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mov" ContentType="audio/unknown"/>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78" r:id="rId2"/>
    <p:sldId id="257" r:id="rId3"/>
    <p:sldId id="284" r:id="rId4"/>
    <p:sldId id="258" r:id="rId5"/>
    <p:sldId id="261" r:id="rId6"/>
    <p:sldId id="262" r:id="rId7"/>
    <p:sldId id="281" r:id="rId8"/>
    <p:sldId id="259" r:id="rId9"/>
    <p:sldId id="263" r:id="rId10"/>
    <p:sldId id="274" r:id="rId11"/>
    <p:sldId id="275" r:id="rId12"/>
    <p:sldId id="277" r:id="rId13"/>
    <p:sldId id="260" r:id="rId14"/>
    <p:sldId id="265" r:id="rId15"/>
    <p:sldId id="266" r:id="rId16"/>
    <p:sldId id="267" r:id="rId17"/>
    <p:sldId id="276" r:id="rId18"/>
    <p:sldId id="280" r:id="rId19"/>
    <p:sldId id="285" r:id="rId20"/>
    <p:sldId id="286" r:id="rId21"/>
    <p:sldId id="269"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93" d="100"/>
          <a:sy n="193" d="100"/>
        </p:scale>
        <p:origin x="-552"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48CF39-E5F6-0F40-80F7-E23A1B602322}" type="datetimeFigureOut">
              <a:rPr lang="en-US" smtClean="0"/>
              <a:t>10/3/14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9499EF-5C79-064A-9CF4-FE0BA090389F}" type="slidenum">
              <a:rPr lang="en-US" smtClean="0"/>
              <a:t>‹#›</a:t>
            </a:fld>
            <a:endParaRPr lang="en-US"/>
          </a:p>
        </p:txBody>
      </p:sp>
    </p:spTree>
    <p:extLst>
      <p:ext uri="{BB962C8B-B14F-4D97-AF65-F5344CB8AC3E}">
        <p14:creationId xmlns:p14="http://schemas.microsoft.com/office/powerpoint/2010/main" val="26816065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9499EF-5C79-064A-9CF4-FE0BA090389F}" type="slidenum">
              <a:rPr lang="en-US" smtClean="0"/>
              <a:t>13</a:t>
            </a:fld>
            <a:endParaRPr lang="en-US"/>
          </a:p>
        </p:txBody>
      </p:sp>
    </p:spTree>
    <p:extLst>
      <p:ext uri="{BB962C8B-B14F-4D97-AF65-F5344CB8AC3E}">
        <p14:creationId xmlns:p14="http://schemas.microsoft.com/office/powerpoint/2010/main" val="1836603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14E184-8E21-D145-BAD5-E73469DC55AD}" type="datetimeFigureOut">
              <a:rPr lang="en-US" smtClean="0"/>
              <a:t>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4E184-8E21-D145-BAD5-E73469DC55AD}" type="datetimeFigureOut">
              <a:rPr lang="en-US" smtClean="0"/>
              <a:t>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4E184-8E21-D145-BAD5-E73469DC55AD}" type="datetimeFigureOut">
              <a:rPr lang="en-US" smtClean="0"/>
              <a:t>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4E184-8E21-D145-BAD5-E73469DC55AD}" type="datetimeFigureOut">
              <a:rPr lang="en-US" smtClean="0"/>
              <a:t>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4E184-8E21-D145-BAD5-E73469DC55AD}" type="datetimeFigureOut">
              <a:rPr lang="en-US" smtClean="0"/>
              <a:t>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14E184-8E21-D145-BAD5-E73469DC55AD}" type="datetimeFigureOut">
              <a:rPr lang="en-US" smtClean="0"/>
              <a:t>10/3/14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14E184-8E21-D145-BAD5-E73469DC55AD}" type="datetimeFigureOut">
              <a:rPr lang="en-US" smtClean="0"/>
              <a:t>10/3/14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14E184-8E21-D145-BAD5-E73469DC55AD}" type="datetimeFigureOut">
              <a:rPr lang="en-US" smtClean="0"/>
              <a:t>10/3/14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4E184-8E21-D145-BAD5-E73469DC55AD}" type="datetimeFigureOut">
              <a:rPr lang="en-US" smtClean="0"/>
              <a:t>10/3/14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4E184-8E21-D145-BAD5-E73469DC55AD}" type="datetimeFigureOut">
              <a:rPr lang="en-US" smtClean="0"/>
              <a:t>10/3/14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4E184-8E21-D145-BAD5-E73469DC55AD}" type="datetimeFigureOut">
              <a:rPr lang="en-US" smtClean="0"/>
              <a:t>10/3/14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414E184-8E21-D145-BAD5-E73469DC55AD}" type="datetimeFigureOut">
              <a:rPr lang="en-US" smtClean="0"/>
              <a:t>10/3/14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F529E29-57B4-4040-8AB8-FEEB0E7D1E8F}"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5" Type="http://schemas.openxmlformats.org/officeDocument/2006/relationships/image" Target="../media/image4.png"/><Relationship Id="rId1" Type="http://schemas.microsoft.com/office/2007/relationships/media" Target="../media/media1.mov"/><Relationship Id="rId2" Type="http://schemas.openxmlformats.org/officeDocument/2006/relationships/audio" Target="../media/media1.mo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Lecture 1</a:t>
            </a:r>
            <a:endParaRPr lang="en-US" dirty="0"/>
          </a:p>
        </p:txBody>
      </p:sp>
      <p:sp>
        <p:nvSpPr>
          <p:cNvPr id="5" name="Subtitle 4"/>
          <p:cNvSpPr>
            <a:spLocks noGrp="1"/>
          </p:cNvSpPr>
          <p:nvPr>
            <p:ph type="subTitle" idx="1"/>
          </p:nvPr>
        </p:nvSpPr>
        <p:spPr/>
        <p:txBody>
          <a:bodyPr/>
          <a:lstStyle/>
          <a:p>
            <a:r>
              <a:rPr lang="en-US" i="1" dirty="0" smtClean="0"/>
              <a:t>The Iliad </a:t>
            </a:r>
            <a:r>
              <a:rPr lang="en-US" dirty="0" smtClean="0"/>
              <a:t>and the Meaning of the Humanities</a:t>
            </a:r>
            <a:endParaRPr lang="en-US" dirty="0"/>
          </a:p>
        </p:txBody>
      </p:sp>
      <p:pic>
        <p:nvPicPr>
          <p:cNvPr id="6" name="Picture 5" descr="g_hector_v_achilles.jpg"/>
          <p:cNvPicPr>
            <a:picLocks noChangeAspect="1"/>
          </p:cNvPicPr>
          <p:nvPr/>
        </p:nvPicPr>
        <p:blipFill>
          <a:blip r:embed="rId2">
            <a:alphaModFix amt="26000"/>
            <a:extLst>
              <a:ext uri="{28A0092B-C50C-407E-A947-70E740481C1C}">
                <a14:useLocalDpi xmlns:a14="http://schemas.microsoft.com/office/drawing/2010/main" val="0"/>
              </a:ext>
            </a:extLst>
          </a:blip>
          <a:stretch>
            <a:fillRect/>
          </a:stretch>
        </p:blipFill>
        <p:spPr>
          <a:xfrm>
            <a:off x="762000" y="25400"/>
            <a:ext cx="7620000" cy="50550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14458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0317" y="204787"/>
            <a:ext cx="4812630" cy="463634"/>
          </a:xfrm>
        </p:spPr>
        <p:txBody>
          <a:bodyPr/>
          <a:lstStyle/>
          <a:p>
            <a:r>
              <a:rPr lang="en-US" dirty="0" smtClean="0"/>
              <a:t>Nestor’s cup, </a:t>
            </a:r>
            <a:r>
              <a:rPr lang="en-US" i="1" dirty="0" smtClean="0"/>
              <a:t>Iliad </a:t>
            </a:r>
            <a:r>
              <a:rPr lang="en-US" dirty="0" smtClean="0"/>
              <a:t>11.745-752</a:t>
            </a:r>
            <a:endParaRPr lang="en-US" dirty="0"/>
          </a:p>
        </p:txBody>
      </p:sp>
      <p:pic>
        <p:nvPicPr>
          <p:cNvPr id="11" name="Content Placeholder 10" descr="Nestorbecher_Mykene_(Nationalmuseum_Athen).jpg"/>
          <p:cNvPicPr>
            <a:picLocks noGrp="1" noChangeAspect="1"/>
          </p:cNvPicPr>
          <p:nvPr>
            <p:ph idx="1"/>
          </p:nvPr>
        </p:nvPicPr>
        <p:blipFill>
          <a:blip r:embed="rId2">
            <a:extLst>
              <a:ext uri="{28A0092B-C50C-407E-A947-70E740481C1C}">
                <a14:useLocalDpi xmlns:a14="http://schemas.microsoft.com/office/drawing/2010/main" val="0"/>
              </a:ext>
            </a:extLst>
          </a:blip>
          <a:srcRect l="-46431" r="-46431"/>
          <a:stretch>
            <a:fillRect/>
          </a:stretch>
        </p:blipFill>
        <p:spPr>
          <a:xfrm>
            <a:off x="5157880" y="863964"/>
            <a:ext cx="4892248" cy="3382210"/>
          </a:xfrm>
        </p:spPr>
      </p:pic>
      <p:sp>
        <p:nvSpPr>
          <p:cNvPr id="10" name="Text Placeholder 9"/>
          <p:cNvSpPr>
            <a:spLocks noGrp="1"/>
          </p:cNvSpPr>
          <p:nvPr>
            <p:ph type="body" sz="half" idx="2"/>
          </p:nvPr>
        </p:nvSpPr>
        <p:spPr>
          <a:xfrm>
            <a:off x="1" y="668423"/>
            <a:ext cx="6323262" cy="4170947"/>
          </a:xfrm>
        </p:spPr>
        <p:txBody>
          <a:bodyPr>
            <a:normAutofit fontScale="92500"/>
          </a:bodyPr>
          <a:lstStyle/>
          <a:p>
            <a:r>
              <a:rPr lang="en-US" dirty="0"/>
              <a:t>	</a:t>
            </a:r>
            <a:endParaRPr lang="en-US" dirty="0" smtClean="0"/>
          </a:p>
          <a:p>
            <a:r>
              <a:rPr lang="en-US" dirty="0"/>
              <a:t>	</a:t>
            </a:r>
            <a:r>
              <a:rPr lang="en-US" dirty="0" smtClean="0"/>
              <a:t>	</a:t>
            </a:r>
          </a:p>
          <a:p>
            <a:r>
              <a:rPr lang="en-US" sz="2300" dirty="0"/>
              <a:t>	</a:t>
            </a:r>
            <a:r>
              <a:rPr lang="en-US" sz="2300" dirty="0" smtClean="0"/>
              <a:t>	And there in the midst</a:t>
            </a:r>
          </a:p>
          <a:p>
            <a:r>
              <a:rPr lang="en-US" sz="2300" dirty="0"/>
              <a:t>t</a:t>
            </a:r>
            <a:r>
              <a:rPr lang="en-US" sz="2300" dirty="0" smtClean="0"/>
              <a:t>he grand, glowing cup the old king brought from home,</a:t>
            </a:r>
          </a:p>
          <a:p>
            <a:r>
              <a:rPr lang="en-US" sz="2300" dirty="0"/>
              <a:t>s</a:t>
            </a:r>
            <a:r>
              <a:rPr lang="en-US" sz="2300" dirty="0" smtClean="0"/>
              <a:t>tudded with golden nails, fitted with handles,</a:t>
            </a:r>
          </a:p>
          <a:p>
            <a:r>
              <a:rPr lang="en-US" sz="2300" dirty="0"/>
              <a:t>f</a:t>
            </a:r>
            <a:r>
              <a:rPr lang="en-US" sz="2300" dirty="0" smtClean="0"/>
              <a:t>our all told and two doves perched on each,</a:t>
            </a:r>
          </a:p>
          <a:p>
            <a:r>
              <a:rPr lang="en-US" sz="2300" dirty="0"/>
              <a:t>h</a:t>
            </a:r>
            <a:r>
              <a:rPr lang="en-US" sz="2300" dirty="0" smtClean="0"/>
              <a:t>eads bending to drink and made of solid gold</a:t>
            </a:r>
          </a:p>
          <a:p>
            <a:r>
              <a:rPr lang="en-US" sz="2300" dirty="0"/>
              <a:t>a</a:t>
            </a:r>
            <a:r>
              <a:rPr lang="en-US" sz="2300" dirty="0" smtClean="0"/>
              <a:t>nd twin supports ran down to form the base.</a:t>
            </a:r>
          </a:p>
          <a:p>
            <a:r>
              <a:rPr lang="en-US" sz="2300" dirty="0" smtClean="0"/>
              <a:t>An average man would strain to lift it off the table</a:t>
            </a:r>
          </a:p>
          <a:p>
            <a:r>
              <a:rPr lang="en-US" sz="2300" dirty="0"/>
              <a:t>w</a:t>
            </a:r>
            <a:r>
              <a:rPr lang="en-US" sz="2300" dirty="0" smtClean="0"/>
              <a:t>hen it was full, but Nestor, old as he was,</a:t>
            </a:r>
          </a:p>
          <a:p>
            <a:r>
              <a:rPr lang="en-US" sz="2300" dirty="0"/>
              <a:t>c</a:t>
            </a:r>
            <a:r>
              <a:rPr lang="en-US" sz="2300" dirty="0" smtClean="0"/>
              <a:t>ould hoist it up with ease.</a:t>
            </a:r>
          </a:p>
          <a:p>
            <a:endParaRPr lang="en-US" dirty="0"/>
          </a:p>
        </p:txBody>
      </p:sp>
    </p:spTree>
    <p:extLst>
      <p:ext uri="{BB962C8B-B14F-4D97-AF65-F5344CB8AC3E}">
        <p14:creationId xmlns:p14="http://schemas.microsoft.com/office/powerpoint/2010/main" val="5265755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1" y="204787"/>
            <a:ext cx="3008313" cy="425133"/>
          </a:xfrm>
        </p:spPr>
        <p:txBody>
          <a:bodyPr/>
          <a:lstStyle/>
          <a:p>
            <a:r>
              <a:rPr lang="en-US" dirty="0" smtClean="0"/>
              <a:t>The Excavations of Troy</a:t>
            </a:r>
            <a:endParaRPr lang="en-US" dirty="0"/>
          </a:p>
        </p:txBody>
      </p:sp>
      <p:pic>
        <p:nvPicPr>
          <p:cNvPr id="8" name="Picture Placeholder 7" descr="851px-Plan_Troy-Hisarlik-en.svg.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425" b="2425"/>
          <a:stretch/>
        </p:blipFill>
        <p:spPr>
          <a:xfrm>
            <a:off x="3575050" y="204788"/>
            <a:ext cx="5459012" cy="4688054"/>
          </a:xfrm>
        </p:spPr>
      </p:pic>
      <p:sp>
        <p:nvSpPr>
          <p:cNvPr id="13" name="Text Placeholder 12"/>
          <p:cNvSpPr>
            <a:spLocks noGrp="1"/>
          </p:cNvSpPr>
          <p:nvPr>
            <p:ph type="body" sz="half" idx="2"/>
          </p:nvPr>
        </p:nvSpPr>
        <p:spPr>
          <a:xfrm>
            <a:off x="162561" y="640080"/>
            <a:ext cx="3098799" cy="3964703"/>
          </a:xfrm>
        </p:spPr>
        <p:txBody>
          <a:bodyPr>
            <a:normAutofit fontScale="92500" lnSpcReduction="10000"/>
          </a:bodyPr>
          <a:lstStyle/>
          <a:p>
            <a:endParaRPr lang="en-US" dirty="0" smtClean="0"/>
          </a:p>
          <a:p>
            <a:pPr marL="342900" indent="-342900">
              <a:buFontTx/>
              <a:buChar char="•"/>
            </a:pPr>
            <a:r>
              <a:rPr lang="en-US" sz="2000" dirty="0" smtClean="0"/>
              <a:t>Excavated by Heinrich Schliemann in 1870</a:t>
            </a:r>
            <a:r>
              <a:rPr lang="en-US" sz="2000" dirty="0"/>
              <a:t> </a:t>
            </a:r>
            <a:r>
              <a:rPr lang="en-US" sz="2000" dirty="0" smtClean="0"/>
              <a:t>in </a:t>
            </a:r>
            <a:r>
              <a:rPr lang="en-US" sz="2000" dirty="0" err="1" smtClean="0"/>
              <a:t>Hisarlik</a:t>
            </a:r>
            <a:r>
              <a:rPr lang="en-US" sz="2000" dirty="0" smtClean="0"/>
              <a:t>, Turkey</a:t>
            </a:r>
          </a:p>
          <a:p>
            <a:endParaRPr lang="en-US" sz="2000" dirty="0" smtClean="0"/>
          </a:p>
          <a:p>
            <a:pPr marL="342900" indent="-342900">
              <a:buFontTx/>
              <a:buChar char="•"/>
            </a:pPr>
            <a:r>
              <a:rPr lang="en-US" sz="2000" dirty="0" smtClean="0"/>
              <a:t>Site is a </a:t>
            </a:r>
            <a:r>
              <a:rPr lang="en-US" sz="2000" dirty="0"/>
              <a:t>“tell</a:t>
            </a:r>
            <a:r>
              <a:rPr lang="en-US" sz="2000" dirty="0" smtClean="0"/>
              <a:t>”—an artificial hill built of up layers of settlement</a:t>
            </a:r>
          </a:p>
          <a:p>
            <a:endParaRPr lang="en-US" sz="2000" dirty="0"/>
          </a:p>
          <a:p>
            <a:pPr marL="342900" indent="-342900">
              <a:buFontTx/>
              <a:buChar char="•"/>
            </a:pPr>
            <a:r>
              <a:rPr lang="en-US" sz="2000" dirty="0" smtClean="0"/>
              <a:t>Most likely candidate for Troy of the </a:t>
            </a:r>
            <a:r>
              <a:rPr lang="en-US" sz="2000" i="1" dirty="0" smtClean="0"/>
              <a:t>Iliad</a:t>
            </a:r>
            <a:r>
              <a:rPr lang="en-US" sz="2000" dirty="0" smtClean="0"/>
              <a:t>: Troy </a:t>
            </a:r>
            <a:r>
              <a:rPr lang="en-US" sz="2000" dirty="0" err="1" smtClean="0"/>
              <a:t>VIIa</a:t>
            </a:r>
            <a:r>
              <a:rPr lang="en-US" sz="2000" dirty="0" smtClean="0"/>
              <a:t>, destroyed by war circa 1300 BCE</a:t>
            </a:r>
            <a:endParaRPr lang="en-US" sz="2000" dirty="0"/>
          </a:p>
        </p:txBody>
      </p:sp>
    </p:spTree>
    <p:extLst>
      <p:ext uri="{BB962C8B-B14F-4D97-AF65-F5344CB8AC3E}">
        <p14:creationId xmlns:p14="http://schemas.microsoft.com/office/powerpoint/2010/main" val="8473090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8" name="Picture Placeholder 7" descr="parthenon.jpg"/>
          <p:cNvPicPr>
            <a:picLocks noGrp="1" noChangeAspect="1"/>
          </p:cNvPicPr>
          <p:nvPr>
            <p:ph type="pic" idx="1"/>
          </p:nvPr>
        </p:nvPicPr>
        <p:blipFill>
          <a:blip r:embed="rId2">
            <a:extLst>
              <a:ext uri="{28A0092B-C50C-407E-A947-70E740481C1C}">
                <a14:useLocalDpi xmlns:a14="http://schemas.microsoft.com/office/drawing/2010/main" val="0"/>
              </a:ext>
            </a:extLst>
          </a:blip>
          <a:srcRect t="7813" b="7813"/>
          <a:stretch>
            <a:fillRect/>
          </a:stretch>
        </p:blipFill>
        <p:spPr>
          <a:xfrm>
            <a:off x="1087121" y="172720"/>
            <a:ext cx="7081520" cy="3983355"/>
          </a:xfrm>
        </p:spPr>
      </p:pic>
      <p:sp>
        <p:nvSpPr>
          <p:cNvPr id="7" name="Text Placeholder 6"/>
          <p:cNvSpPr>
            <a:spLocks noGrp="1"/>
          </p:cNvSpPr>
          <p:nvPr>
            <p:ph type="body" sz="half" idx="2"/>
          </p:nvPr>
        </p:nvSpPr>
        <p:spPr>
          <a:xfrm>
            <a:off x="1792288" y="4318000"/>
            <a:ext cx="5486400" cy="487680"/>
          </a:xfrm>
        </p:spPr>
        <p:txBody>
          <a:bodyPr>
            <a:normAutofit/>
          </a:bodyPr>
          <a:lstStyle/>
          <a:p>
            <a:pPr algn="ctr"/>
            <a:r>
              <a:rPr lang="en-US" sz="2000" dirty="0" smtClean="0"/>
              <a:t>The Parthenon:  438 BCE, Athens, Greece </a:t>
            </a:r>
            <a:endParaRPr lang="en-US" sz="2000" dirty="0"/>
          </a:p>
        </p:txBody>
      </p:sp>
    </p:spTree>
    <p:extLst>
      <p:ext uri="{BB962C8B-B14F-4D97-AF65-F5344CB8AC3E}">
        <p14:creationId xmlns:p14="http://schemas.microsoft.com/office/powerpoint/2010/main" val="39571264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Cup, made in Athens, about 480 </a:t>
            </a:r>
            <a:r>
              <a:rPr lang="en-US" sz="2000" dirty="0" smtClean="0"/>
              <a:t>BCE: </a:t>
            </a:r>
            <a:r>
              <a:rPr lang="en-US" sz="2000" dirty="0" err="1" smtClean="0"/>
              <a:t>Briseus</a:t>
            </a:r>
            <a:r>
              <a:rPr lang="en-US" sz="2000" dirty="0" smtClean="0"/>
              <a:t> Taken (British Museum)</a:t>
            </a:r>
            <a:endParaRPr lang="en-US" sz="2000" dirty="0"/>
          </a:p>
        </p:txBody>
      </p:sp>
      <p:pic>
        <p:nvPicPr>
          <p:cNvPr id="4" name="Content Placeholder 3" descr="Briseus taken.jpg"/>
          <p:cNvPicPr>
            <a:picLocks noGrp="1" noChangeAspect="1"/>
          </p:cNvPicPr>
          <p:nvPr>
            <p:ph idx="1"/>
          </p:nvPr>
        </p:nvPicPr>
        <p:blipFill>
          <a:blip r:embed="rId3">
            <a:extLst>
              <a:ext uri="{28A0092B-C50C-407E-A947-70E740481C1C}">
                <a14:useLocalDpi xmlns:a14="http://schemas.microsoft.com/office/drawing/2010/main" val="0"/>
              </a:ext>
            </a:extLst>
          </a:blip>
          <a:srcRect t="22502" b="22502"/>
          <a:stretch>
            <a:fillRect/>
          </a:stretch>
        </p:blipFill>
        <p:spPr/>
      </p:pic>
    </p:spTree>
    <p:extLst>
      <p:ext uri="{BB962C8B-B14F-4D97-AF65-F5344CB8AC3E}">
        <p14:creationId xmlns:p14="http://schemas.microsoft.com/office/powerpoint/2010/main" val="19704276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Homer</a:t>
            </a:r>
            <a:endParaRPr lang="en-US" dirty="0"/>
          </a:p>
        </p:txBody>
      </p:sp>
      <p:pic>
        <p:nvPicPr>
          <p:cNvPr id="8" name="Content Placeholder 7" descr="Bust_Homer_BM_1825.jpg"/>
          <p:cNvPicPr>
            <a:picLocks noGrp="1" noChangeAspect="1"/>
          </p:cNvPicPr>
          <p:nvPr>
            <p:ph idx="1"/>
          </p:nvPr>
        </p:nvPicPr>
        <p:blipFill rotWithShape="1">
          <a:blip r:embed="rId2">
            <a:extLst>
              <a:ext uri="{28A0092B-C50C-407E-A947-70E740481C1C}">
                <a14:useLocalDpi xmlns:a14="http://schemas.microsoft.com/office/drawing/2010/main" val="0"/>
              </a:ext>
            </a:extLst>
          </a:blip>
          <a:srcRect l="-9025" t="11085" r="-7732" b="15806"/>
          <a:stretch/>
        </p:blipFill>
        <p:spPr>
          <a:xfrm>
            <a:off x="3575049" y="204788"/>
            <a:ext cx="5288213" cy="4701423"/>
          </a:xfrm>
        </p:spPr>
      </p:pic>
      <p:sp>
        <p:nvSpPr>
          <p:cNvPr id="7" name="Text Placeholder 6"/>
          <p:cNvSpPr>
            <a:spLocks noGrp="1"/>
          </p:cNvSpPr>
          <p:nvPr>
            <p:ph type="body" sz="half" idx="2"/>
          </p:nvPr>
        </p:nvSpPr>
        <p:spPr>
          <a:xfrm>
            <a:off x="457201" y="1076328"/>
            <a:ext cx="3117848" cy="3829885"/>
          </a:xfrm>
        </p:spPr>
        <p:txBody>
          <a:bodyPr/>
          <a:lstStyle/>
          <a:p>
            <a:endParaRPr lang="en-US" dirty="0" smtClean="0"/>
          </a:p>
          <a:p>
            <a:r>
              <a:rPr lang="en-US" dirty="0" smtClean="0">
                <a:sym typeface="Wingdings"/>
              </a:rPr>
              <a:t> </a:t>
            </a:r>
            <a:r>
              <a:rPr lang="en-US" dirty="0" smtClean="0"/>
              <a:t>Might have lived 8</a:t>
            </a:r>
            <a:r>
              <a:rPr lang="en-US" baseline="30000" dirty="0" smtClean="0"/>
              <a:t>th</a:t>
            </a:r>
            <a:r>
              <a:rPr lang="en-US" dirty="0" smtClean="0"/>
              <a:t> century BCE</a:t>
            </a:r>
          </a:p>
          <a:p>
            <a:endParaRPr lang="en-US" dirty="0"/>
          </a:p>
          <a:p>
            <a:r>
              <a:rPr lang="en-US" dirty="0" smtClean="0">
                <a:sym typeface="Wingdings"/>
              </a:rPr>
              <a:t> </a:t>
            </a:r>
            <a:r>
              <a:rPr lang="en-US" dirty="0" smtClean="0"/>
              <a:t>Possible birthplaces: Salamis</a:t>
            </a:r>
            <a:r>
              <a:rPr lang="en-US" dirty="0"/>
              <a:t>, Cyme, </a:t>
            </a:r>
            <a:r>
              <a:rPr lang="en-US" dirty="0" err="1"/>
              <a:t>Ios</a:t>
            </a:r>
            <a:r>
              <a:rPr lang="en-US" dirty="0"/>
              <a:t>, Colophon, Thessaly, Smyrna, Thebes, Chios, Argos, and </a:t>
            </a:r>
            <a:r>
              <a:rPr lang="en-US" dirty="0" smtClean="0"/>
              <a:t>Athens</a:t>
            </a:r>
          </a:p>
          <a:p>
            <a:endParaRPr lang="en-US" dirty="0"/>
          </a:p>
          <a:p>
            <a:r>
              <a:rPr lang="en-US" dirty="0" smtClean="0">
                <a:sym typeface="Wingdings"/>
              </a:rPr>
              <a:t> </a:t>
            </a:r>
            <a:r>
              <a:rPr lang="en-US" dirty="0" err="1" smtClean="0"/>
              <a:t>Mythographically</a:t>
            </a:r>
            <a:r>
              <a:rPr lang="en-US" dirty="0" smtClean="0"/>
              <a:t> blind</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Bust of Homer: 1</a:t>
            </a:r>
            <a:r>
              <a:rPr lang="en-US" baseline="30000" dirty="0" smtClean="0"/>
              <a:t>st</a:t>
            </a:r>
            <a:r>
              <a:rPr lang="en-US" dirty="0" smtClean="0"/>
              <a:t>-2</a:t>
            </a:r>
            <a:r>
              <a:rPr lang="en-US" baseline="30000" dirty="0" smtClean="0"/>
              <a:t>nd</a:t>
            </a:r>
            <a:r>
              <a:rPr lang="en-US" dirty="0" smtClean="0"/>
              <a:t> Century BCE</a:t>
            </a:r>
            <a:endParaRPr lang="en-US" dirty="0"/>
          </a:p>
        </p:txBody>
      </p:sp>
    </p:spTree>
    <p:extLst>
      <p:ext uri="{BB962C8B-B14F-4D97-AF65-F5344CB8AC3E}">
        <p14:creationId xmlns:p14="http://schemas.microsoft.com/office/powerpoint/2010/main" val="29823892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23941"/>
          </a:xfrm>
        </p:spPr>
        <p:txBody>
          <a:bodyPr>
            <a:normAutofit fontScale="90000"/>
          </a:bodyPr>
          <a:lstStyle/>
          <a:p>
            <a:r>
              <a:rPr lang="en-US" dirty="0" smtClean="0"/>
              <a:t>Forms of Difficulty</a:t>
            </a:r>
            <a:endParaRPr lang="en-US" dirty="0"/>
          </a:p>
        </p:txBody>
      </p:sp>
      <p:sp>
        <p:nvSpPr>
          <p:cNvPr id="3" name="Content Placeholder 2"/>
          <p:cNvSpPr>
            <a:spLocks noGrp="1"/>
          </p:cNvSpPr>
          <p:nvPr>
            <p:ph idx="1"/>
          </p:nvPr>
        </p:nvSpPr>
        <p:spPr>
          <a:xfrm>
            <a:off x="457200" y="782320"/>
            <a:ext cx="8229600" cy="4145279"/>
          </a:xfrm>
        </p:spPr>
        <p:txBody>
          <a:bodyPr>
            <a:normAutofit fontScale="62500" lnSpcReduction="20000"/>
          </a:bodyPr>
          <a:lstStyle/>
          <a:p>
            <a:endParaRPr lang="en-US" dirty="0" smtClean="0"/>
          </a:p>
          <a:p>
            <a:r>
              <a:rPr lang="en-US" dirty="0" smtClean="0"/>
              <a:t>Practical/Formal: establishing and accessing the text </a:t>
            </a:r>
          </a:p>
          <a:p>
            <a:pPr marL="0" indent="0">
              <a:buNone/>
            </a:pPr>
            <a:r>
              <a:rPr lang="en-US" dirty="0">
                <a:sym typeface="Wingdings"/>
              </a:rPr>
              <a:t>	</a:t>
            </a:r>
            <a:r>
              <a:rPr lang="en-US" dirty="0" smtClean="0">
                <a:sym typeface="Wingdings"/>
              </a:rPr>
              <a:t> </a:t>
            </a:r>
            <a:r>
              <a:rPr lang="en-US" dirty="0" smtClean="0">
                <a:solidFill>
                  <a:schemeClr val="accent2"/>
                </a:solidFill>
                <a:sym typeface="Wingdings"/>
              </a:rPr>
              <a:t>What</a:t>
            </a:r>
            <a:r>
              <a:rPr lang="en-US" dirty="0" smtClean="0">
                <a:sym typeface="Wingdings"/>
              </a:rPr>
              <a:t> is the </a:t>
            </a:r>
            <a:r>
              <a:rPr lang="en-US" i="1" dirty="0" smtClean="0">
                <a:sym typeface="Wingdings"/>
              </a:rPr>
              <a:t>Iliad</a:t>
            </a:r>
            <a:r>
              <a:rPr lang="en-US" dirty="0" smtClean="0">
                <a:sym typeface="Wingdings"/>
              </a:rPr>
              <a:t>?</a:t>
            </a:r>
            <a:endParaRPr lang="en-US" dirty="0" smtClean="0"/>
          </a:p>
          <a:p>
            <a:endParaRPr lang="en-US" dirty="0" smtClean="0"/>
          </a:p>
          <a:p>
            <a:r>
              <a:rPr lang="en-US" dirty="0" smtClean="0"/>
              <a:t>Practical/Generic: determining the context</a:t>
            </a:r>
          </a:p>
          <a:p>
            <a:pPr marL="0" indent="0">
              <a:buNone/>
            </a:pPr>
            <a:r>
              <a:rPr lang="en-US" dirty="0" smtClean="0">
                <a:sym typeface="Wingdings"/>
              </a:rPr>
              <a:t>	 </a:t>
            </a:r>
            <a:r>
              <a:rPr lang="en-US" dirty="0" smtClean="0">
                <a:solidFill>
                  <a:srgbClr val="C0504D"/>
                </a:solidFill>
                <a:sym typeface="Wingdings"/>
              </a:rPr>
              <a:t>What (when) </a:t>
            </a:r>
            <a:r>
              <a:rPr lang="en-US" dirty="0" smtClean="0">
                <a:sym typeface="Wingdings"/>
              </a:rPr>
              <a:t>is the </a:t>
            </a:r>
            <a:r>
              <a:rPr lang="en-US" i="1" dirty="0" smtClean="0">
                <a:sym typeface="Wingdings"/>
              </a:rPr>
              <a:t>Iliad</a:t>
            </a:r>
            <a:r>
              <a:rPr lang="en-US" dirty="0" smtClean="0">
                <a:sym typeface="Wingdings"/>
              </a:rPr>
              <a:t> about?</a:t>
            </a:r>
            <a:endParaRPr lang="en-US" dirty="0" smtClean="0"/>
          </a:p>
          <a:p>
            <a:pPr marL="0" indent="0">
              <a:buNone/>
            </a:pPr>
            <a:endParaRPr lang="en-US" dirty="0" smtClean="0"/>
          </a:p>
          <a:p>
            <a:r>
              <a:rPr lang="en-US" dirty="0" smtClean="0"/>
              <a:t>Theoretical/Conceptual: </a:t>
            </a:r>
          </a:p>
          <a:p>
            <a:pPr marL="0" indent="0">
              <a:buNone/>
            </a:pPr>
            <a:r>
              <a:rPr lang="en-US" dirty="0"/>
              <a:t>	</a:t>
            </a:r>
            <a:r>
              <a:rPr lang="en-US" dirty="0" smtClean="0">
                <a:sym typeface="Wingdings"/>
              </a:rPr>
              <a:t> </a:t>
            </a:r>
            <a:r>
              <a:rPr lang="en-US" dirty="0" smtClean="0">
                <a:solidFill>
                  <a:srgbClr val="C0504D"/>
                </a:solidFill>
              </a:rPr>
              <a:t>Who (what) </a:t>
            </a:r>
            <a:r>
              <a:rPr lang="en-US" dirty="0" smtClean="0"/>
              <a:t>are </a:t>
            </a:r>
            <a:r>
              <a:rPr lang="en-US" i="1" dirty="0" smtClean="0"/>
              <a:t>these people</a:t>
            </a:r>
            <a:r>
              <a:rPr lang="en-US" dirty="0" smtClean="0"/>
              <a:t>?</a:t>
            </a:r>
          </a:p>
          <a:p>
            <a:pPr marL="0" indent="0">
              <a:buNone/>
            </a:pPr>
            <a:endParaRPr lang="en-US" dirty="0" smtClean="0"/>
          </a:p>
          <a:p>
            <a:pPr marL="0" indent="0" algn="ctr">
              <a:buNone/>
            </a:pPr>
            <a:r>
              <a:rPr lang="en-US" dirty="0"/>
              <a:t>"Those who cannot remember the past, are condemned to repeat </a:t>
            </a:r>
            <a:r>
              <a:rPr lang="en-US" dirty="0" smtClean="0"/>
              <a:t>it” </a:t>
            </a:r>
          </a:p>
          <a:p>
            <a:pPr marL="0" indent="0" algn="ctr">
              <a:buNone/>
            </a:pPr>
            <a:r>
              <a:rPr lang="en-US" dirty="0" smtClean="0"/>
              <a:t>vs</a:t>
            </a:r>
            <a:r>
              <a:rPr lang="en-US" dirty="0"/>
              <a:t>.</a:t>
            </a:r>
          </a:p>
          <a:p>
            <a:pPr marL="0" indent="0" algn="ctr">
              <a:buNone/>
            </a:pPr>
            <a:r>
              <a:rPr lang="en-US" dirty="0" smtClean="0"/>
              <a:t>"The past is a foreign </a:t>
            </a:r>
            <a:r>
              <a:rPr lang="en-US" dirty="0"/>
              <a:t>country: they do things differently there" </a:t>
            </a:r>
          </a:p>
        </p:txBody>
      </p:sp>
    </p:spTree>
    <p:extLst>
      <p:ext uri="{BB962C8B-B14F-4D97-AF65-F5344CB8AC3E}">
        <p14:creationId xmlns:p14="http://schemas.microsoft.com/office/powerpoint/2010/main" val="14888068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344738"/>
            <a:ext cx="8229600" cy="521368"/>
          </a:xfrm>
        </p:spPr>
        <p:txBody>
          <a:bodyPr>
            <a:normAutofit/>
          </a:bodyPr>
          <a:lstStyle/>
          <a:p>
            <a:pPr algn="r"/>
            <a:r>
              <a:rPr lang="en-US" sz="1800" dirty="0" smtClean="0"/>
              <a:t>W.B. Yeats, “Song of the Happy Shepherd” (1889)</a:t>
            </a:r>
            <a:endParaRPr lang="en-US" sz="1800" dirty="0"/>
          </a:p>
        </p:txBody>
      </p:sp>
      <p:sp>
        <p:nvSpPr>
          <p:cNvPr id="5" name="Content Placeholder 4"/>
          <p:cNvSpPr>
            <a:spLocks noGrp="1"/>
          </p:cNvSpPr>
          <p:nvPr>
            <p:ph idx="1"/>
          </p:nvPr>
        </p:nvSpPr>
        <p:spPr>
          <a:xfrm>
            <a:off x="457200" y="240634"/>
            <a:ext cx="8229600" cy="3676315"/>
          </a:xfrm>
        </p:spPr>
        <p:txBody>
          <a:bodyPr>
            <a:normAutofit/>
          </a:bodyPr>
          <a:lstStyle/>
          <a:p>
            <a:pPr marL="0" indent="0">
              <a:buNone/>
            </a:pPr>
            <a:endParaRPr lang="en-US" sz="2800" dirty="0" smtClean="0"/>
          </a:p>
          <a:p>
            <a:pPr marL="0" indent="0">
              <a:buNone/>
            </a:pPr>
            <a:r>
              <a:rPr lang="en-US" sz="2800" dirty="0" smtClean="0"/>
              <a:t>Where </a:t>
            </a:r>
            <a:r>
              <a:rPr lang="en-US" sz="2800" dirty="0"/>
              <a:t>are now the warring kings,</a:t>
            </a:r>
          </a:p>
          <a:p>
            <a:pPr marL="0" indent="0">
              <a:buNone/>
            </a:pPr>
            <a:r>
              <a:rPr lang="en-US" sz="2800" dirty="0" smtClean="0"/>
              <a:t>Word be-mockers? -- By the Rood,</a:t>
            </a:r>
          </a:p>
          <a:p>
            <a:pPr marL="0" indent="0">
              <a:buNone/>
            </a:pPr>
            <a:r>
              <a:rPr lang="en-US" sz="2800" dirty="0" smtClean="0"/>
              <a:t>Where are now the warring kings?</a:t>
            </a:r>
          </a:p>
          <a:p>
            <a:pPr marL="0" indent="0">
              <a:buNone/>
            </a:pPr>
            <a:r>
              <a:rPr lang="en-US" sz="2800" dirty="0" smtClean="0"/>
              <a:t>An idle word is now their glory,</a:t>
            </a:r>
          </a:p>
          <a:p>
            <a:pPr marL="0" indent="0">
              <a:buNone/>
            </a:pPr>
            <a:r>
              <a:rPr lang="en-US" sz="2800" dirty="0" smtClean="0"/>
              <a:t>By the stammering schoolboy said,</a:t>
            </a:r>
          </a:p>
          <a:p>
            <a:pPr marL="0" indent="0">
              <a:buNone/>
            </a:pPr>
            <a:r>
              <a:rPr lang="en-US" sz="2800" dirty="0" smtClean="0"/>
              <a:t>Reading some entangled story[.] </a:t>
            </a:r>
            <a:endParaRPr lang="en-US" sz="2800" dirty="0"/>
          </a:p>
        </p:txBody>
      </p:sp>
    </p:spTree>
    <p:extLst>
      <p:ext uri="{BB962C8B-B14F-4D97-AF65-F5344CB8AC3E}">
        <p14:creationId xmlns:p14="http://schemas.microsoft.com/office/powerpoint/2010/main" val="24536250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Iliad, VI.171-175</a:t>
            </a:r>
            <a:endParaRPr lang="en-US" sz="2400" dirty="0"/>
          </a:p>
        </p:txBody>
      </p:sp>
      <p:sp>
        <p:nvSpPr>
          <p:cNvPr id="3" name="Content Placeholder 2"/>
          <p:cNvSpPr>
            <a:spLocks noGrp="1"/>
          </p:cNvSpPr>
          <p:nvPr>
            <p:ph idx="1"/>
          </p:nvPr>
        </p:nvSpPr>
        <p:spPr>
          <a:xfrm>
            <a:off x="200529" y="1200151"/>
            <a:ext cx="8662737" cy="3394472"/>
          </a:xfrm>
        </p:spPr>
        <p:txBody>
          <a:bodyPr>
            <a:normAutofit/>
          </a:bodyPr>
          <a:lstStyle/>
          <a:p>
            <a:pPr marL="0" indent="0">
              <a:buNone/>
            </a:pPr>
            <a:endParaRPr lang="en-US" dirty="0" smtClean="0"/>
          </a:p>
          <a:p>
            <a:pPr marL="0" indent="0">
              <a:buNone/>
            </a:pPr>
            <a:r>
              <a:rPr lang="en-US" sz="2800" dirty="0" smtClean="0"/>
              <a:t>Like </a:t>
            </a:r>
            <a:r>
              <a:rPr lang="en-US" sz="2800" dirty="0"/>
              <a:t>the generations of leaves, the lives of mortal men. </a:t>
            </a:r>
          </a:p>
          <a:p>
            <a:pPr marL="0" indent="0">
              <a:buNone/>
            </a:pPr>
            <a:r>
              <a:rPr lang="en-US" sz="2800" dirty="0"/>
              <a:t>Now the wind scatters the old leaves across the earth</a:t>
            </a:r>
            <a:r>
              <a:rPr lang="en-US" sz="2800" dirty="0" smtClean="0"/>
              <a:t>,</a:t>
            </a:r>
            <a:endParaRPr lang="en-US" sz="2800" dirty="0"/>
          </a:p>
          <a:p>
            <a:pPr marL="0" indent="0">
              <a:buNone/>
            </a:pPr>
            <a:r>
              <a:rPr lang="en-US" sz="2800" dirty="0"/>
              <a:t>now the living timber bursts with the new buds </a:t>
            </a:r>
          </a:p>
          <a:p>
            <a:pPr marL="0" indent="0">
              <a:buNone/>
            </a:pPr>
            <a:r>
              <a:rPr lang="en-US" sz="2800" dirty="0"/>
              <a:t>and spring comes round again. And so with men: </a:t>
            </a:r>
          </a:p>
          <a:p>
            <a:pPr marL="0" indent="0">
              <a:buNone/>
            </a:pPr>
            <a:r>
              <a:rPr lang="en-US" sz="2800" dirty="0"/>
              <a:t>as one generation comes to life, another dies away. </a:t>
            </a:r>
          </a:p>
        </p:txBody>
      </p:sp>
    </p:spTree>
    <p:extLst>
      <p:ext uri="{BB962C8B-B14F-4D97-AF65-F5344CB8AC3E}">
        <p14:creationId xmlns:p14="http://schemas.microsoft.com/office/powerpoint/2010/main" val="38032176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4232"/>
          </a:xfrm>
        </p:spPr>
        <p:txBody>
          <a:bodyPr>
            <a:normAutofit fontScale="90000"/>
          </a:bodyPr>
          <a:lstStyle/>
          <a:p>
            <a:r>
              <a:rPr lang="en-US" sz="3600" dirty="0" smtClean="0"/>
              <a:t>Forms of Ease: </a:t>
            </a:r>
            <a:br>
              <a:rPr lang="en-US" sz="3600" dirty="0" smtClean="0"/>
            </a:br>
            <a:r>
              <a:rPr lang="en-US" sz="2200" i="1" dirty="0" smtClean="0"/>
              <a:t>The Iliad </a:t>
            </a:r>
            <a:r>
              <a:rPr lang="en-US" sz="2200" dirty="0" smtClean="0"/>
              <a:t>as a template for the present</a:t>
            </a:r>
            <a:endParaRPr lang="en-US" sz="2200" dirty="0"/>
          </a:p>
        </p:txBody>
      </p:sp>
      <p:sp>
        <p:nvSpPr>
          <p:cNvPr id="3" name="Content Placeholder 2"/>
          <p:cNvSpPr>
            <a:spLocks noGrp="1"/>
          </p:cNvSpPr>
          <p:nvPr>
            <p:ph idx="1"/>
          </p:nvPr>
        </p:nvSpPr>
        <p:spPr>
          <a:xfrm>
            <a:off x="457200" y="1200151"/>
            <a:ext cx="8229600" cy="3738314"/>
          </a:xfrm>
        </p:spPr>
        <p:txBody>
          <a:bodyPr>
            <a:normAutofit fontScale="62500" lnSpcReduction="20000"/>
          </a:bodyPr>
          <a:lstStyle/>
          <a:p>
            <a:r>
              <a:rPr lang="en-US" dirty="0" smtClean="0">
                <a:solidFill>
                  <a:srgbClr val="FF0000"/>
                </a:solidFill>
              </a:rPr>
              <a:t>Existential: </a:t>
            </a:r>
            <a:r>
              <a:rPr lang="en-US" dirty="0" smtClean="0"/>
              <a:t>“</a:t>
            </a:r>
            <a:r>
              <a:rPr lang="en-US" dirty="0"/>
              <a:t>Like the generations of leaves, the lives of mortal men</a:t>
            </a:r>
            <a:r>
              <a:rPr lang="en-US" dirty="0" smtClean="0"/>
              <a:t>.”</a:t>
            </a:r>
          </a:p>
          <a:p>
            <a:endParaRPr lang="en-US" dirty="0" smtClean="0"/>
          </a:p>
          <a:p>
            <a:r>
              <a:rPr lang="en-US" dirty="0" smtClean="0">
                <a:solidFill>
                  <a:srgbClr val="FF0000"/>
                </a:solidFill>
              </a:rPr>
              <a:t>Civilizational: </a:t>
            </a:r>
            <a:r>
              <a:rPr lang="en-US" dirty="0" smtClean="0"/>
              <a:t>“A free market, democracy, military dynamism, technology, free speech, and individualism, for better or worse, are what most on this earth desire. And what they desire started with the Greeks and the Greeks alone.”  —Victor Davis Hanson, </a:t>
            </a:r>
            <a:r>
              <a:rPr lang="en-US" i="1" dirty="0" smtClean="0"/>
              <a:t>Who Killed Homer </a:t>
            </a:r>
            <a:r>
              <a:rPr lang="en-US" dirty="0" smtClean="0"/>
              <a:t>(1998)</a:t>
            </a:r>
          </a:p>
          <a:p>
            <a:pPr marL="0" indent="0">
              <a:buNone/>
            </a:pPr>
            <a:endParaRPr lang="en-US" dirty="0"/>
          </a:p>
          <a:p>
            <a:r>
              <a:rPr lang="en-US" dirty="0" smtClean="0"/>
              <a:t> </a:t>
            </a:r>
            <a:r>
              <a:rPr lang="en-US" dirty="0" smtClean="0">
                <a:solidFill>
                  <a:srgbClr val="FF0000"/>
                </a:solidFill>
              </a:rPr>
              <a:t>Social Psychological: </a:t>
            </a:r>
            <a:r>
              <a:rPr lang="en-US" dirty="0" smtClean="0"/>
              <a:t>“I </a:t>
            </a:r>
            <a:r>
              <a:rPr lang="en-US" dirty="0"/>
              <a:t>want to claim that the code of the streets, the heroic code, and the rules of Homeric society are nearly </a:t>
            </a:r>
            <a:r>
              <a:rPr lang="en-US" dirty="0" smtClean="0"/>
              <a:t>identical….[T]the </a:t>
            </a:r>
            <a:r>
              <a:rPr lang="en-US" dirty="0"/>
              <a:t>epics allow us to see basic drives that exist within all of us, which Homeric society simply attempts to regulate rather than to disguise and suppress</a:t>
            </a:r>
            <a:r>
              <a:rPr lang="en-US" dirty="0" smtClean="0"/>
              <a:t>.” </a:t>
            </a:r>
          </a:p>
          <a:p>
            <a:pPr marL="0" indent="0">
              <a:buNone/>
            </a:pPr>
            <a:r>
              <a:rPr lang="en-US" dirty="0"/>
              <a:t>	</a:t>
            </a:r>
            <a:r>
              <a:rPr lang="en-US" dirty="0" smtClean="0"/>
              <a:t>—Erwin Cook, “The Contemporary Relevance of the Iliad” (2013)</a:t>
            </a:r>
            <a:endParaRPr lang="en-US" dirty="0"/>
          </a:p>
          <a:p>
            <a:endParaRPr lang="en-US" dirty="0"/>
          </a:p>
          <a:p>
            <a:endParaRPr lang="en-US" dirty="0"/>
          </a:p>
        </p:txBody>
      </p:sp>
    </p:spTree>
    <p:extLst>
      <p:ext uri="{BB962C8B-B14F-4D97-AF65-F5344CB8AC3E}">
        <p14:creationId xmlns:p14="http://schemas.microsoft.com/office/powerpoint/2010/main" val="40341578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Iliad, or the Poem of Force</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Force: “</a:t>
            </a:r>
            <a:r>
              <a:rPr lang="en-US" dirty="0"/>
              <a:t>that </a:t>
            </a:r>
            <a:r>
              <a:rPr lang="en-US" i="1" dirty="0"/>
              <a:t>x </a:t>
            </a:r>
            <a:r>
              <a:rPr lang="en-US" dirty="0"/>
              <a:t>that turns anybody who is subjected to it into a </a:t>
            </a:r>
            <a:r>
              <a:rPr lang="en-US" dirty="0" smtClean="0"/>
              <a:t>thing” </a:t>
            </a:r>
          </a:p>
          <a:p>
            <a:pPr marL="0" indent="0">
              <a:buNone/>
            </a:pPr>
            <a:endParaRPr lang="en-US" dirty="0" smtClean="0"/>
          </a:p>
          <a:p>
            <a:r>
              <a:rPr lang="en-US" dirty="0" smtClean="0"/>
              <a:t>“….while he is still alive.” </a:t>
            </a:r>
          </a:p>
          <a:p>
            <a:endParaRPr lang="en-US" dirty="0"/>
          </a:p>
          <a:p>
            <a:r>
              <a:rPr lang="en-US" dirty="0" smtClean="0"/>
              <a:t>“Force is as pitiless to the man who possesses it, or thinks he does, as it is to his victims; the second it crushes, the first it intoxicates.”</a:t>
            </a:r>
            <a:endParaRPr lang="en-US" dirty="0"/>
          </a:p>
        </p:txBody>
      </p:sp>
    </p:spTree>
    <p:extLst>
      <p:ext uri="{BB962C8B-B14F-4D97-AF65-F5344CB8AC3E}">
        <p14:creationId xmlns:p14="http://schemas.microsoft.com/office/powerpoint/2010/main" val="10904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		(the </a:t>
            </a:r>
            <a:r>
              <a:rPr lang="en-US" sz="2400" dirty="0" smtClean="0">
                <a:solidFill>
                  <a:srgbClr val="FF0000"/>
                </a:solidFill>
              </a:rPr>
              <a:t>GENRE </a:t>
            </a:r>
            <a:r>
              <a:rPr lang="en-US" sz="2400" dirty="0" smtClean="0"/>
              <a:t>of</a:t>
            </a:r>
            <a:r>
              <a:rPr lang="en-US" sz="2000" dirty="0" smtClean="0"/>
              <a:t>)  </a:t>
            </a:r>
            <a:r>
              <a:rPr lang="en-US" dirty="0" smtClean="0">
                <a:solidFill>
                  <a:srgbClr val="FF0000"/>
                </a:solidFill>
              </a:rPr>
              <a:t>EPIC</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1)</a:t>
            </a:r>
            <a:r>
              <a:rPr lang="en-US" dirty="0" smtClean="0"/>
              <a:t> A long narrative poem of heroic action</a:t>
            </a:r>
          </a:p>
          <a:p>
            <a:endParaRPr lang="en-US" b="1" dirty="0" smtClean="0"/>
          </a:p>
          <a:p>
            <a:pPr marL="0" indent="0">
              <a:buNone/>
            </a:pPr>
            <a:r>
              <a:rPr lang="en-US" b="1" dirty="0" smtClean="0">
                <a:sym typeface="Wingdings"/>
              </a:rPr>
              <a:t>			 </a:t>
            </a:r>
            <a:r>
              <a:rPr lang="en-US" i="1" dirty="0" smtClean="0">
                <a:sym typeface="Wingdings"/>
              </a:rPr>
              <a:t>Epic of Gilgamesh</a:t>
            </a:r>
            <a:r>
              <a:rPr lang="en-US" dirty="0" smtClean="0">
                <a:sym typeface="Wingdings"/>
              </a:rPr>
              <a:t> (Babylonian) 18</a:t>
            </a:r>
            <a:r>
              <a:rPr lang="en-US" baseline="30000" dirty="0" smtClean="0">
                <a:sym typeface="Wingdings"/>
              </a:rPr>
              <a:t>th</a:t>
            </a:r>
            <a:r>
              <a:rPr lang="en-US" dirty="0">
                <a:sym typeface="Wingdings"/>
              </a:rPr>
              <a:t>-</a:t>
            </a:r>
            <a:r>
              <a:rPr lang="en-US" dirty="0" smtClean="0">
                <a:sym typeface="Wingdings"/>
              </a:rPr>
              <a:t>10</a:t>
            </a:r>
            <a:r>
              <a:rPr lang="en-US" baseline="30000" dirty="0" smtClean="0">
                <a:sym typeface="Wingdings"/>
              </a:rPr>
              <a:t>th</a:t>
            </a:r>
            <a:r>
              <a:rPr lang="en-US" dirty="0" smtClean="0">
                <a:sym typeface="Wingdings"/>
              </a:rPr>
              <a:t> century BCE</a:t>
            </a:r>
          </a:p>
          <a:p>
            <a:pPr marL="0" indent="0">
              <a:buNone/>
            </a:pPr>
            <a:r>
              <a:rPr lang="en-US" dirty="0">
                <a:sym typeface="Wingdings"/>
              </a:rPr>
              <a:t>	</a:t>
            </a:r>
            <a:r>
              <a:rPr lang="en-US" dirty="0" smtClean="0">
                <a:sym typeface="Wingdings"/>
              </a:rPr>
              <a:t>		 </a:t>
            </a:r>
            <a:r>
              <a:rPr lang="en-US" i="1" dirty="0" smtClean="0">
                <a:sym typeface="Wingdings"/>
              </a:rPr>
              <a:t>The Iliad </a:t>
            </a:r>
            <a:r>
              <a:rPr lang="en-US" dirty="0" smtClean="0">
                <a:sym typeface="Wingdings"/>
              </a:rPr>
              <a:t>(Ancient Greek) 8</a:t>
            </a:r>
            <a:r>
              <a:rPr lang="en-US" baseline="30000" dirty="0" smtClean="0">
                <a:sym typeface="Wingdings"/>
              </a:rPr>
              <a:t>th</a:t>
            </a:r>
            <a:r>
              <a:rPr lang="en-US" dirty="0" smtClean="0">
                <a:sym typeface="Wingdings"/>
              </a:rPr>
              <a:t> c BCE</a:t>
            </a:r>
          </a:p>
          <a:p>
            <a:pPr marL="0" indent="0">
              <a:buNone/>
            </a:pPr>
            <a:r>
              <a:rPr lang="en-US" b="1" dirty="0">
                <a:sym typeface="Wingdings"/>
              </a:rPr>
              <a:t>	</a:t>
            </a:r>
            <a:r>
              <a:rPr lang="en-US" b="1" dirty="0" smtClean="0">
                <a:sym typeface="Wingdings"/>
              </a:rPr>
              <a:t>		 </a:t>
            </a:r>
            <a:r>
              <a:rPr lang="en-US" b="1" i="1" dirty="0" smtClean="0">
                <a:sym typeface="Wingdings"/>
              </a:rPr>
              <a:t>The </a:t>
            </a:r>
            <a:r>
              <a:rPr lang="en-US" b="1" i="1" dirty="0" err="1" smtClean="0"/>
              <a:t>Mahābhārata</a:t>
            </a:r>
            <a:r>
              <a:rPr lang="en-US" b="1" i="1" dirty="0" smtClean="0"/>
              <a:t> </a:t>
            </a:r>
            <a:r>
              <a:rPr lang="en-US" dirty="0" smtClean="0"/>
              <a:t>(Sanskrit)  4</a:t>
            </a:r>
            <a:r>
              <a:rPr lang="en-US" baseline="30000" dirty="0" smtClean="0"/>
              <a:t>th</a:t>
            </a:r>
            <a:r>
              <a:rPr lang="en-US" dirty="0" smtClean="0"/>
              <a:t> c BCE</a:t>
            </a:r>
          </a:p>
          <a:p>
            <a:pPr marL="0" indent="0">
              <a:buNone/>
            </a:pPr>
            <a:r>
              <a:rPr lang="en-US" i="1" dirty="0">
                <a:solidFill>
                  <a:prstClr val="black"/>
                </a:solidFill>
              </a:rPr>
              <a:t>	</a:t>
            </a:r>
            <a:r>
              <a:rPr lang="en-US" i="1" dirty="0" smtClean="0">
                <a:solidFill>
                  <a:prstClr val="black"/>
                </a:solidFill>
              </a:rPr>
              <a:t>		</a:t>
            </a:r>
            <a:r>
              <a:rPr lang="en-US" dirty="0" smtClean="0">
                <a:sym typeface="Wingdings"/>
              </a:rPr>
              <a:t> </a:t>
            </a:r>
            <a:r>
              <a:rPr lang="en-US" i="1" dirty="0" smtClean="0">
                <a:sym typeface="Wingdings"/>
              </a:rPr>
              <a:t>Beowulf </a:t>
            </a:r>
            <a:r>
              <a:rPr lang="en-US" dirty="0" smtClean="0">
                <a:sym typeface="Wingdings"/>
              </a:rPr>
              <a:t>(Old English) 8</a:t>
            </a:r>
            <a:r>
              <a:rPr lang="en-US" baseline="30000" dirty="0" smtClean="0">
                <a:sym typeface="Wingdings"/>
              </a:rPr>
              <a:t>th</a:t>
            </a:r>
            <a:r>
              <a:rPr lang="en-US" dirty="0" smtClean="0">
                <a:sym typeface="Wingdings"/>
              </a:rPr>
              <a:t>-11</a:t>
            </a:r>
            <a:r>
              <a:rPr lang="en-US" baseline="30000" dirty="0" smtClean="0">
                <a:sym typeface="Wingdings"/>
              </a:rPr>
              <a:t>th</a:t>
            </a:r>
            <a:r>
              <a:rPr lang="en-US" dirty="0" smtClean="0">
                <a:sym typeface="Wingdings"/>
              </a:rPr>
              <a:t> c CE</a:t>
            </a:r>
            <a:r>
              <a:rPr lang="en-US" dirty="0" smtClean="0">
                <a:solidFill>
                  <a:prstClr val="black"/>
                </a:solidFill>
              </a:rPr>
              <a:t>)</a:t>
            </a:r>
          </a:p>
          <a:p>
            <a:pPr marL="0" indent="0">
              <a:buNone/>
            </a:pPr>
            <a:r>
              <a:rPr lang="en-US" b="1" dirty="0" smtClean="0">
                <a:solidFill>
                  <a:prstClr val="black"/>
                </a:solidFill>
              </a:rPr>
              <a:t>			</a:t>
            </a:r>
            <a:r>
              <a:rPr lang="en-US" b="1" dirty="0" smtClean="0">
                <a:solidFill>
                  <a:prstClr val="black"/>
                </a:solidFill>
                <a:sym typeface="Wingdings"/>
              </a:rPr>
              <a:t> </a:t>
            </a:r>
            <a:r>
              <a:rPr lang="en-US" i="1" dirty="0" smtClean="0">
                <a:solidFill>
                  <a:prstClr val="black"/>
                </a:solidFill>
                <a:sym typeface="Wingdings"/>
              </a:rPr>
              <a:t>Beowulf (Old English)</a:t>
            </a:r>
          </a:p>
          <a:p>
            <a:pPr marL="0" indent="0">
              <a:buNone/>
            </a:pPr>
            <a:r>
              <a:rPr lang="en-US" b="1" dirty="0" smtClean="0"/>
              <a:t>2) </a:t>
            </a:r>
            <a:r>
              <a:rPr lang="en-US" dirty="0" smtClean="0"/>
              <a:t>Written in elevated language</a:t>
            </a:r>
          </a:p>
          <a:p>
            <a:pPr marL="0" indent="0">
              <a:buNone/>
            </a:pPr>
            <a:endParaRPr lang="en-US" b="1" dirty="0"/>
          </a:p>
          <a:p>
            <a:pPr marL="0" indent="0">
              <a:buNone/>
            </a:pPr>
            <a:r>
              <a:rPr lang="en-US" b="1" dirty="0" smtClean="0"/>
              <a:t>3) </a:t>
            </a:r>
            <a:r>
              <a:rPr lang="en-US" dirty="0" smtClean="0"/>
              <a:t>With some foundational significance for the culture to which it belongs</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42889715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Iliad, or the Poem of Force</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a:t>“But, after all, for him it is no punishment; it is God holding his hand and pressing rather hard. For, if he remains constant, what he will discover buried deep under the sound of his own lamentations is the pearl of the silence of God.” </a:t>
            </a:r>
          </a:p>
        </p:txBody>
      </p:sp>
    </p:spTree>
    <p:extLst>
      <p:ext uri="{BB962C8B-B14F-4D97-AF65-F5344CB8AC3E}">
        <p14:creationId xmlns:p14="http://schemas.microsoft.com/office/powerpoint/2010/main" val="2100336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i="1" dirty="0" smtClean="0"/>
              <a:t>Iliad</a:t>
            </a:r>
            <a:r>
              <a:rPr lang="en-US" sz="2800" dirty="0" smtClean="0"/>
              <a:t> I.1-8</a:t>
            </a:r>
            <a:endParaRPr lang="en-US" sz="2800" dirty="0"/>
          </a:p>
        </p:txBody>
      </p:sp>
      <p:sp>
        <p:nvSpPr>
          <p:cNvPr id="8" name="Content Placeholder 7"/>
          <p:cNvSpPr>
            <a:spLocks noGrp="1"/>
          </p:cNvSpPr>
          <p:nvPr>
            <p:ph idx="1"/>
          </p:nvPr>
        </p:nvSpPr>
        <p:spPr/>
        <p:txBody>
          <a:bodyPr>
            <a:normAutofit fontScale="77500" lnSpcReduction="20000"/>
          </a:bodyPr>
          <a:lstStyle/>
          <a:p>
            <a:pPr marL="0" indent="0">
              <a:buNone/>
            </a:pPr>
            <a:r>
              <a:rPr lang="en-US" dirty="0"/>
              <a:t>Rage—Goddess—sing the rage of Peleus’ son Achilles,</a:t>
            </a:r>
          </a:p>
          <a:p>
            <a:pPr marL="0" indent="0">
              <a:buNone/>
            </a:pPr>
            <a:r>
              <a:rPr lang="en-US" dirty="0"/>
              <a:t>murderous, doomed, that cost the Achaeans countless losses, </a:t>
            </a:r>
          </a:p>
          <a:p>
            <a:pPr marL="0" indent="0">
              <a:buNone/>
            </a:pPr>
            <a:r>
              <a:rPr lang="en-US" dirty="0"/>
              <a:t>hurling down to the House of Death so many sturdy souls,</a:t>
            </a:r>
          </a:p>
          <a:p>
            <a:pPr marL="0" indent="0">
              <a:buNone/>
            </a:pPr>
            <a:r>
              <a:rPr lang="en-US" dirty="0"/>
              <a:t>great fighters souls, but made their bodies carrion,</a:t>
            </a:r>
          </a:p>
          <a:p>
            <a:pPr marL="0" indent="0">
              <a:buNone/>
            </a:pPr>
            <a:r>
              <a:rPr lang="en-US" dirty="0"/>
              <a:t>feasts for the dogs and birds,</a:t>
            </a:r>
          </a:p>
          <a:p>
            <a:pPr marL="0" indent="0">
              <a:buNone/>
            </a:pPr>
            <a:r>
              <a:rPr lang="en-US" dirty="0"/>
              <a:t>and the will of Zeus was moving towards its </a:t>
            </a:r>
            <a:r>
              <a:rPr lang="en-US" dirty="0" smtClean="0"/>
              <a:t>end.</a:t>
            </a:r>
            <a:endParaRPr lang="en-US" dirty="0"/>
          </a:p>
          <a:p>
            <a:pPr marL="0" indent="0">
              <a:buNone/>
            </a:pPr>
            <a:r>
              <a:rPr lang="en-US" dirty="0"/>
              <a:t>Begin, Muse, when the two first broke and clashed,</a:t>
            </a:r>
          </a:p>
          <a:p>
            <a:pPr marL="0" indent="0">
              <a:buNone/>
            </a:pPr>
            <a:r>
              <a:rPr lang="en-US" dirty="0"/>
              <a:t>Agamemnon lord of men and brilliant Achilles.</a:t>
            </a:r>
          </a:p>
          <a:p>
            <a:endParaRPr lang="en-US" dirty="0"/>
          </a:p>
        </p:txBody>
      </p:sp>
    </p:spTree>
    <p:extLst>
      <p:ext uri="{BB962C8B-B14F-4D97-AF65-F5344CB8AC3E}">
        <p14:creationId xmlns:p14="http://schemas.microsoft.com/office/powerpoint/2010/main" val="41910621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		</a:t>
            </a:r>
            <a:r>
              <a:rPr lang="en-US" dirty="0" smtClean="0">
                <a:solidFill>
                  <a:srgbClr val="FF0000"/>
                </a:solidFill>
              </a:rPr>
              <a:t>EPIC— </a:t>
            </a:r>
            <a:r>
              <a:rPr lang="en-US" sz="2700" dirty="0" smtClean="0"/>
              <a:t>the genre of intensification</a:t>
            </a:r>
            <a:endParaRPr lang="en-US" sz="2700" dirty="0">
              <a:solidFill>
                <a:srgbClr val="FF0000"/>
              </a:solidFill>
            </a:endParaRPr>
          </a:p>
        </p:txBody>
      </p:sp>
      <p:sp>
        <p:nvSpPr>
          <p:cNvPr id="3" name="Content Placeholder 2"/>
          <p:cNvSpPr>
            <a:spLocks noGrp="1"/>
          </p:cNvSpPr>
          <p:nvPr>
            <p:ph idx="1"/>
          </p:nvPr>
        </p:nvSpPr>
        <p:spPr/>
        <p:txBody>
          <a:bodyPr>
            <a:normAutofit lnSpcReduction="10000"/>
          </a:bodyPr>
          <a:lstStyle/>
          <a:p>
            <a:pPr marL="514350" indent="-514350">
              <a:buAutoNum type="arabicParenR"/>
            </a:pPr>
            <a:r>
              <a:rPr lang="en-US" dirty="0" smtClean="0"/>
              <a:t>A </a:t>
            </a:r>
            <a:r>
              <a:rPr lang="en-US" dirty="0" smtClean="0">
                <a:solidFill>
                  <a:srgbClr val="FF0000"/>
                </a:solidFill>
              </a:rPr>
              <a:t>long</a:t>
            </a:r>
            <a:r>
              <a:rPr lang="en-US" dirty="0" smtClean="0"/>
              <a:t> narrative poem of heroic action</a:t>
            </a:r>
          </a:p>
          <a:p>
            <a:pPr marL="514350" indent="-514350">
              <a:buAutoNum type="arabicParenR"/>
            </a:pPr>
            <a:r>
              <a:rPr lang="en-US" b="1" dirty="0" smtClean="0">
                <a:solidFill>
                  <a:prstClr val="black"/>
                </a:solidFill>
              </a:rPr>
              <a:t>			</a:t>
            </a:r>
            <a:r>
              <a:rPr lang="en-US" b="1" dirty="0" smtClean="0">
                <a:solidFill>
                  <a:prstClr val="black"/>
                </a:solidFill>
                <a:sym typeface="Wingdings"/>
              </a:rPr>
              <a:t> </a:t>
            </a:r>
            <a:r>
              <a:rPr lang="en-US" i="1" dirty="0" smtClean="0">
                <a:solidFill>
                  <a:prstClr val="black"/>
                </a:solidFill>
                <a:sym typeface="Wingdings"/>
              </a:rPr>
              <a:t>Beowulf (Old English)</a:t>
            </a:r>
          </a:p>
          <a:p>
            <a:pPr marL="0" indent="0">
              <a:buNone/>
            </a:pPr>
            <a:r>
              <a:rPr lang="en-US" b="1" dirty="0" smtClean="0"/>
              <a:t>2) </a:t>
            </a:r>
            <a:r>
              <a:rPr lang="en-US" dirty="0" smtClean="0"/>
              <a:t>Written in </a:t>
            </a:r>
            <a:r>
              <a:rPr lang="en-US" dirty="0" smtClean="0">
                <a:solidFill>
                  <a:srgbClr val="FF0000"/>
                </a:solidFill>
              </a:rPr>
              <a:t>elevated</a:t>
            </a:r>
            <a:r>
              <a:rPr lang="en-US" dirty="0" smtClean="0"/>
              <a:t> language</a:t>
            </a:r>
          </a:p>
          <a:p>
            <a:pPr marL="0" indent="0">
              <a:buNone/>
            </a:pPr>
            <a:endParaRPr lang="en-US" b="1" dirty="0"/>
          </a:p>
          <a:p>
            <a:pPr marL="0" indent="0">
              <a:buNone/>
            </a:pPr>
            <a:r>
              <a:rPr lang="en-US" b="1" dirty="0" smtClean="0"/>
              <a:t>3) </a:t>
            </a:r>
            <a:r>
              <a:rPr lang="en-US" dirty="0" smtClean="0"/>
              <a:t>With some </a:t>
            </a:r>
            <a:r>
              <a:rPr lang="en-US" dirty="0" smtClean="0">
                <a:solidFill>
                  <a:srgbClr val="FF0000"/>
                </a:solidFill>
              </a:rPr>
              <a:t>foundational significance </a:t>
            </a:r>
            <a:r>
              <a:rPr lang="en-US" dirty="0" smtClean="0"/>
              <a:t>for the culture to which it belongs</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5107224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 </a:t>
            </a:r>
            <a:r>
              <a:rPr lang="en-US" sz="3200" dirty="0" smtClean="0"/>
              <a:t>(from </a:t>
            </a:r>
            <a:r>
              <a:rPr lang="en-US" sz="3200" i="1" dirty="0" smtClean="0"/>
              <a:t>epos– word </a:t>
            </a:r>
            <a:r>
              <a:rPr lang="en-US" sz="3200" dirty="0" smtClean="0"/>
              <a:t>or</a:t>
            </a:r>
            <a:r>
              <a:rPr lang="en-US" sz="3200" i="1" dirty="0" smtClean="0"/>
              <a:t> song</a:t>
            </a:r>
            <a:r>
              <a:rPr lang="en-US" i="1" dirty="0" smtClean="0"/>
              <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4</a:t>
            </a:r>
            <a:r>
              <a:rPr lang="en-US" dirty="0" smtClean="0"/>
              <a:t>) For Classical epic (Greek and Latin), epic also names a characteristic </a:t>
            </a:r>
            <a:r>
              <a:rPr lang="en-US" dirty="0" smtClean="0">
                <a:solidFill>
                  <a:srgbClr val="FF0000"/>
                </a:solidFill>
              </a:rPr>
              <a:t>meter:</a:t>
            </a:r>
          </a:p>
          <a:p>
            <a:pPr marL="0" indent="0">
              <a:buNone/>
            </a:pPr>
            <a:endParaRPr lang="en-US" i="1" dirty="0" smtClean="0"/>
          </a:p>
          <a:p>
            <a:pPr marL="0" indent="0">
              <a:buNone/>
            </a:pPr>
            <a:r>
              <a:rPr lang="en-US" i="1" dirty="0" smtClean="0"/>
              <a:t>Dactylic Hexameter</a:t>
            </a:r>
            <a:endParaRPr lang="en-US" dirty="0" smtClean="0"/>
          </a:p>
          <a:p>
            <a:endParaRPr lang="en-US" b="1" dirty="0"/>
          </a:p>
          <a:p>
            <a:pPr marL="0" indent="0">
              <a:buNone/>
            </a:pPr>
            <a:r>
              <a:rPr lang="en-US" b="1" dirty="0" smtClean="0"/>
              <a:t>	</a:t>
            </a:r>
            <a:r>
              <a:rPr lang="en-US" b="1" dirty="0" smtClean="0">
                <a:sym typeface="Wingdings"/>
              </a:rPr>
              <a:t> </a:t>
            </a:r>
            <a:r>
              <a:rPr lang="en-US" b="1" dirty="0" smtClean="0"/>
              <a:t>Dactylic Hexameter</a:t>
            </a:r>
            <a:endParaRPr lang="en-US" dirty="0" smtClean="0">
              <a:sym typeface="Wingdings"/>
            </a:endParaRPr>
          </a:p>
          <a:p>
            <a:pPr marL="0" indent="0">
              <a:buNone/>
            </a:pPr>
            <a:endParaRPr lang="en-US" dirty="0">
              <a:sym typeface="Wingdings"/>
            </a:endParaRPr>
          </a:p>
          <a:p>
            <a:pPr marL="0" indent="0">
              <a:buNone/>
            </a:pPr>
            <a:endParaRPr lang="en-US" dirty="0" smtClean="0">
              <a:sym typeface="Wingdings"/>
            </a:endParaRPr>
          </a:p>
        </p:txBody>
      </p:sp>
      <p:pic>
        <p:nvPicPr>
          <p:cNvPr id="4" name="Picture 3" descr="dactylic hexame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97" y="3248528"/>
            <a:ext cx="6858000" cy="1346097"/>
          </a:xfrm>
          <a:prstGeom prst="rect">
            <a:avLst/>
          </a:prstGeom>
        </p:spPr>
      </p:pic>
    </p:spTree>
    <p:extLst>
      <p:ext uri="{BB962C8B-B14F-4D97-AF65-F5344CB8AC3E}">
        <p14:creationId xmlns:p14="http://schemas.microsoft.com/office/powerpoint/2010/main" val="37378691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28842"/>
          </a:xfrm>
        </p:spPr>
        <p:txBody>
          <a:bodyPr/>
          <a:lstStyle/>
          <a:p>
            <a:r>
              <a:rPr lang="en-US" dirty="0" smtClean="0"/>
              <a:t>Iliad I.1-16 </a:t>
            </a:r>
            <a:r>
              <a:rPr lang="en-US" sz="1200" dirty="0" smtClean="0"/>
              <a:t>(read by Gregory Nagy)</a:t>
            </a:r>
            <a:endParaRPr lang="en-US" sz="1200" dirty="0"/>
          </a:p>
        </p:txBody>
      </p:sp>
      <p:pic>
        <p:nvPicPr>
          <p:cNvPr id="5" name="Picture 4"/>
          <p:cNvPicPr>
            <a:picLocks noChangeAspect="1"/>
          </p:cNvPicPr>
          <p:nvPr/>
        </p:nvPicPr>
        <p:blipFill>
          <a:blip r:embed="rId4"/>
          <a:stretch>
            <a:fillRect/>
          </a:stretch>
        </p:blipFill>
        <p:spPr>
          <a:xfrm>
            <a:off x="1537372" y="872562"/>
            <a:ext cx="5850331" cy="4033650"/>
          </a:xfrm>
          <a:prstGeom prst="rect">
            <a:avLst/>
          </a:prstGeom>
        </p:spPr>
      </p:pic>
      <p:pic>
        <p:nvPicPr>
          <p:cNvPr id="4" name="iliada1-16.mo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7874000" y="4093412"/>
            <a:ext cx="812800" cy="812800"/>
          </a:xfrm>
        </p:spPr>
      </p:pic>
    </p:spTree>
    <p:extLst>
      <p:ext uri="{BB962C8B-B14F-4D97-AF65-F5344CB8AC3E}">
        <p14:creationId xmlns:p14="http://schemas.microsoft.com/office/powerpoint/2010/main" val="391001167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300" fill="hold"/>
                                        <p:tgtEl>
                                          <p:spTgt spid="4"/>
                                        </p:tgtEl>
                                      </p:cBhvr>
                                    </p:cmd>
                                  </p:childTnLst>
                                </p:cTn>
                              </p:par>
                            </p:childTnLst>
                          </p:cTn>
                        </p:par>
                      </p:childTnLst>
                    </p:cTn>
                  </p:par>
                </p:childTnLst>
              </p:cTn>
              <p:nextCondLst>
                <p:cond evt="onClick" delay="0">
                  <p:tgtEl>
                    <p:spTgt spid="4"/>
                  </p:tgtEl>
                </p:cond>
              </p:nextCondLst>
            </p:seq>
            <p:audio>
              <p:cMediaNode vol="88679">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00150"/>
            <a:ext cx="8229600" cy="3394075"/>
          </a:xfrm>
        </p:spPr>
        <p:txBody>
          <a:bodyPr>
            <a:normAutofit fontScale="92500"/>
          </a:bodyPr>
          <a:lstStyle/>
          <a:p>
            <a:r>
              <a:rPr lang="en-US" dirty="0" smtClean="0"/>
              <a:t>“</a:t>
            </a:r>
            <a:r>
              <a:rPr lang="en-US" dirty="0" err="1" smtClean="0"/>
              <a:t>Traduttore</a:t>
            </a:r>
            <a:r>
              <a:rPr lang="en-US" dirty="0"/>
              <a:t>, </a:t>
            </a:r>
            <a:r>
              <a:rPr lang="en-US" dirty="0" err="1" smtClean="0"/>
              <a:t>traditore</a:t>
            </a:r>
            <a:r>
              <a:rPr lang="en-US" dirty="0" smtClean="0"/>
              <a:t>”— Translator, traitor</a:t>
            </a:r>
          </a:p>
          <a:p>
            <a:endParaRPr lang="en-US" dirty="0" smtClean="0"/>
          </a:p>
          <a:p>
            <a:r>
              <a:rPr lang="en-US" dirty="0" smtClean="0"/>
              <a:t>“</a:t>
            </a:r>
            <a:r>
              <a:rPr lang="en-US" dirty="0" err="1" smtClean="0"/>
              <a:t>Traduire</a:t>
            </a:r>
            <a:r>
              <a:rPr lang="en-US" dirty="0" smtClean="0"/>
              <a:t> </a:t>
            </a:r>
            <a:r>
              <a:rPr lang="en-US" dirty="0" err="1"/>
              <a:t>c'est</a:t>
            </a:r>
            <a:r>
              <a:rPr lang="en-US" dirty="0"/>
              <a:t> </a:t>
            </a:r>
            <a:r>
              <a:rPr lang="en-US" dirty="0" err="1" smtClean="0"/>
              <a:t>trahir</a:t>
            </a:r>
            <a:r>
              <a:rPr lang="en-US" dirty="0" smtClean="0"/>
              <a:t>”—To translate is to betray</a:t>
            </a:r>
          </a:p>
          <a:p>
            <a:endParaRPr lang="en-US" dirty="0" smtClean="0"/>
          </a:p>
          <a:p>
            <a:r>
              <a:rPr lang="en-US" dirty="0" smtClean="0"/>
              <a:t>“Poetry is what gets lost in translation” (Robert Frost)</a:t>
            </a:r>
            <a:endParaRPr lang="en-US" dirty="0"/>
          </a:p>
          <a:p>
            <a:endParaRPr lang="en-US" dirty="0"/>
          </a:p>
        </p:txBody>
      </p:sp>
    </p:spTree>
    <p:extLst>
      <p:ext uri="{BB962C8B-B14F-4D97-AF65-F5344CB8AC3E}">
        <p14:creationId xmlns:p14="http://schemas.microsoft.com/office/powerpoint/2010/main" val="24209591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975385"/>
            <a:ext cx="8229600" cy="2857255"/>
          </a:xfrm>
        </p:spPr>
        <p:txBody>
          <a:bodyPr>
            <a:normAutofit fontScale="90000"/>
          </a:bodyPr>
          <a:lstStyle/>
          <a:p>
            <a:pPr algn="l"/>
            <a:r>
              <a:rPr lang="en-US" sz="2800" dirty="0" smtClean="0"/>
              <a:t/>
            </a:r>
            <a:br>
              <a:rPr lang="en-US" sz="2800" dirty="0" smtClean="0"/>
            </a:br>
            <a:r>
              <a:rPr lang="en-US" sz="2800" dirty="0" smtClean="0"/>
              <a:t>			Parry-Lord Hypothesis</a:t>
            </a:r>
            <a:br>
              <a:rPr lang="en-US" sz="2800" dirty="0" smtClean="0"/>
            </a:br>
            <a:r>
              <a:rPr lang="en-US" sz="2800" dirty="0" smtClean="0"/>
              <a:t/>
            </a:r>
            <a:br>
              <a:rPr lang="en-US" sz="2800" dirty="0" smtClean="0"/>
            </a:br>
            <a:r>
              <a:rPr lang="en-US" sz="2200" dirty="0" smtClean="0"/>
              <a:t>1. No “original text”– every </a:t>
            </a:r>
            <a:r>
              <a:rPr lang="en-US" sz="2200" dirty="0" smtClean="0">
                <a:solidFill>
                  <a:srgbClr val="FF0000"/>
                </a:solidFill>
              </a:rPr>
              <a:t>performance</a:t>
            </a:r>
            <a:r>
              <a:rPr lang="en-US" sz="2200" dirty="0" smtClean="0"/>
              <a:t> is an invention</a:t>
            </a:r>
            <a:br>
              <a:rPr lang="en-US" sz="2200" dirty="0" smtClean="0"/>
            </a:br>
            <a:r>
              <a:rPr lang="en-US" sz="2200" dirty="0" smtClean="0"/>
              <a:t/>
            </a:r>
            <a:br>
              <a:rPr lang="en-US" sz="2200" dirty="0" smtClean="0"/>
            </a:br>
            <a:r>
              <a:rPr lang="en-US" sz="2200" dirty="0" smtClean="0"/>
              <a:t>2. Composition is for an audience: speed and artistry matter; thus, </a:t>
            </a:r>
            <a:r>
              <a:rPr lang="en-US" sz="2200" dirty="0" smtClean="0">
                <a:solidFill>
                  <a:srgbClr val="FF0000"/>
                </a:solidFill>
              </a:rPr>
              <a:t>repetition</a:t>
            </a:r>
            <a:r>
              <a:rPr lang="en-US" sz="2200" dirty="0" smtClean="0"/>
              <a:t> of formulas, scenes, and themes</a:t>
            </a:r>
            <a:br>
              <a:rPr lang="en-US" sz="2200" dirty="0" smtClean="0"/>
            </a:br>
            <a:r>
              <a:rPr lang="en-US" sz="2200" dirty="0" smtClean="0"/>
              <a:t/>
            </a:r>
            <a:br>
              <a:rPr lang="en-US" sz="2200" dirty="0" smtClean="0"/>
            </a:br>
            <a:r>
              <a:rPr lang="en-US" sz="2200" dirty="0" smtClean="0"/>
              <a:t>3. Performances are sensitive to their </a:t>
            </a:r>
            <a:r>
              <a:rPr lang="en-US" sz="2200" dirty="0" smtClean="0">
                <a:solidFill>
                  <a:srgbClr val="FF0000"/>
                </a:solidFill>
              </a:rPr>
              <a:t>audience</a:t>
            </a:r>
            <a:r>
              <a:rPr lang="en-US" sz="2200" dirty="0" smtClean="0"/>
              <a:t>, which can be expected to know the tradition</a:t>
            </a:r>
            <a:r>
              <a:rPr lang="en-US" sz="2200" dirty="0"/>
              <a:t/>
            </a:r>
            <a:br>
              <a:rPr lang="en-US" sz="2200" dirty="0"/>
            </a:br>
            <a:endParaRPr lang="en-US" sz="2800" dirty="0"/>
          </a:p>
        </p:txBody>
      </p:sp>
      <p:pic>
        <p:nvPicPr>
          <p:cNvPr id="12" name="Content Placeholder 11" descr="Milman Parry.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743" b="29263"/>
          <a:stretch/>
        </p:blipFill>
        <p:spPr>
          <a:xfrm>
            <a:off x="0" y="0"/>
            <a:ext cx="2647394" cy="2225154"/>
          </a:xfrm>
        </p:spPr>
      </p:pic>
      <p:pic>
        <p:nvPicPr>
          <p:cNvPr id="13" name="Content Placeholder 12" descr="Albert Lord.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6632" b="38176"/>
          <a:stretch/>
        </p:blipFill>
        <p:spPr>
          <a:xfrm>
            <a:off x="6595830" y="83399"/>
            <a:ext cx="2548170" cy="2141755"/>
          </a:xfrm>
        </p:spPr>
      </p:pic>
    </p:spTree>
    <p:extLst>
      <p:ext uri="{BB962C8B-B14F-4D97-AF65-F5344CB8AC3E}">
        <p14:creationId xmlns:p14="http://schemas.microsoft.com/office/powerpoint/2010/main" val="19267435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222918"/>
          </a:xfrm>
        </p:spPr>
        <p:txBody>
          <a:bodyPr>
            <a:normAutofit fontScale="90000"/>
          </a:bodyPr>
          <a:lstStyle/>
          <a:p>
            <a:endParaRPr lang="en-US" dirty="0"/>
          </a:p>
        </p:txBody>
      </p:sp>
      <p:pic>
        <p:nvPicPr>
          <p:cNvPr id="4" name="Content Placeholder 3" descr="Venetus A.jpeg"/>
          <p:cNvPicPr>
            <a:picLocks noGrp="1" noChangeAspect="1"/>
          </p:cNvPicPr>
          <p:nvPr>
            <p:ph type="pic" idx="1"/>
          </p:nvPr>
        </p:nvPicPr>
        <p:blipFill>
          <a:blip r:embed="rId2">
            <a:extLst>
              <a:ext uri="{28A0092B-C50C-407E-A947-70E740481C1C}">
                <a14:useLocalDpi xmlns:a14="http://schemas.microsoft.com/office/drawing/2010/main" val="0"/>
              </a:ext>
            </a:extLst>
          </a:blip>
          <a:srcRect t="893" b="893"/>
          <a:stretch>
            <a:fillRect/>
          </a:stretch>
        </p:blipFill>
        <p:spPr>
          <a:xfrm>
            <a:off x="1150260" y="98440"/>
            <a:ext cx="7490204" cy="4213240"/>
          </a:xfrm>
        </p:spPr>
      </p:pic>
      <p:sp>
        <p:nvSpPr>
          <p:cNvPr id="3" name="Text Placeholder 2"/>
          <p:cNvSpPr>
            <a:spLocks noGrp="1"/>
          </p:cNvSpPr>
          <p:nvPr>
            <p:ph type="body" sz="half" idx="2"/>
          </p:nvPr>
        </p:nvSpPr>
        <p:spPr>
          <a:xfrm>
            <a:off x="1792288" y="4311681"/>
            <a:ext cx="5486400" cy="669394"/>
          </a:xfrm>
        </p:spPr>
        <p:txBody>
          <a:bodyPr>
            <a:noAutofit/>
          </a:bodyPr>
          <a:lstStyle/>
          <a:p>
            <a:r>
              <a:rPr lang="en-US" sz="2000" dirty="0" err="1" smtClean="0"/>
              <a:t>Venetus</a:t>
            </a:r>
            <a:r>
              <a:rPr lang="en-US" sz="2000" dirty="0" smtClean="0"/>
              <a:t> A Homer (10</a:t>
            </a:r>
            <a:r>
              <a:rPr lang="en-US" sz="2000" baseline="30000" dirty="0" smtClean="0"/>
              <a:t>th</a:t>
            </a:r>
            <a:r>
              <a:rPr lang="en-US" sz="2000" dirty="0" smtClean="0"/>
              <a:t> Century CE)		 			—</a:t>
            </a:r>
            <a:r>
              <a:rPr lang="en-US" sz="2000" dirty="0" err="1" smtClean="0"/>
              <a:t>homermultitext.org</a:t>
            </a:r>
            <a:endParaRPr lang="en-US" sz="2000" dirty="0" smtClean="0"/>
          </a:p>
          <a:p>
            <a:endParaRPr lang="en-US" sz="2000" dirty="0"/>
          </a:p>
        </p:txBody>
      </p:sp>
    </p:spTree>
    <p:extLst>
      <p:ext uri="{BB962C8B-B14F-4D97-AF65-F5344CB8AC3E}">
        <p14:creationId xmlns:p14="http://schemas.microsoft.com/office/powerpoint/2010/main" val="25249148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68721"/>
          </a:xfrm>
        </p:spPr>
        <p:txBody>
          <a:bodyPr>
            <a:normAutofit fontScale="90000"/>
          </a:bodyPr>
          <a:lstStyle/>
          <a:p>
            <a:r>
              <a:rPr lang="en-US" dirty="0" smtClean="0"/>
              <a:t>Timeline of Ancient Greece</a:t>
            </a:r>
            <a:endParaRPr lang="en-US" dirty="0"/>
          </a:p>
        </p:txBody>
      </p:sp>
      <p:sp>
        <p:nvSpPr>
          <p:cNvPr id="3" name="Content Placeholder 2"/>
          <p:cNvSpPr>
            <a:spLocks noGrp="1"/>
          </p:cNvSpPr>
          <p:nvPr>
            <p:ph idx="1"/>
          </p:nvPr>
        </p:nvSpPr>
        <p:spPr/>
        <p:txBody>
          <a:bodyPr>
            <a:normAutofit/>
          </a:bodyPr>
          <a:lstStyle/>
          <a:p>
            <a:r>
              <a:rPr lang="en-US" sz="2800" dirty="0" smtClean="0"/>
              <a:t>Mycenaean Period (1600-1100 BCE) : “Heroic Age”</a:t>
            </a:r>
          </a:p>
          <a:p>
            <a:r>
              <a:rPr lang="en-US" sz="2800" dirty="0" smtClean="0"/>
              <a:t>Dark Age (1100-700 BCE</a:t>
            </a:r>
            <a:r>
              <a:rPr lang="en-US" sz="2800" dirty="0"/>
              <a:t>) : The </a:t>
            </a:r>
            <a:r>
              <a:rPr lang="en-US" sz="2800" i="1" dirty="0" smtClean="0"/>
              <a:t>Iliad</a:t>
            </a:r>
          </a:p>
          <a:p>
            <a:r>
              <a:rPr lang="en-US" sz="2800" dirty="0" smtClean="0"/>
              <a:t>Archaic Period (700-480 BCE)</a:t>
            </a:r>
          </a:p>
          <a:p>
            <a:r>
              <a:rPr lang="en-US" sz="2800" dirty="0" smtClean="0"/>
              <a:t> Classical Period (480-336 BCE)</a:t>
            </a:r>
          </a:p>
          <a:p>
            <a:r>
              <a:rPr lang="en-US" sz="2800" dirty="0" smtClean="0"/>
              <a:t>Hellenistic Period (336-146 BCE): Roman invasion of Greece</a:t>
            </a:r>
            <a:endParaRPr lang="en-US" sz="2800" dirty="0"/>
          </a:p>
        </p:txBody>
      </p:sp>
      <p:pic>
        <p:nvPicPr>
          <p:cNvPr id="4" name="Picture 3" descr="Map of Iliad .gif"/>
          <p:cNvPicPr>
            <a:picLocks noChangeAspect="1"/>
          </p:cNvPicPr>
          <p:nvPr/>
        </p:nvPicPr>
        <p:blipFill>
          <a:blip r:embed="rId2">
            <a:alphaModFix amt="38000"/>
            <a:extLst>
              <a:ext uri="{28A0092B-C50C-407E-A947-70E740481C1C}">
                <a14:useLocalDpi xmlns:a14="http://schemas.microsoft.com/office/drawing/2010/main" val="0"/>
              </a:ext>
            </a:extLst>
          </a:blip>
          <a:stretch>
            <a:fillRect/>
          </a:stretch>
        </p:blipFill>
        <p:spPr>
          <a:xfrm>
            <a:off x="0" y="774700"/>
            <a:ext cx="9144000" cy="3574473"/>
          </a:xfrm>
          <a:prstGeom prst="rect">
            <a:avLst/>
          </a:prstGeom>
        </p:spPr>
      </p:pic>
    </p:spTree>
    <p:extLst>
      <p:ext uri="{BB962C8B-B14F-4D97-AF65-F5344CB8AC3E}">
        <p14:creationId xmlns:p14="http://schemas.microsoft.com/office/powerpoint/2010/main" val="7810779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39191</TotalTime>
  <Words>788</Words>
  <Application>Microsoft Macintosh PowerPoint</Application>
  <PresentationFormat>On-screen Show (16:9)</PresentationFormat>
  <Paragraphs>128</Paragraphs>
  <Slides>21</Slides>
  <Notes>1</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Black</vt:lpstr>
      <vt:lpstr>Lecture 1</vt:lpstr>
      <vt:lpstr>  (the GENRE of)  EPIC</vt:lpstr>
      <vt:lpstr>  EPIC— the genre of intensification</vt:lpstr>
      <vt:lpstr>EPIC (from epos– word or song)</vt:lpstr>
      <vt:lpstr>Iliad I.1-16 (read by Gregory Nagy)</vt:lpstr>
      <vt:lpstr>PowerPoint Presentation</vt:lpstr>
      <vt:lpstr>    Parry-Lord Hypothesis  1. No “original text”– every performance is an invention  2. Composition is for an audience: speed and artistry matter; thus, repetition of formulas, scenes, and themes  3. Performances are sensitive to their audience, which can be expected to know the tradition </vt:lpstr>
      <vt:lpstr>PowerPoint Presentation</vt:lpstr>
      <vt:lpstr>Timeline of Ancient Greece</vt:lpstr>
      <vt:lpstr>Nestor’s cup, Iliad 11.745-752</vt:lpstr>
      <vt:lpstr>The Excavations of Troy</vt:lpstr>
      <vt:lpstr>PowerPoint Presentation</vt:lpstr>
      <vt:lpstr>Cup, made in Athens, about 480 BCE: Briseus Taken (British Museum)</vt:lpstr>
      <vt:lpstr>Homer</vt:lpstr>
      <vt:lpstr>Forms of Difficulty</vt:lpstr>
      <vt:lpstr>W.B. Yeats, “Song of the Happy Shepherd” (1889)</vt:lpstr>
      <vt:lpstr>Iliad, VI.171-175</vt:lpstr>
      <vt:lpstr>Forms of Ease:  The Iliad as a template for the present</vt:lpstr>
      <vt:lpstr>The Iliad, or the Poem of Force</vt:lpstr>
      <vt:lpstr>The Iliad, or the Poem of Force</vt:lpstr>
      <vt:lpstr>Iliad I.1-8</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Where to Begin?  </dc:title>
  <dc:creator>Oren Izenberg</dc:creator>
  <cp:lastModifiedBy>Kazumo Washizuka</cp:lastModifiedBy>
  <cp:revision>63</cp:revision>
  <dcterms:created xsi:type="dcterms:W3CDTF">2013-09-17T20:34:00Z</dcterms:created>
  <dcterms:modified xsi:type="dcterms:W3CDTF">2014-10-03T23:54:20Z</dcterms:modified>
</cp:coreProperties>
</file>