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306" r:id="rId2"/>
    <p:sldId id="345" r:id="rId3"/>
    <p:sldId id="346" r:id="rId4"/>
    <p:sldId id="354" r:id="rId5"/>
    <p:sldId id="353" r:id="rId6"/>
    <p:sldId id="349" r:id="rId7"/>
    <p:sldId id="356" r:id="rId8"/>
    <p:sldId id="350" r:id="rId9"/>
    <p:sldId id="357" r:id="rId10"/>
    <p:sldId id="360" r:id="rId11"/>
    <p:sldId id="359" r:id="rId12"/>
    <p:sldId id="358" r:id="rId13"/>
    <p:sldId id="355" r:id="rId14"/>
    <p:sldId id="347" r:id="rId15"/>
    <p:sldId id="348" r:id="rId16"/>
    <p:sldId id="351" r:id="rId17"/>
    <p:sldId id="362" r:id="rId18"/>
    <p:sldId id="363" r:id="rId19"/>
    <p:sldId id="364" r:id="rId20"/>
    <p:sldId id="361" r:id="rId21"/>
    <p:sldId id="36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8" d="100"/>
          <a:sy n="88" d="100"/>
        </p:scale>
        <p:origin x="-600"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7691EC-34F1-D949-A89F-DED2449AD9D0}" type="datetimeFigureOut">
              <a:rPr lang="en-US" smtClean="0"/>
              <a:t>12/8/14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8DB38F-5489-084D-9B57-10783707FCF6}" type="slidenum">
              <a:rPr lang="en-US" smtClean="0"/>
              <a:t>‹#›</a:t>
            </a:fld>
            <a:endParaRPr lang="en-US" dirty="0"/>
          </a:p>
        </p:txBody>
      </p:sp>
    </p:spTree>
    <p:extLst>
      <p:ext uri="{BB962C8B-B14F-4D97-AF65-F5344CB8AC3E}">
        <p14:creationId xmlns:p14="http://schemas.microsoft.com/office/powerpoint/2010/main" val="158521189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DB38F-5489-084D-9B57-10783707FCF6}" type="slidenum">
              <a:rPr lang="en-US" smtClean="0"/>
              <a:t>1</a:t>
            </a:fld>
            <a:endParaRPr lang="en-US" dirty="0"/>
          </a:p>
        </p:txBody>
      </p:sp>
    </p:spTree>
    <p:extLst>
      <p:ext uri="{BB962C8B-B14F-4D97-AF65-F5344CB8AC3E}">
        <p14:creationId xmlns:p14="http://schemas.microsoft.com/office/powerpoint/2010/main" val="4138494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Green:  Parties to GC I-IV and P I-III	  Blue: Parties to GC I-IV and P I-II	</a:t>
            </a:r>
          </a:p>
          <a:p>
            <a:r>
              <a:rPr lang="en-US" sz="1200" kern="1200" dirty="0" smtClean="0">
                <a:solidFill>
                  <a:schemeClr val="tx1"/>
                </a:solidFill>
                <a:latin typeface="+mn-lt"/>
                <a:ea typeface="+mn-ea"/>
                <a:cs typeface="+mn-cs"/>
              </a:rPr>
              <a:t>Purple: Parties to GC I-IV and P I and III	  Yellow: Parties to GC I-IV and P I	</a:t>
            </a:r>
          </a:p>
          <a:p>
            <a:r>
              <a:rPr lang="en-US" sz="1200" kern="1200" dirty="0" smtClean="0">
                <a:solidFill>
                  <a:schemeClr val="tx1"/>
                </a:solidFill>
                <a:latin typeface="+mn-lt"/>
                <a:ea typeface="+mn-ea"/>
                <a:cs typeface="+mn-cs"/>
              </a:rPr>
              <a:t>Orange: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Parties to GC I-IV and P III	  Red:  Parties to GC I-IV and no P	</a:t>
            </a:r>
          </a:p>
          <a:p>
            <a:endParaRPr lang="en-US" dirty="0"/>
          </a:p>
        </p:txBody>
      </p:sp>
      <p:sp>
        <p:nvSpPr>
          <p:cNvPr id="4" name="Slide Number Placeholder 3"/>
          <p:cNvSpPr>
            <a:spLocks noGrp="1"/>
          </p:cNvSpPr>
          <p:nvPr>
            <p:ph type="sldNum" sz="quarter" idx="10"/>
          </p:nvPr>
        </p:nvSpPr>
        <p:spPr/>
        <p:txBody>
          <a:bodyPr/>
          <a:lstStyle/>
          <a:p>
            <a:fld id="{CF8DB38F-5489-084D-9B57-10783707FCF6}" type="slidenum">
              <a:rPr lang="en-US" smtClean="0"/>
              <a:t>15</a:t>
            </a:fld>
            <a:endParaRPr lang="en-US" dirty="0"/>
          </a:p>
        </p:txBody>
      </p:sp>
    </p:spTree>
    <p:extLst>
      <p:ext uri="{BB962C8B-B14F-4D97-AF65-F5344CB8AC3E}">
        <p14:creationId xmlns:p14="http://schemas.microsoft.com/office/powerpoint/2010/main" val="4198699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12/8/14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12/8/14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12/8/14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12/8/14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12/8/14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12/8/14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12/8/14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12/8/14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12/8/14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12/8/14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12/8/14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12/8/14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Just War Theory</a:t>
            </a:r>
            <a:endParaRPr lang="en-US" dirty="0"/>
          </a:p>
        </p:txBody>
      </p:sp>
      <p:sp>
        <p:nvSpPr>
          <p:cNvPr id="3" name="Content Placeholder 2"/>
          <p:cNvSpPr>
            <a:spLocks noGrp="1"/>
          </p:cNvSpPr>
          <p:nvPr>
            <p:ph sz="half" idx="1"/>
          </p:nvPr>
        </p:nvSpPr>
        <p:spPr/>
        <p:txBody>
          <a:bodyPr>
            <a:normAutofit/>
          </a:bodyPr>
          <a:lstStyle/>
          <a:p>
            <a:pPr marL="0" indent="0">
              <a:buNone/>
            </a:pPr>
            <a:r>
              <a:rPr lang="en-US" sz="3200" u="sng" dirty="0" smtClean="0"/>
              <a:t>Jus ad bellum</a:t>
            </a:r>
            <a:endParaRPr lang="en-US" sz="3200" dirty="0" smtClean="0"/>
          </a:p>
          <a:p>
            <a:pPr marL="0" indent="0">
              <a:buNone/>
            </a:pPr>
            <a:endParaRPr lang="en-US" sz="3200" u="sng" dirty="0"/>
          </a:p>
          <a:p>
            <a:pPr marL="0" indent="0">
              <a:buNone/>
            </a:pPr>
            <a:r>
              <a:rPr lang="en-US" sz="3200" dirty="0" smtClean="0"/>
              <a:t>Right to engage in war</a:t>
            </a:r>
            <a:endParaRPr lang="en-US" sz="2400" dirty="0"/>
          </a:p>
          <a:p>
            <a:pPr marL="0" indent="0">
              <a:buNone/>
            </a:pPr>
            <a:endParaRPr lang="en-US" sz="2400" dirty="0" smtClean="0"/>
          </a:p>
          <a:p>
            <a:pPr>
              <a:buFont typeface="Arial"/>
              <a:buChar char="•"/>
            </a:pPr>
            <a:r>
              <a:rPr lang="en-US" sz="2400" dirty="0" smtClean="0"/>
              <a:t>When?</a:t>
            </a:r>
          </a:p>
          <a:p>
            <a:pPr>
              <a:buFont typeface="Arial"/>
              <a:buChar char="•"/>
            </a:pPr>
            <a:r>
              <a:rPr lang="en-US" sz="2400" dirty="0" smtClean="0"/>
              <a:t>Where?</a:t>
            </a:r>
          </a:p>
          <a:p>
            <a:pPr>
              <a:buFont typeface="Arial"/>
              <a:buChar char="•"/>
            </a:pPr>
            <a:r>
              <a:rPr lang="en-US" sz="2400" dirty="0"/>
              <a:t>For what reason</a:t>
            </a:r>
            <a:r>
              <a:rPr lang="en-US" sz="2400" dirty="0" smtClean="0"/>
              <a:t>?</a:t>
            </a:r>
          </a:p>
          <a:p>
            <a:pPr>
              <a:buFont typeface="Arial"/>
              <a:buChar char="•"/>
            </a:pPr>
            <a:r>
              <a:rPr lang="en-US" sz="2400" dirty="0" smtClean="0"/>
              <a:t>To what end?</a:t>
            </a:r>
          </a:p>
        </p:txBody>
      </p:sp>
      <p:sp>
        <p:nvSpPr>
          <p:cNvPr id="5" name="Content Placeholder 4"/>
          <p:cNvSpPr>
            <a:spLocks noGrp="1"/>
          </p:cNvSpPr>
          <p:nvPr>
            <p:ph sz="half" idx="2"/>
          </p:nvPr>
        </p:nvSpPr>
        <p:spPr/>
        <p:txBody>
          <a:bodyPr>
            <a:normAutofit/>
          </a:bodyPr>
          <a:lstStyle/>
          <a:p>
            <a:pPr marL="0" indent="0">
              <a:buNone/>
            </a:pPr>
            <a:r>
              <a:rPr lang="en-US" sz="3200" u="sng" dirty="0" smtClean="0"/>
              <a:t>Jus in bello</a:t>
            </a:r>
          </a:p>
          <a:p>
            <a:pPr marL="0" indent="0">
              <a:buNone/>
            </a:pPr>
            <a:endParaRPr lang="en-US" sz="3200" u="sng" dirty="0"/>
          </a:p>
          <a:p>
            <a:pPr marL="0" indent="0">
              <a:buNone/>
            </a:pPr>
            <a:r>
              <a:rPr lang="en-US" sz="3200" dirty="0" smtClean="0"/>
              <a:t>Right conduct in war</a:t>
            </a:r>
          </a:p>
          <a:p>
            <a:pPr marL="0" indent="0">
              <a:buNone/>
            </a:pPr>
            <a:endParaRPr lang="en-US" sz="2400" u="sng" dirty="0" smtClean="0"/>
          </a:p>
          <a:p>
            <a:pPr>
              <a:buFont typeface="Arial"/>
              <a:buChar char="•"/>
            </a:pPr>
            <a:r>
              <a:rPr lang="en-US" sz="2400" dirty="0" smtClean="0"/>
              <a:t>How?</a:t>
            </a:r>
          </a:p>
          <a:p>
            <a:pPr>
              <a:buFont typeface="Arial"/>
              <a:buChar char="•"/>
            </a:pPr>
            <a:r>
              <a:rPr lang="en-US" sz="2400" dirty="0" smtClean="0"/>
              <a:t>Who?</a:t>
            </a:r>
          </a:p>
          <a:p>
            <a:pPr>
              <a:buFont typeface="Arial"/>
              <a:buChar char="•"/>
            </a:pPr>
            <a:r>
              <a:rPr lang="en-US" sz="2400" dirty="0" smtClean="0"/>
              <a:t>With what means?</a:t>
            </a:r>
          </a:p>
          <a:p>
            <a:pPr>
              <a:buFont typeface="Arial"/>
              <a:buChar char="•"/>
            </a:pPr>
            <a:r>
              <a:rPr lang="en-US" sz="2400" dirty="0" smtClean="0"/>
              <a:t>In what way?</a:t>
            </a:r>
          </a:p>
        </p:txBody>
      </p:sp>
    </p:spTree>
    <p:extLst>
      <p:ext uri="{BB962C8B-B14F-4D97-AF65-F5344CB8AC3E}">
        <p14:creationId xmlns:p14="http://schemas.microsoft.com/office/powerpoint/2010/main" val="94770357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37280"/>
          </a:xfrm>
        </p:spPr>
        <p:txBody>
          <a:bodyPr>
            <a:noAutofit/>
          </a:bodyPr>
          <a:lstStyle/>
          <a:p>
            <a:r>
              <a:rPr lang="en-US" sz="3600" dirty="0" smtClean="0"/>
              <a:t>Who can question the statesman?</a:t>
            </a:r>
            <a:br>
              <a:rPr lang="en-US" sz="3600" dirty="0" smtClean="0"/>
            </a:br>
            <a:r>
              <a:rPr lang="en-US" sz="3600" dirty="0" smtClean="0"/>
              <a:t>Who must question the passions of the nation and of the state?</a:t>
            </a:r>
            <a:endParaRPr lang="en-US" sz="3600" dirty="0"/>
          </a:p>
        </p:txBody>
      </p:sp>
      <p:sp>
        <p:nvSpPr>
          <p:cNvPr id="3" name="Content Placeholder 2"/>
          <p:cNvSpPr>
            <a:spLocks noGrp="1"/>
          </p:cNvSpPr>
          <p:nvPr>
            <p:ph idx="1"/>
          </p:nvPr>
        </p:nvSpPr>
        <p:spPr>
          <a:xfrm>
            <a:off x="457200" y="2140338"/>
            <a:ext cx="8229600" cy="3985825"/>
          </a:xfrm>
        </p:spPr>
        <p:txBody>
          <a:bodyPr>
            <a:normAutofit fontScale="92500" lnSpcReduction="10000"/>
          </a:bodyPr>
          <a:lstStyle/>
          <a:p>
            <a:r>
              <a:rPr lang="en-US" dirty="0" err="1" smtClean="0"/>
              <a:t>Yingling</a:t>
            </a:r>
            <a:r>
              <a:rPr lang="en-US" dirty="0" smtClean="0"/>
              <a:t>, Sun-Tzu:  the generals?</a:t>
            </a:r>
          </a:p>
          <a:p>
            <a:r>
              <a:rPr lang="en-US" dirty="0" smtClean="0"/>
              <a:t>Machiavelli:  the “virtuous” prince?</a:t>
            </a:r>
          </a:p>
          <a:p>
            <a:r>
              <a:rPr lang="en-US" dirty="0" smtClean="0"/>
              <a:t>Brecht ,</a:t>
            </a:r>
            <a:r>
              <a:rPr lang="en-US" dirty="0"/>
              <a:t> </a:t>
            </a:r>
            <a:r>
              <a:rPr lang="en-US" dirty="0" smtClean="0"/>
              <a:t>Kushner, Streep, Walter, Berman: the 	cultural worker (artists, intellectuals)</a:t>
            </a:r>
          </a:p>
          <a:p>
            <a:r>
              <a:rPr lang="en-US" dirty="0" smtClean="0"/>
              <a:t>Homer:  Nestor as wisdom of age/experience</a:t>
            </a:r>
          </a:p>
          <a:p>
            <a:r>
              <a:rPr lang="en-US" dirty="0" smtClean="0"/>
              <a:t>You?</a:t>
            </a:r>
          </a:p>
          <a:p>
            <a:r>
              <a:rPr lang="en-US" dirty="0" smtClean="0"/>
              <a:t>Human agency and responsibility as defined 	by 	conditions of determination</a:t>
            </a:r>
            <a:endParaRPr lang="en-US" dirty="0"/>
          </a:p>
        </p:txBody>
      </p:sp>
    </p:spTree>
    <p:extLst>
      <p:ext uri="{BB962C8B-B14F-4D97-AF65-F5344CB8AC3E}">
        <p14:creationId xmlns:p14="http://schemas.microsoft.com/office/powerpoint/2010/main" val="910136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5652659"/>
          </a:xfrm>
        </p:spPr>
        <p:txBody>
          <a:bodyPr>
            <a:normAutofit/>
          </a:bodyPr>
          <a:lstStyle/>
          <a:p>
            <a:r>
              <a:rPr lang="en-US" sz="4000" dirty="0" smtClean="0"/>
              <a:t> “. . . war is just for those for whom it is necessary, and arms are pious where there is no hope save in arms.”</a:t>
            </a:r>
            <a:br>
              <a:rPr lang="en-US" sz="4000" dirty="0" smtClean="0"/>
            </a:br>
            <a:r>
              <a:rPr lang="en-US" sz="4000" dirty="0"/>
              <a:t/>
            </a:r>
            <a:br>
              <a:rPr lang="en-US" sz="4000" dirty="0"/>
            </a:br>
            <a:r>
              <a:rPr lang="en-US" sz="4000" dirty="0" smtClean="0"/>
              <a:t>Livy, quoted by Machiavelli, </a:t>
            </a:r>
            <a:br>
              <a:rPr lang="en-US" sz="4000" dirty="0" smtClean="0"/>
            </a:br>
            <a:r>
              <a:rPr lang="en-US" sz="4000" i="1" dirty="0" smtClean="0"/>
              <a:t> BOTH in Il Principe </a:t>
            </a:r>
            <a:r>
              <a:rPr lang="en-US" sz="4000" dirty="0" smtClean="0"/>
              <a:t>(p. 120)</a:t>
            </a:r>
            <a:br>
              <a:rPr lang="en-US" sz="4000" dirty="0" smtClean="0"/>
            </a:br>
            <a:r>
              <a:rPr lang="en-US" sz="4000" i="1" dirty="0" smtClean="0"/>
              <a:t>and in Discorsi</a:t>
            </a:r>
            <a:endParaRPr lang="en-US" sz="4000" dirty="0"/>
          </a:p>
        </p:txBody>
      </p:sp>
      <p:sp>
        <p:nvSpPr>
          <p:cNvPr id="3" name="Vertical Text Placeholder 2"/>
          <p:cNvSpPr>
            <a:spLocks noGrp="1"/>
          </p:cNvSpPr>
          <p:nvPr>
            <p:ph type="body" orient="vert" idx="1"/>
          </p:nvPr>
        </p:nvSpPr>
        <p:spPr>
          <a:xfrm flipV="1">
            <a:off x="-710663" y="6149021"/>
            <a:ext cx="45719" cy="45719"/>
          </a:xfrm>
        </p:spPr>
        <p:txBody>
          <a:bodyPr>
            <a:normAutofit fontScale="25000" lnSpcReduction="20000"/>
          </a:bodyPr>
          <a:lstStyle/>
          <a:p>
            <a:endParaRPr lang="en-US" dirty="0"/>
          </a:p>
        </p:txBody>
      </p:sp>
    </p:spTree>
    <p:extLst>
      <p:ext uri="{BB962C8B-B14F-4D97-AF65-F5344CB8AC3E}">
        <p14:creationId xmlns:p14="http://schemas.microsoft.com/office/powerpoint/2010/main" val="219246865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Historical/Political Challenges to</a:t>
            </a:r>
            <a:br>
              <a:rPr lang="en-US" dirty="0" smtClean="0"/>
            </a:br>
            <a:r>
              <a:rPr lang="en-US" dirty="0" smtClean="0"/>
              <a:t>Just War Theory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“Nations fight wars,” but are they the only ones?</a:t>
            </a:r>
          </a:p>
          <a:p>
            <a:pPr lvl="1"/>
            <a:r>
              <a:rPr lang="en-US" dirty="0" smtClean="0"/>
              <a:t>Society of independent, sovereign nation-states?</a:t>
            </a:r>
            <a:endParaRPr lang="en-US" dirty="0" smtClean="0"/>
          </a:p>
          <a:p>
            <a:r>
              <a:rPr lang="en-US" dirty="0" smtClean="0"/>
              <a:t>Sovereign states </a:t>
            </a:r>
            <a:r>
              <a:rPr lang="en-US" dirty="0" err="1" smtClean="0"/>
              <a:t>vs</a:t>
            </a:r>
            <a:r>
              <a:rPr lang="en-US" dirty="0" smtClean="0"/>
              <a:t> non-state agents</a:t>
            </a:r>
          </a:p>
          <a:p>
            <a:pPr lvl="1"/>
            <a:r>
              <a:rPr lang="en-US" dirty="0" smtClean="0"/>
              <a:t>Dysfunctional states, failed states, resistance/separatist movements, social/political/religious organizations, private militias</a:t>
            </a:r>
          </a:p>
          <a:p>
            <a:r>
              <a:rPr lang="en-US" dirty="0" smtClean="0"/>
              <a:t>Reason of state vs. state of reason vs. realm of 	passions (revenge, anger, humiliation)?</a:t>
            </a:r>
          </a:p>
          <a:p>
            <a:r>
              <a:rPr lang="en-US" dirty="0"/>
              <a:t>Breakdown between what is inside/outside</a:t>
            </a:r>
          </a:p>
          <a:p>
            <a:pPr lvl="1"/>
            <a:r>
              <a:rPr lang="en-US" dirty="0"/>
              <a:t>Military activity as “police action”</a:t>
            </a:r>
          </a:p>
          <a:p>
            <a:pPr lvl="1"/>
            <a:r>
              <a:rPr lang="en-US" dirty="0"/>
              <a:t>Policing as internal militarization?</a:t>
            </a:r>
            <a:endParaRPr lang="en-US" dirty="0" smtClean="0"/>
          </a:p>
          <a:p>
            <a:r>
              <a:rPr lang="en-US" dirty="0" smtClean="0"/>
              <a:t>Violence vs. civility?</a:t>
            </a:r>
            <a:endParaRPr lang="en-US" dirty="0" smtClean="0"/>
          </a:p>
        </p:txBody>
      </p:sp>
    </p:spTree>
    <p:extLst>
      <p:ext uri="{BB962C8B-B14F-4D97-AF65-F5344CB8AC3E}">
        <p14:creationId xmlns:p14="http://schemas.microsoft.com/office/powerpoint/2010/main" val="2504212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Technological Challenges to</a:t>
            </a:r>
            <a:br>
              <a:rPr lang="en-US" dirty="0" smtClean="0"/>
            </a:br>
            <a:r>
              <a:rPr lang="en-US" dirty="0" smtClean="0"/>
              <a:t>Just War Theory</a:t>
            </a:r>
            <a:endParaRPr lang="en-US" dirty="0"/>
          </a:p>
        </p:txBody>
      </p:sp>
      <p:sp>
        <p:nvSpPr>
          <p:cNvPr id="3" name="Content Placeholder 2"/>
          <p:cNvSpPr>
            <a:spLocks noGrp="1"/>
          </p:cNvSpPr>
          <p:nvPr>
            <p:ph idx="1"/>
          </p:nvPr>
        </p:nvSpPr>
        <p:spPr/>
        <p:txBody>
          <a:bodyPr/>
          <a:lstStyle/>
          <a:p>
            <a:r>
              <a:rPr lang="en-US" dirty="0" smtClean="0"/>
              <a:t>Drones, and other “smart” weaponry</a:t>
            </a:r>
          </a:p>
          <a:p>
            <a:pPr lvl="1"/>
            <a:r>
              <a:rPr lang="en-US" dirty="0" smtClean="0"/>
              <a:t>Ultimate surveillance, </a:t>
            </a:r>
            <a:r>
              <a:rPr lang="en-US" dirty="0" smtClean="0">
                <a:solidFill>
                  <a:srgbClr val="FF0000"/>
                </a:solidFill>
              </a:rPr>
              <a:t>view from above</a:t>
            </a:r>
          </a:p>
          <a:p>
            <a:pPr lvl="1"/>
            <a:r>
              <a:rPr lang="en-US" dirty="0" smtClean="0"/>
              <a:t>Invulnerable assailant </a:t>
            </a:r>
          </a:p>
          <a:p>
            <a:pPr lvl="1"/>
            <a:r>
              <a:rPr lang="en-US" dirty="0" smtClean="0"/>
              <a:t>Physical and emotional distance from violence</a:t>
            </a:r>
            <a:endParaRPr lang="en-US" dirty="0" smtClean="0"/>
          </a:p>
          <a:p>
            <a:r>
              <a:rPr lang="en-US" dirty="0" smtClean="0"/>
              <a:t>Improvised Explosive Devices (IEDs)</a:t>
            </a:r>
            <a:r>
              <a:rPr lang="en-US" dirty="0" smtClean="0"/>
              <a:t> </a:t>
            </a:r>
          </a:p>
          <a:p>
            <a:pPr lvl="1"/>
            <a:r>
              <a:rPr lang="en-US" dirty="0" smtClean="0"/>
              <a:t>Impossible surveillance, </a:t>
            </a:r>
            <a:r>
              <a:rPr lang="en-US" dirty="0" smtClean="0">
                <a:solidFill>
                  <a:srgbClr val="FF0000"/>
                </a:solidFill>
              </a:rPr>
              <a:t>view from below</a:t>
            </a:r>
          </a:p>
          <a:p>
            <a:pPr lvl="1"/>
            <a:r>
              <a:rPr lang="en-US" dirty="0" smtClean="0"/>
              <a:t>Ultimate and pervasive vulnerability, chaos</a:t>
            </a:r>
          </a:p>
          <a:p>
            <a:pPr lvl="1"/>
            <a:r>
              <a:rPr lang="en-US" dirty="0" smtClean="0"/>
              <a:t>Randomness of potential violence (terrorism)</a:t>
            </a:r>
            <a:endParaRPr lang="en-US" dirty="0"/>
          </a:p>
        </p:txBody>
      </p:sp>
    </p:spTree>
    <p:extLst>
      <p:ext uri="{BB962C8B-B14F-4D97-AF65-F5344CB8AC3E}">
        <p14:creationId xmlns:p14="http://schemas.microsoft.com/office/powerpoint/2010/main" val="4229319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Geneva Conventions </a:t>
            </a:r>
            <a:br>
              <a:rPr lang="en-US" dirty="0" smtClean="0"/>
            </a:br>
            <a:r>
              <a:rPr lang="en-US" dirty="0" smtClean="0"/>
              <a:t>Amendment Protocols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Protocol I (1977):  Protection of Victims of 	International Armed Conflicts</a:t>
            </a:r>
          </a:p>
          <a:p>
            <a:pPr lvl="3"/>
            <a:r>
              <a:rPr lang="en-US" dirty="0"/>
              <a:t>Includes “undeclared” wars</a:t>
            </a:r>
          </a:p>
          <a:p>
            <a:pPr lvl="3"/>
            <a:r>
              <a:rPr lang="en-US" dirty="0"/>
              <a:t>Defines armed conflict against colonial domination or foreign 	occupation as an “international” </a:t>
            </a:r>
            <a:r>
              <a:rPr lang="en-US" dirty="0" smtClean="0"/>
              <a:t>conflict</a:t>
            </a:r>
          </a:p>
          <a:p>
            <a:r>
              <a:rPr lang="en-US" dirty="0" smtClean="0"/>
              <a:t>Protocol II (1977): Protection of Victims of 	Non-International Armed Conflicts</a:t>
            </a:r>
          </a:p>
          <a:p>
            <a:pPr lvl="3"/>
            <a:r>
              <a:rPr lang="en-US" dirty="0" smtClean="0"/>
              <a:t>Armed conflicts </a:t>
            </a:r>
            <a:r>
              <a:rPr lang="en-US" dirty="0" smtClean="0">
                <a:solidFill>
                  <a:srgbClr val="FF0000"/>
                </a:solidFill>
              </a:rPr>
              <a:t>within</a:t>
            </a:r>
            <a:r>
              <a:rPr lang="en-US" dirty="0" smtClean="0"/>
              <a:t> borders of a single nation-state (government vs. insurgency; rival insurgent groups)</a:t>
            </a:r>
          </a:p>
          <a:p>
            <a:r>
              <a:rPr lang="en-US" dirty="0" smtClean="0"/>
              <a:t>Protocol III (2005):  Additional Distinctive Emblem</a:t>
            </a:r>
          </a:p>
          <a:p>
            <a:pPr lvl="2"/>
            <a:r>
              <a:rPr lang="en-US" dirty="0" smtClean="0"/>
              <a:t>Red Crystal</a:t>
            </a:r>
          </a:p>
          <a:p>
            <a:pPr marL="457200" lvl="1" indent="0">
              <a:buNone/>
            </a:pPr>
            <a:r>
              <a:rPr lang="en-US" dirty="0"/>
              <a:t>	</a:t>
            </a:r>
          </a:p>
        </p:txBody>
      </p:sp>
      <p:pic>
        <p:nvPicPr>
          <p:cNvPr id="4" name="Picture 3"/>
          <p:cNvPicPr>
            <a:picLocks noChangeAspect="1"/>
          </p:cNvPicPr>
          <p:nvPr/>
        </p:nvPicPr>
        <p:blipFill>
          <a:blip r:embed="rId2"/>
          <a:stretch>
            <a:fillRect/>
          </a:stretch>
        </p:blipFill>
        <p:spPr>
          <a:xfrm>
            <a:off x="3296224" y="5010252"/>
            <a:ext cx="1935399" cy="1293199"/>
          </a:xfrm>
          <a:prstGeom prst="rect">
            <a:avLst/>
          </a:prstGeom>
        </p:spPr>
      </p:pic>
    </p:spTree>
    <p:extLst>
      <p:ext uri="{BB962C8B-B14F-4D97-AF65-F5344CB8AC3E}">
        <p14:creationId xmlns:p14="http://schemas.microsoft.com/office/powerpoint/2010/main" val="41935808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Picture Placeholder 4"/>
          <p:cNvPicPr>
            <a:picLocks noGrp="1" noChangeAspect="1"/>
          </p:cNvPicPr>
          <p:nvPr>
            <p:ph type="pic" idx="1"/>
          </p:nvPr>
        </p:nvPicPr>
        <p:blipFill>
          <a:blip r:embed="rId3"/>
          <a:srcRect t="-22957" b="-22957"/>
          <a:stretch>
            <a:fillRect/>
          </a:stretch>
        </p:blipFill>
        <p:spPr>
          <a:xfrm>
            <a:off x="915507" y="472584"/>
            <a:ext cx="7464645" cy="5811700"/>
          </a:xfrm>
        </p:spPr>
      </p:pic>
      <p:sp>
        <p:nvSpPr>
          <p:cNvPr id="4" name="Text Placeholder 3"/>
          <p:cNvSpPr>
            <a:spLocks noGrp="1"/>
          </p:cNvSpPr>
          <p:nvPr>
            <p:ph type="body" sz="half" idx="2"/>
          </p:nvPr>
        </p:nvSpPr>
        <p:spPr>
          <a:xfrm>
            <a:off x="1792288" y="5759612"/>
            <a:ext cx="5486400" cy="694108"/>
          </a:xfrm>
        </p:spPr>
        <p:txBody>
          <a:bodyPr>
            <a:normAutofit/>
          </a:bodyPr>
          <a:lstStyle/>
          <a:p>
            <a:r>
              <a:rPr lang="en-US" sz="2000" dirty="0" smtClean="0"/>
              <a:t>Signatories to Geneva Conventions and Protocols</a:t>
            </a:r>
            <a:endParaRPr lang="en-US" sz="2000" dirty="0"/>
          </a:p>
        </p:txBody>
      </p:sp>
    </p:spTree>
    <p:extLst>
      <p:ext uri="{BB962C8B-B14F-4D97-AF65-F5344CB8AC3E}">
        <p14:creationId xmlns:p14="http://schemas.microsoft.com/office/powerpoint/2010/main" val="300213371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 Post Bellum</a:t>
            </a:r>
            <a:endParaRPr lang="en-US" dirty="0"/>
          </a:p>
        </p:txBody>
      </p:sp>
      <p:sp>
        <p:nvSpPr>
          <p:cNvPr id="3" name="Content Placeholder 2"/>
          <p:cNvSpPr>
            <a:spLocks noGrp="1"/>
          </p:cNvSpPr>
          <p:nvPr>
            <p:ph idx="1"/>
          </p:nvPr>
        </p:nvSpPr>
        <p:spPr/>
        <p:txBody>
          <a:bodyPr>
            <a:normAutofit lnSpcReduction="10000"/>
          </a:bodyPr>
          <a:lstStyle/>
          <a:p>
            <a:r>
              <a:rPr lang="en-US" dirty="0" smtClean="0"/>
              <a:t>Justice after (in the wake of) war?</a:t>
            </a:r>
          </a:p>
          <a:p>
            <a:pPr lvl="1"/>
            <a:r>
              <a:rPr lang="en-US" dirty="0" smtClean="0"/>
              <a:t>Just or </a:t>
            </a:r>
            <a:r>
              <a:rPr lang="en-US" dirty="0"/>
              <a:t>u</a:t>
            </a:r>
            <a:r>
              <a:rPr lang="en-US" dirty="0" smtClean="0"/>
              <a:t>njust peace/settlement of war</a:t>
            </a:r>
          </a:p>
          <a:p>
            <a:pPr lvl="2"/>
            <a:r>
              <a:rPr lang="en-US" dirty="0" smtClean="0"/>
              <a:t>Terms for cessation of hostilities</a:t>
            </a:r>
          </a:p>
          <a:p>
            <a:pPr lvl="1"/>
            <a:r>
              <a:rPr lang="en-US" dirty="0" smtClean="0"/>
              <a:t>What the aggressor owes the victim(s)</a:t>
            </a:r>
          </a:p>
          <a:p>
            <a:pPr lvl="2"/>
            <a:r>
              <a:rPr lang="en-US" dirty="0" smtClean="0"/>
              <a:t>Reasonable and fair compensation</a:t>
            </a:r>
          </a:p>
          <a:p>
            <a:pPr lvl="2"/>
            <a:r>
              <a:rPr lang="en-US" dirty="0" smtClean="0"/>
              <a:t>Elimination of unjust gains, advantages</a:t>
            </a:r>
          </a:p>
          <a:p>
            <a:pPr lvl="2"/>
            <a:r>
              <a:rPr lang="en-US" dirty="0" smtClean="0"/>
              <a:t>Security against future aggression</a:t>
            </a:r>
          </a:p>
          <a:p>
            <a:pPr lvl="2"/>
            <a:r>
              <a:rPr lang="en-US" dirty="0" smtClean="0"/>
              <a:t>“Smart sanctions”</a:t>
            </a:r>
          </a:p>
          <a:p>
            <a:pPr lvl="2"/>
            <a:r>
              <a:rPr lang="en-US" dirty="0" smtClean="0"/>
              <a:t>Political rehabilitation, demilitarization</a:t>
            </a:r>
          </a:p>
          <a:p>
            <a:pPr lvl="2"/>
            <a:r>
              <a:rPr lang="en-US" dirty="0" smtClean="0"/>
              <a:t>War crime trials (leaders and soldiers)</a:t>
            </a:r>
          </a:p>
        </p:txBody>
      </p:sp>
    </p:spTree>
    <p:extLst>
      <p:ext uri="{BB962C8B-B14F-4D97-AF65-F5344CB8AC3E}">
        <p14:creationId xmlns:p14="http://schemas.microsoft.com/office/powerpoint/2010/main" val="1192532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 Post Bellum</a:t>
            </a:r>
            <a:endParaRPr lang="en-US" dirty="0"/>
          </a:p>
        </p:txBody>
      </p:sp>
      <p:sp>
        <p:nvSpPr>
          <p:cNvPr id="3" name="Content Placeholder 2"/>
          <p:cNvSpPr>
            <a:spLocks noGrp="1"/>
          </p:cNvSpPr>
          <p:nvPr>
            <p:ph idx="1"/>
          </p:nvPr>
        </p:nvSpPr>
        <p:spPr/>
        <p:txBody>
          <a:bodyPr/>
          <a:lstStyle/>
          <a:p>
            <a:r>
              <a:rPr lang="en-US" dirty="0" smtClean="0"/>
              <a:t>Justice after (in the wake of) war?</a:t>
            </a:r>
          </a:p>
          <a:p>
            <a:pPr lvl="1"/>
            <a:r>
              <a:rPr lang="en-US" dirty="0" smtClean="0"/>
              <a:t>What the victor </a:t>
            </a:r>
            <a:r>
              <a:rPr lang="en-US" dirty="0" smtClean="0">
                <a:solidFill>
                  <a:srgbClr val="FF0000"/>
                </a:solidFill>
              </a:rPr>
              <a:t>owes</a:t>
            </a:r>
            <a:r>
              <a:rPr lang="en-US" dirty="0" smtClean="0"/>
              <a:t> the vanquished</a:t>
            </a:r>
          </a:p>
          <a:p>
            <a:pPr marL="914400" lvl="2" indent="0">
              <a:buNone/>
            </a:pPr>
            <a:r>
              <a:rPr lang="en-US" sz="2800" dirty="0" smtClean="0"/>
              <a:t>-Establish public and legitimate </a:t>
            </a:r>
            <a:r>
              <a:rPr lang="en-US" sz="2800" dirty="0"/>
              <a:t>a</a:t>
            </a:r>
            <a:r>
              <a:rPr lang="en-US" sz="2800" dirty="0" smtClean="0"/>
              <a:t>uthority</a:t>
            </a:r>
            <a:endParaRPr lang="en-US" sz="2800" dirty="0" smtClean="0"/>
          </a:p>
          <a:p>
            <a:pPr marL="457200" lvl="1" indent="0">
              <a:buNone/>
            </a:pPr>
            <a:r>
              <a:rPr lang="en-US" dirty="0" smtClean="0"/>
              <a:t>	-</a:t>
            </a:r>
            <a:r>
              <a:rPr lang="en-US" dirty="0" smtClean="0"/>
              <a:t>Proportionality (avoid extreme or vengeful 			 peace terms)</a:t>
            </a:r>
          </a:p>
          <a:p>
            <a:pPr marL="457200" lvl="1" indent="0">
              <a:buNone/>
            </a:pPr>
            <a:r>
              <a:rPr lang="en-US" dirty="0" smtClean="0"/>
              <a:t>	-Civilian immunity (including from excessive 		 socio-economic harm</a:t>
            </a:r>
          </a:p>
          <a:p>
            <a:pPr marL="457200" lvl="1" indent="0">
              <a:buNone/>
            </a:pPr>
            <a:r>
              <a:rPr lang="en-US" dirty="0" smtClean="0"/>
              <a:t>	-Truth and reconciliation</a:t>
            </a:r>
          </a:p>
          <a:p>
            <a:pPr lvl="3"/>
            <a:endParaRPr lang="en-US" dirty="0"/>
          </a:p>
        </p:txBody>
      </p:sp>
    </p:spTree>
    <p:extLst>
      <p:ext uri="{BB962C8B-B14F-4D97-AF65-F5344CB8AC3E}">
        <p14:creationId xmlns:p14="http://schemas.microsoft.com/office/powerpoint/2010/main" val="6515993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Jus Post </a:t>
            </a:r>
            <a:r>
              <a:rPr lang="en-US" dirty="0"/>
              <a:t>Bellum</a:t>
            </a:r>
            <a:br>
              <a:rPr lang="en-US" dirty="0"/>
            </a:br>
            <a:r>
              <a:rPr lang="en-US" sz="2200" dirty="0"/>
              <a:t>Achilles and </a:t>
            </a:r>
            <a:r>
              <a:rPr lang="en-US" sz="2200" dirty="0" err="1"/>
              <a:t>Priam</a:t>
            </a:r>
            <a:r>
              <a:rPr lang="en-US" sz="2200" dirty="0"/>
              <a:t> (Carl </a:t>
            </a:r>
            <a:r>
              <a:rPr lang="en-US" sz="2200" dirty="0" err="1"/>
              <a:t>Probstayn</a:t>
            </a:r>
            <a:r>
              <a:rPr lang="en-US" sz="2200" dirty="0"/>
              <a:t>, 1804</a:t>
            </a:r>
            <a:r>
              <a:rPr lang="en-US" dirty="0"/>
              <a:t>)</a:t>
            </a:r>
            <a:endParaRPr lang="en-US" dirty="0"/>
          </a:p>
        </p:txBody>
      </p:sp>
      <p:pic>
        <p:nvPicPr>
          <p:cNvPr id="5" name="Content Placeholder 4"/>
          <p:cNvPicPr>
            <a:picLocks noGrp="1" noChangeAspect="1"/>
          </p:cNvPicPr>
          <p:nvPr>
            <p:ph idx="1"/>
          </p:nvPr>
        </p:nvPicPr>
        <p:blipFill>
          <a:blip r:embed="rId2"/>
          <a:srcRect l="-4419" r="-4419"/>
          <a:stretch>
            <a:fillRect/>
          </a:stretch>
        </p:blipFill>
        <p:spPr/>
      </p:pic>
    </p:spTree>
    <p:extLst>
      <p:ext uri="{BB962C8B-B14F-4D97-AF65-F5344CB8AC3E}">
        <p14:creationId xmlns:p14="http://schemas.microsoft.com/office/powerpoint/2010/main" val="715601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 Post Bellum</a:t>
            </a:r>
            <a:endParaRPr lang="en-US" dirty="0"/>
          </a:p>
        </p:txBody>
      </p:sp>
      <p:sp>
        <p:nvSpPr>
          <p:cNvPr id="3" name="Content Placeholder 2"/>
          <p:cNvSpPr>
            <a:spLocks noGrp="1"/>
          </p:cNvSpPr>
          <p:nvPr>
            <p:ph idx="1"/>
          </p:nvPr>
        </p:nvSpPr>
        <p:spPr/>
        <p:txBody>
          <a:bodyPr>
            <a:normAutofit lnSpcReduction="10000"/>
          </a:bodyPr>
          <a:lstStyle/>
          <a:p>
            <a:r>
              <a:rPr lang="en-US" dirty="0" smtClean="0"/>
              <a:t>Michael </a:t>
            </a:r>
            <a:r>
              <a:rPr lang="en-US" dirty="0" err="1" smtClean="0"/>
              <a:t>Walzer</a:t>
            </a:r>
            <a:r>
              <a:rPr lang="en-US" dirty="0" smtClean="0"/>
              <a:t> on Iraq War</a:t>
            </a:r>
          </a:p>
          <a:p>
            <a:pPr lvl="1"/>
            <a:r>
              <a:rPr lang="en-US" sz="3200" dirty="0" smtClean="0"/>
              <a:t>Fervent opponent of intervention as unjust 	</a:t>
            </a:r>
            <a:r>
              <a:rPr lang="en-US" sz="3200" i="1" dirty="0" smtClean="0"/>
              <a:t>jus ad bellum</a:t>
            </a:r>
          </a:p>
          <a:p>
            <a:pPr lvl="1"/>
            <a:r>
              <a:rPr lang="en-US" sz="3200" dirty="0" smtClean="0"/>
              <a:t>Critic of abuses of </a:t>
            </a:r>
            <a:r>
              <a:rPr lang="en-US" sz="3200" i="1" dirty="0" smtClean="0"/>
              <a:t>jus in bello </a:t>
            </a:r>
            <a:r>
              <a:rPr lang="en-US" sz="3200" dirty="0" smtClean="0"/>
              <a:t>(Abu Ghraib, 	etc.)</a:t>
            </a:r>
          </a:p>
          <a:p>
            <a:pPr lvl="1"/>
            <a:r>
              <a:rPr lang="en-US" sz="3200" dirty="0" smtClean="0">
                <a:solidFill>
                  <a:srgbClr val="FF0000"/>
                </a:solidFill>
              </a:rPr>
              <a:t>But</a:t>
            </a:r>
            <a:r>
              <a:rPr lang="en-US" sz="3200" dirty="0" smtClean="0"/>
              <a:t> opposes US withdrawal from Iraq on grounds of </a:t>
            </a:r>
            <a:r>
              <a:rPr lang="en-US" sz="3200" i="1" dirty="0" smtClean="0"/>
              <a:t>jus post bellum</a:t>
            </a:r>
            <a:endParaRPr lang="en-US" sz="3200" dirty="0" smtClean="0"/>
          </a:p>
          <a:p>
            <a:pPr lvl="3"/>
            <a:r>
              <a:rPr lang="en-US" dirty="0" smtClean="0"/>
              <a:t>US has </a:t>
            </a:r>
            <a:r>
              <a:rPr lang="en-US" i="1" dirty="0" smtClean="0"/>
              <a:t>obligation</a:t>
            </a:r>
            <a:r>
              <a:rPr lang="en-US" dirty="0" smtClean="0"/>
              <a:t> to reestablish functioning and stable civil society (public and legitimate authority)</a:t>
            </a:r>
          </a:p>
          <a:p>
            <a:pPr lvl="3"/>
            <a:r>
              <a:rPr lang="en-US" dirty="0" smtClean="0"/>
              <a:t>Prevent potential massacres of minorities (Kurds, Shiites)</a:t>
            </a:r>
            <a:endParaRPr lang="en-US" dirty="0" smtClean="0"/>
          </a:p>
          <a:p>
            <a:pPr lvl="3"/>
            <a:endParaRPr lang="en-US" dirty="0"/>
          </a:p>
        </p:txBody>
      </p:sp>
    </p:spTree>
    <p:extLst>
      <p:ext uri="{BB962C8B-B14F-4D97-AF65-F5344CB8AC3E}">
        <p14:creationId xmlns:p14="http://schemas.microsoft.com/office/powerpoint/2010/main" val="27753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Leon Tolstoy, </a:t>
            </a:r>
            <a:r>
              <a:rPr lang="en-US" i="1" dirty="0" smtClean="0"/>
              <a:t>War and Peace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“And what is war, what is needed for success in war, what are the morals of the military world?  The object of warfare is murder, the means employed in warfare – spying, treachery, and the encouragement of it, the ruin of a country, the plunder of its inhabitants . . . trickery and lying, which are called military strategy; the morals of the military class – absence of all independence, that is, discipline, idleness, ignorance, cruelty, debauchery, and drunkenness.”</a:t>
            </a:r>
            <a:endParaRPr lang="en-US" dirty="0"/>
          </a:p>
        </p:txBody>
      </p:sp>
    </p:spTree>
    <p:extLst>
      <p:ext uri="{BB962C8B-B14F-4D97-AF65-F5344CB8AC3E}">
        <p14:creationId xmlns:p14="http://schemas.microsoft.com/office/powerpoint/2010/main" val="86066251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 Post </a:t>
            </a:r>
            <a:r>
              <a:rPr lang="en-US" dirty="0" smtClean="0"/>
              <a:t>Bellum?</a:t>
            </a:r>
            <a:endParaRPr lang="en-US" dirty="0"/>
          </a:p>
        </p:txBody>
      </p:sp>
      <p:sp>
        <p:nvSpPr>
          <p:cNvPr id="3" name="Content Placeholder 2"/>
          <p:cNvSpPr>
            <a:spLocks noGrp="1"/>
          </p:cNvSpPr>
          <p:nvPr>
            <p:ph idx="1"/>
          </p:nvPr>
        </p:nvSpPr>
        <p:spPr/>
        <p:txBody>
          <a:bodyPr>
            <a:normAutofit lnSpcReduction="10000"/>
          </a:bodyPr>
          <a:lstStyle/>
          <a:p>
            <a:pPr marL="457200" lvl="1" indent="0">
              <a:buNone/>
            </a:pPr>
            <a:r>
              <a:rPr lang="en-US" sz="3200" dirty="0" smtClean="0"/>
              <a:t>ALL wars, even just wars fought justly, have damaging and long-term consequences for victor and vanquishes alike.</a:t>
            </a:r>
          </a:p>
          <a:p>
            <a:pPr marL="457200" lvl="1" indent="0">
              <a:buNone/>
            </a:pPr>
            <a:endParaRPr lang="en-US" sz="3200" dirty="0"/>
          </a:p>
          <a:p>
            <a:pPr marL="457200" lvl="1" indent="0">
              <a:buNone/>
            </a:pPr>
            <a:r>
              <a:rPr lang="en-US" sz="3200" dirty="0" smtClean="0"/>
              <a:t>Post</a:t>
            </a:r>
            <a:r>
              <a:rPr lang="en-US" sz="3200" dirty="0"/>
              <a:t>-war traumas (collective </a:t>
            </a:r>
            <a:r>
              <a:rPr lang="en-US" sz="3200" i="1" dirty="0" smtClean="0"/>
              <a:t>and </a:t>
            </a:r>
            <a:r>
              <a:rPr lang="en-US" sz="3200" dirty="0" smtClean="0"/>
              <a:t>individual)</a:t>
            </a:r>
          </a:p>
          <a:p>
            <a:pPr marL="457200" lvl="1" indent="0">
              <a:buNone/>
            </a:pPr>
            <a:endParaRPr lang="en-US" sz="3200" dirty="0"/>
          </a:p>
          <a:p>
            <a:pPr marL="457200" lvl="1" indent="0">
              <a:buNone/>
            </a:pPr>
            <a:r>
              <a:rPr lang="en-US" dirty="0" smtClean="0"/>
              <a:t>“</a:t>
            </a:r>
            <a:r>
              <a:rPr lang="en-US" dirty="0"/>
              <a:t>Force is as pitiless to the man who possesses it, or thinks he does, as it is to his victims; the second it crushes, the first it intoxicates.</a:t>
            </a:r>
            <a:r>
              <a:rPr lang="en-US" dirty="0" smtClean="0"/>
              <a:t>”  (Simone Weil)</a:t>
            </a:r>
          </a:p>
          <a:p>
            <a:pPr lvl="3"/>
            <a:endParaRPr lang="en-US" dirty="0"/>
          </a:p>
        </p:txBody>
      </p:sp>
    </p:spTree>
    <p:extLst>
      <p:ext uri="{BB962C8B-B14F-4D97-AF65-F5344CB8AC3E}">
        <p14:creationId xmlns:p14="http://schemas.microsoft.com/office/powerpoint/2010/main" val="15575187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
        <p:nvSpPr>
          <p:cNvPr id="3" name="Subtitle 2"/>
          <p:cNvSpPr>
            <a:spLocks noGrp="1"/>
          </p:cNvSpPr>
          <p:nvPr>
            <p:ph type="subTitle" idx="1"/>
          </p:nvPr>
        </p:nvSpPr>
        <p:spPr/>
        <p:txBody>
          <a:bodyPr/>
          <a:lstStyle/>
          <a:p>
            <a:r>
              <a:rPr lang="en-US" dirty="0" smtClean="0"/>
              <a:t>Have a happy holiday</a:t>
            </a:r>
          </a:p>
          <a:p>
            <a:r>
              <a:rPr lang="en-US" dirty="0" smtClean="0"/>
              <a:t>And </a:t>
            </a:r>
          </a:p>
          <a:p>
            <a:r>
              <a:rPr lang="en-US" dirty="0" smtClean="0"/>
              <a:t>See you in 2015!</a:t>
            </a:r>
            <a:endParaRPr lang="en-US" dirty="0"/>
          </a:p>
        </p:txBody>
      </p:sp>
    </p:spTree>
    <p:extLst>
      <p:ext uri="{BB962C8B-B14F-4D97-AF65-F5344CB8AC3E}">
        <p14:creationId xmlns:p14="http://schemas.microsoft.com/office/powerpoint/2010/main" val="3690368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408941"/>
          </a:xfrm>
        </p:spPr>
        <p:txBody>
          <a:bodyPr>
            <a:normAutofit/>
          </a:bodyPr>
          <a:lstStyle/>
          <a:p>
            <a:r>
              <a:rPr lang="en-US" dirty="0" err="1" smtClean="0"/>
              <a:t>Walzer</a:t>
            </a:r>
            <a:r>
              <a:rPr lang="en-US" dirty="0" smtClean="0"/>
              <a:t>:</a:t>
            </a:r>
            <a:r>
              <a:rPr lang="en-US" dirty="0"/>
              <a:t> </a:t>
            </a:r>
            <a:r>
              <a:rPr lang="en-US" dirty="0" smtClean="0"/>
              <a:t>Cynicism </a:t>
            </a:r>
            <a:r>
              <a:rPr lang="en-US" dirty="0" smtClean="0"/>
              <a:t>or Indignation?</a:t>
            </a:r>
            <a:endParaRPr lang="en-US" dirty="0"/>
          </a:p>
        </p:txBody>
      </p:sp>
      <p:sp>
        <p:nvSpPr>
          <p:cNvPr id="3" name="Content Placeholder 2"/>
          <p:cNvSpPr>
            <a:spLocks noGrp="1"/>
          </p:cNvSpPr>
          <p:nvPr>
            <p:ph idx="1"/>
          </p:nvPr>
        </p:nvSpPr>
        <p:spPr>
          <a:xfrm>
            <a:off x="457200" y="1934639"/>
            <a:ext cx="8229600" cy="4191524"/>
          </a:xfrm>
        </p:spPr>
        <p:txBody>
          <a:bodyPr>
            <a:normAutofit/>
          </a:bodyPr>
          <a:lstStyle/>
          <a:p>
            <a:pPr marL="0" indent="0">
              <a:buNone/>
            </a:pPr>
            <a:r>
              <a:rPr lang="en-US" sz="3400" dirty="0" smtClean="0"/>
              <a:t>“War is so awful that it makes us cynical about the possibility of restraint, and then it is so much worse that it makes us indignant at the absence of restraint.  Our cynicism testifies to the defectiveness of the war convention, and our indignation to its reality and strength.” (p. 44)</a:t>
            </a:r>
            <a:endParaRPr lang="en-US" sz="3400" dirty="0"/>
          </a:p>
        </p:txBody>
      </p:sp>
    </p:spTree>
    <p:extLst>
      <p:ext uri="{BB962C8B-B14F-4D97-AF65-F5344CB8AC3E}">
        <p14:creationId xmlns:p14="http://schemas.microsoft.com/office/powerpoint/2010/main" val="133563226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Conceptual Challenges to </a:t>
            </a:r>
            <a:br>
              <a:rPr lang="en-US" dirty="0" smtClean="0"/>
            </a:br>
            <a:r>
              <a:rPr lang="en-US" dirty="0" smtClean="0"/>
              <a:t>Just War Theory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Right vs. Might</a:t>
            </a:r>
          </a:p>
          <a:p>
            <a:pPr lvl="1"/>
            <a:r>
              <a:rPr lang="en-US" dirty="0" smtClean="0"/>
              <a:t>“Right</a:t>
            </a:r>
            <a:r>
              <a:rPr lang="en-US" dirty="0"/>
              <a:t>, as the world goes, is only in question between equals in power, while the strong do what they can and the weak suffer what they </a:t>
            </a:r>
            <a:r>
              <a:rPr lang="en-US" dirty="0" smtClean="0"/>
              <a:t>must.”  (Thucydides, </a:t>
            </a:r>
            <a:r>
              <a:rPr lang="en-US" i="1" dirty="0" smtClean="0"/>
              <a:t>History of the Peloponnesian War</a:t>
            </a:r>
            <a:r>
              <a:rPr lang="en-US" dirty="0" smtClean="0"/>
              <a:t>, 395 BCE.</a:t>
            </a:r>
          </a:p>
          <a:p>
            <a:pPr lvl="1"/>
            <a:r>
              <a:rPr lang="en-US" dirty="0" smtClean="0"/>
              <a:t>“Right without might is powerless; might without right is tyranny.”  (</a:t>
            </a:r>
            <a:r>
              <a:rPr lang="en-US" dirty="0" err="1" smtClean="0"/>
              <a:t>Blaise</a:t>
            </a:r>
            <a:r>
              <a:rPr lang="en-US" dirty="0" smtClean="0"/>
              <a:t> Pascal, </a:t>
            </a:r>
            <a:r>
              <a:rPr lang="en-US" i="1" dirty="0" err="1" smtClean="0"/>
              <a:t>Pensées</a:t>
            </a:r>
            <a:r>
              <a:rPr lang="en-US" i="1" dirty="0" smtClean="0"/>
              <a:t>,</a:t>
            </a:r>
            <a:r>
              <a:rPr lang="en-US" dirty="0" smtClean="0"/>
              <a:t> 1669)</a:t>
            </a:r>
            <a:endParaRPr lang="en-US" dirty="0"/>
          </a:p>
          <a:p>
            <a:r>
              <a:rPr lang="en-US" dirty="0" smtClean="0"/>
              <a:t>Paradox of waging war to achieve peace</a:t>
            </a:r>
          </a:p>
          <a:p>
            <a:pPr lvl="1"/>
            <a:r>
              <a:rPr lang="en-US" dirty="0" smtClean="0"/>
              <a:t>“</a:t>
            </a:r>
            <a:r>
              <a:rPr lang="en-US" dirty="0"/>
              <a:t>We do not seek peace in order to be at war, but we go to war that we may have </a:t>
            </a:r>
            <a:r>
              <a:rPr lang="en-US" dirty="0" smtClean="0"/>
              <a:t>peace.” (St. Augustine, </a:t>
            </a:r>
            <a:r>
              <a:rPr lang="en-US" i="1" dirty="0" smtClean="0"/>
              <a:t>Letter clxxxix, </a:t>
            </a:r>
            <a:r>
              <a:rPr lang="en-US" dirty="0" smtClean="0"/>
              <a:t>410)</a:t>
            </a:r>
          </a:p>
          <a:p>
            <a:pPr lvl="1"/>
            <a:r>
              <a:rPr lang="en-US" dirty="0" smtClean="0"/>
              <a:t>“This is a war to end all wars” (</a:t>
            </a:r>
            <a:r>
              <a:rPr lang="en-US" dirty="0"/>
              <a:t>Woodrow Wilson, </a:t>
            </a:r>
            <a:r>
              <a:rPr lang="en-US" dirty="0" smtClean="0"/>
              <a:t>1917)</a:t>
            </a:r>
            <a:endParaRPr lang="en-US" dirty="0"/>
          </a:p>
        </p:txBody>
      </p:sp>
    </p:spTree>
    <p:extLst>
      <p:ext uri="{BB962C8B-B14F-4D97-AF65-F5344CB8AC3E}">
        <p14:creationId xmlns:p14="http://schemas.microsoft.com/office/powerpoint/2010/main" val="4263628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Simone Weil, “</a:t>
            </a:r>
            <a:r>
              <a:rPr lang="en-US" sz="2400" i="1" dirty="0" smtClean="0"/>
              <a:t>The Iliad, </a:t>
            </a:r>
            <a:r>
              <a:rPr lang="en-US" sz="2400" dirty="0" smtClean="0"/>
              <a:t>or the Poem of Force”</a:t>
            </a:r>
            <a:endParaRPr lang="en-US" sz="2400" dirty="0"/>
          </a:p>
        </p:txBody>
      </p:sp>
      <p:sp>
        <p:nvSpPr>
          <p:cNvPr id="3" name="Content Placeholder 2"/>
          <p:cNvSpPr>
            <a:spLocks noGrp="1"/>
          </p:cNvSpPr>
          <p:nvPr>
            <p:ph idx="1"/>
          </p:nvPr>
        </p:nvSpPr>
        <p:spPr/>
        <p:txBody>
          <a:bodyPr>
            <a:normAutofit/>
          </a:bodyPr>
          <a:lstStyle/>
          <a:p>
            <a:pPr marL="0" indent="0">
              <a:buNone/>
            </a:pPr>
            <a:r>
              <a:rPr lang="en-US" dirty="0" smtClean="0"/>
              <a:t>“Thus war effaces all conceptions of purpose or goal, including even its own “war aims.” It effaces the very notion of war’s being brought to an end….Consequently nobody does anything to bring this end about. In the presence of an armed enemy, what hand can relinquish its weapon? The mind ought to find a way out, but the mind has lost all capacity to so much as look outward.”</a:t>
            </a:r>
            <a:endParaRPr lang="en-US" dirty="0"/>
          </a:p>
        </p:txBody>
      </p:sp>
    </p:spTree>
    <p:extLst>
      <p:ext uri="{BB962C8B-B14F-4D97-AF65-F5344CB8AC3E}">
        <p14:creationId xmlns:p14="http://schemas.microsoft.com/office/powerpoint/2010/main" val="54780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Definitions of War?</a:t>
            </a:r>
            <a:endParaRPr lang="en-US" dirty="0"/>
          </a:p>
        </p:txBody>
      </p:sp>
      <p:sp>
        <p:nvSpPr>
          <p:cNvPr id="3" name="Content Placeholder 2"/>
          <p:cNvSpPr>
            <a:spLocks noGrp="1"/>
          </p:cNvSpPr>
          <p:nvPr>
            <p:ph sz="half" idx="1"/>
          </p:nvPr>
        </p:nvSpPr>
        <p:spPr/>
        <p:txBody>
          <a:bodyPr>
            <a:normAutofit/>
          </a:bodyPr>
          <a:lstStyle/>
          <a:p>
            <a:pPr marL="0" indent="0">
              <a:buNone/>
            </a:pPr>
            <a:r>
              <a:rPr lang="en-US" dirty="0" smtClean="0"/>
              <a:t>“It is a joke in Britain that the War Office is always preparing for the last war”</a:t>
            </a:r>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Winston Churchill,</a:t>
            </a:r>
          </a:p>
          <a:p>
            <a:pPr marL="0" indent="0">
              <a:buNone/>
            </a:pPr>
            <a:r>
              <a:rPr lang="en-US" dirty="0" smtClean="0"/>
              <a:t>British Prime Minister, 1941-1945</a:t>
            </a:r>
            <a:endParaRPr lang="en-US" dirty="0"/>
          </a:p>
        </p:txBody>
      </p:sp>
      <p:pic>
        <p:nvPicPr>
          <p:cNvPr id="5" name="Content Placeholder 4"/>
          <p:cNvPicPr>
            <a:picLocks noGrp="1" noChangeAspect="1"/>
          </p:cNvPicPr>
          <p:nvPr>
            <p:ph sz="half" idx="2"/>
          </p:nvPr>
        </p:nvPicPr>
        <p:blipFill>
          <a:blip r:embed="rId2"/>
          <a:srcRect l="-4997" r="-4997"/>
          <a:stretch>
            <a:fillRect/>
          </a:stretch>
        </p:blipFill>
        <p:spPr/>
      </p:pic>
    </p:spTree>
    <p:extLst>
      <p:ext uri="{BB962C8B-B14F-4D97-AF65-F5344CB8AC3E}">
        <p14:creationId xmlns:p14="http://schemas.microsoft.com/office/powerpoint/2010/main" val="2042247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Definitions of War?</a:t>
            </a:r>
            <a:endParaRPr lang="en-US" dirty="0"/>
          </a:p>
        </p:txBody>
      </p:sp>
      <p:sp>
        <p:nvSpPr>
          <p:cNvPr id="3" name="Content Placeholder 2"/>
          <p:cNvSpPr>
            <a:spLocks noGrp="1"/>
          </p:cNvSpPr>
          <p:nvPr>
            <p:ph sz="half" idx="1"/>
          </p:nvPr>
        </p:nvSpPr>
        <p:spPr/>
        <p:txBody>
          <a:bodyPr>
            <a:normAutofit fontScale="92500" lnSpcReduction="20000"/>
          </a:bodyPr>
          <a:lstStyle/>
          <a:p>
            <a:pPr marL="0" indent="0">
              <a:buNone/>
            </a:pPr>
            <a:r>
              <a:rPr lang="en-US" dirty="0" smtClean="0"/>
              <a:t>“The most tragic error a general can make is to assume without much reflection that wars of the future will look much like wars of the past”</a:t>
            </a:r>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Lt. Col Paul </a:t>
            </a:r>
            <a:r>
              <a:rPr lang="en-US" dirty="0" err="1" smtClean="0"/>
              <a:t>Yingling</a:t>
            </a:r>
            <a:r>
              <a:rPr lang="en-US" dirty="0" smtClean="0"/>
              <a:t>, </a:t>
            </a:r>
            <a:r>
              <a:rPr lang="en-US" dirty="0"/>
              <a:t>“A Failure in Generalship”</a:t>
            </a:r>
          </a:p>
          <a:p>
            <a:pPr marL="0" indent="0">
              <a:buNone/>
            </a:pPr>
            <a:r>
              <a:rPr lang="en-US" i="1" dirty="0"/>
              <a:t>Armed Forces Journal</a:t>
            </a:r>
            <a:r>
              <a:rPr lang="en-US" dirty="0"/>
              <a:t>, 2007</a:t>
            </a:r>
          </a:p>
        </p:txBody>
      </p:sp>
      <p:pic>
        <p:nvPicPr>
          <p:cNvPr id="6" name="Content Placeholder 5"/>
          <p:cNvPicPr>
            <a:picLocks noGrp="1" noChangeAspect="1"/>
          </p:cNvPicPr>
          <p:nvPr>
            <p:ph sz="half" idx="2"/>
          </p:nvPr>
        </p:nvPicPr>
        <p:blipFill>
          <a:blip r:embed="rId2"/>
          <a:srcRect t="-38122" b="-38122"/>
          <a:stretch>
            <a:fillRect/>
          </a:stretch>
        </p:blipFill>
        <p:spPr>
          <a:xfrm>
            <a:off x="4935486" y="1600200"/>
            <a:ext cx="4038600" cy="4525963"/>
          </a:xfrm>
        </p:spPr>
      </p:pic>
    </p:spTree>
    <p:extLst>
      <p:ext uri="{BB962C8B-B14F-4D97-AF65-F5344CB8AC3E}">
        <p14:creationId xmlns:p14="http://schemas.microsoft.com/office/powerpoint/2010/main" val="3362456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War?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External vs. </a:t>
            </a:r>
            <a:r>
              <a:rPr lang="en-US" dirty="0" smtClean="0"/>
              <a:t>internal </a:t>
            </a:r>
            <a:r>
              <a:rPr lang="en-US" dirty="0" smtClean="0"/>
              <a:t>conflicts?</a:t>
            </a:r>
          </a:p>
          <a:p>
            <a:pPr lvl="1"/>
            <a:r>
              <a:rPr lang="en-US" i="1" dirty="0" smtClean="0"/>
              <a:t>Iliad:  </a:t>
            </a:r>
            <a:r>
              <a:rPr lang="en-US" dirty="0" smtClean="0"/>
              <a:t>Achaeans </a:t>
            </a:r>
            <a:r>
              <a:rPr lang="en-US" dirty="0" err="1" smtClean="0"/>
              <a:t>vs</a:t>
            </a:r>
            <a:r>
              <a:rPr lang="en-US" dirty="0" smtClean="0"/>
              <a:t> Trojans</a:t>
            </a:r>
          </a:p>
          <a:p>
            <a:pPr lvl="1"/>
            <a:r>
              <a:rPr lang="en-US" i="1" dirty="0" smtClean="0"/>
              <a:t>Iliad:  Achilles vs. Agamemnon</a:t>
            </a:r>
          </a:p>
          <a:p>
            <a:pPr lvl="1"/>
            <a:r>
              <a:rPr lang="en-US" i="1" dirty="0" smtClean="0"/>
              <a:t>Thucydides: </a:t>
            </a:r>
            <a:r>
              <a:rPr lang="en-US" dirty="0"/>
              <a:t> </a:t>
            </a:r>
            <a:r>
              <a:rPr lang="en-US" dirty="0" smtClean="0"/>
              <a:t>both internal </a:t>
            </a:r>
            <a:r>
              <a:rPr lang="en-US" i="1" dirty="0" smtClean="0"/>
              <a:t>and </a:t>
            </a:r>
            <a:r>
              <a:rPr lang="en-US" dirty="0" smtClean="0"/>
              <a:t>external</a:t>
            </a:r>
            <a:endParaRPr lang="en-US" i="1" dirty="0" smtClean="0"/>
          </a:p>
          <a:p>
            <a:r>
              <a:rPr lang="en-US" dirty="0" smtClean="0"/>
              <a:t>View from above vs. view from below</a:t>
            </a:r>
            <a:r>
              <a:rPr lang="en-US" dirty="0" smtClean="0"/>
              <a:t>?</a:t>
            </a:r>
          </a:p>
          <a:p>
            <a:pPr lvl="1"/>
            <a:r>
              <a:rPr lang="en-US" dirty="0" smtClean="0"/>
              <a:t>Who is fighting whom? </a:t>
            </a:r>
            <a:endParaRPr lang="en-US" dirty="0" smtClean="0"/>
          </a:p>
          <a:p>
            <a:r>
              <a:rPr lang="en-US" dirty="0" smtClean="0"/>
              <a:t>War is </a:t>
            </a:r>
            <a:r>
              <a:rPr lang="en-US" u="sng" dirty="0" smtClean="0"/>
              <a:t>_X </a:t>
            </a:r>
            <a:r>
              <a:rPr lang="en-US" u="sng" dirty="0" smtClean="0"/>
              <a:t>(diplomacy, business, ??</a:t>
            </a:r>
            <a:r>
              <a:rPr lang="en-US" u="sng" dirty="0" smtClean="0"/>
              <a:t>)</a:t>
            </a:r>
            <a:r>
              <a:rPr lang="en-US" dirty="0"/>
              <a:t> </a:t>
            </a:r>
            <a:r>
              <a:rPr lang="en-US" dirty="0" smtClean="0"/>
              <a:t>conducted </a:t>
            </a:r>
            <a:r>
              <a:rPr lang="en-US" dirty="0" smtClean="0"/>
              <a:t>by </a:t>
            </a:r>
            <a:r>
              <a:rPr lang="en-US" dirty="0" smtClean="0"/>
              <a:t>	other </a:t>
            </a:r>
            <a:r>
              <a:rPr lang="en-US" dirty="0" smtClean="0"/>
              <a:t>means?</a:t>
            </a:r>
          </a:p>
          <a:p>
            <a:r>
              <a:rPr lang="en-US" dirty="0" smtClean="0"/>
              <a:t>Pragmatics vs. </a:t>
            </a:r>
            <a:r>
              <a:rPr lang="en-US" dirty="0" smtClean="0"/>
              <a:t>Ethics</a:t>
            </a:r>
          </a:p>
          <a:p>
            <a:pPr lvl="1"/>
            <a:r>
              <a:rPr lang="en-US" dirty="0" smtClean="0"/>
              <a:t>Suspension of rules of war?  When? Why?</a:t>
            </a:r>
            <a:endParaRPr lang="en-US" dirty="0" smtClean="0"/>
          </a:p>
          <a:p>
            <a:endParaRPr lang="en-US" dirty="0"/>
          </a:p>
        </p:txBody>
      </p:sp>
    </p:spTree>
    <p:extLst>
      <p:ext uri="{BB962C8B-B14F-4D97-AF65-F5344CB8AC3E}">
        <p14:creationId xmlns:p14="http://schemas.microsoft.com/office/powerpoint/2010/main" val="1923098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Definitions of War?</a:t>
            </a:r>
            <a:endParaRPr lang="en-US" dirty="0"/>
          </a:p>
        </p:txBody>
      </p:sp>
      <p:sp>
        <p:nvSpPr>
          <p:cNvPr id="3" name="Content Placeholder 2"/>
          <p:cNvSpPr>
            <a:spLocks noGrp="1"/>
          </p:cNvSpPr>
          <p:nvPr>
            <p:ph sz="half" idx="1"/>
          </p:nvPr>
        </p:nvSpPr>
        <p:spPr>
          <a:xfrm>
            <a:off x="457200" y="1600200"/>
            <a:ext cx="8229600" cy="4525963"/>
          </a:xfrm>
        </p:spPr>
        <p:txBody>
          <a:bodyPr>
            <a:normAutofit fontScale="32500" lnSpcReduction="20000"/>
          </a:bodyPr>
          <a:lstStyle/>
          <a:p>
            <a:pPr marL="0" indent="0">
              <a:buNone/>
            </a:pPr>
            <a:r>
              <a:rPr lang="en-US" sz="6000" dirty="0" smtClean="0"/>
              <a:t>“Armies do not fight wars; nations fight wars.  War is not a military activity conducted by soldiers, but rather a social activity that involves entire nations</a:t>
            </a:r>
            <a:r>
              <a:rPr lang="en-US" sz="6000" dirty="0" smtClean="0"/>
              <a:t>.</a:t>
            </a:r>
          </a:p>
          <a:p>
            <a:pPr marL="0" indent="0">
              <a:buNone/>
            </a:pPr>
            <a:endParaRPr lang="en-US" sz="6000" dirty="0" smtClean="0"/>
          </a:p>
          <a:p>
            <a:pPr marL="0" indent="0">
              <a:buNone/>
            </a:pPr>
            <a:r>
              <a:rPr lang="en-US" sz="6000" dirty="0" smtClean="0"/>
              <a:t>“The passion of the people is necessary to endure the sacrifices inherent in war.  Regardless of the system of government, the people supply the blood and treasure required to prosecute war.  The statesman must stir these passions to a level commensurate with the popular sacrifices required.  When the ends of policy are small, the statesman can prosecute a conflict without asking the public for great sacrifice.  Global conflicts such as World War II </a:t>
            </a:r>
            <a:r>
              <a:rPr lang="en-US" sz="6200" dirty="0" smtClean="0"/>
              <a:t>require the full mobilization of entire societies to provide the men and material necessary for the successful prosecution of war.”</a:t>
            </a:r>
          </a:p>
          <a:p>
            <a:pPr marL="0" indent="0">
              <a:buNone/>
            </a:pPr>
            <a:endParaRPr lang="en-US" sz="6200" dirty="0"/>
          </a:p>
          <a:p>
            <a:pPr marL="0" indent="0">
              <a:buNone/>
            </a:pPr>
            <a:endParaRPr lang="en-US" sz="6200" dirty="0" smtClean="0"/>
          </a:p>
          <a:p>
            <a:pPr marL="0" indent="0">
              <a:buNone/>
            </a:pPr>
            <a:endParaRPr lang="en-US" sz="6200" dirty="0"/>
          </a:p>
          <a:p>
            <a:pPr marL="0" indent="0">
              <a:buNone/>
            </a:pPr>
            <a:r>
              <a:rPr lang="en-US" sz="6200" dirty="0" smtClean="0"/>
              <a:t>Lt. Col Paul </a:t>
            </a:r>
            <a:r>
              <a:rPr lang="en-US" sz="6200" dirty="0" err="1" smtClean="0"/>
              <a:t>Yingling</a:t>
            </a:r>
            <a:r>
              <a:rPr lang="en-US" sz="6200" dirty="0" smtClean="0"/>
              <a:t>, “A Failure in Generalship”</a:t>
            </a:r>
          </a:p>
          <a:p>
            <a:pPr marL="0" indent="0">
              <a:buNone/>
            </a:pPr>
            <a:r>
              <a:rPr lang="en-US" sz="6200" i="1" dirty="0" smtClean="0"/>
              <a:t>Armed Forces Journal</a:t>
            </a:r>
            <a:r>
              <a:rPr lang="en-US" sz="6200" dirty="0" smtClean="0"/>
              <a:t>, 2007</a:t>
            </a:r>
            <a:endParaRPr lang="en-US" sz="6200" dirty="0"/>
          </a:p>
        </p:txBody>
      </p:sp>
      <p:sp>
        <p:nvSpPr>
          <p:cNvPr id="4" name="Content Placeholder 3"/>
          <p:cNvSpPr>
            <a:spLocks noGrp="1"/>
          </p:cNvSpPr>
          <p:nvPr>
            <p:ph sz="half" idx="2"/>
          </p:nvPr>
        </p:nvSpPr>
        <p:spPr>
          <a:xfrm flipH="1">
            <a:off x="8686799" y="1600200"/>
            <a:ext cx="45719" cy="4525963"/>
          </a:xfrm>
        </p:spPr>
        <p:txBody>
          <a:bodyPr>
            <a:normAutofit fontScale="32500" lnSpcReduction="20000"/>
          </a:bodyPr>
          <a:lstStyle/>
          <a:p>
            <a:endParaRPr lang="en-US" dirty="0"/>
          </a:p>
        </p:txBody>
      </p:sp>
    </p:spTree>
    <p:extLst>
      <p:ext uri="{BB962C8B-B14F-4D97-AF65-F5344CB8AC3E}">
        <p14:creationId xmlns:p14="http://schemas.microsoft.com/office/powerpoint/2010/main" val="2162160416"/>
      </p:ext>
    </p:extLst>
  </p:cSld>
  <p:clrMapOvr>
    <a:masterClrMapping/>
  </p:clrMapOvr>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15555</TotalTime>
  <Words>1131</Words>
  <Application>Microsoft Macintosh PowerPoint</Application>
  <PresentationFormat>On-screen Show (4:3)</PresentationFormat>
  <Paragraphs>141</Paragraphs>
  <Slides>21</Slides>
  <Notes>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 Black </vt:lpstr>
      <vt:lpstr>Just War Theory</vt:lpstr>
      <vt:lpstr>Leon Tolstoy, War and Peace</vt:lpstr>
      <vt:lpstr>Walzer: Cynicism or Indignation?</vt:lpstr>
      <vt:lpstr>Conceptual Challenges to  Just War Theory</vt:lpstr>
      <vt:lpstr>Simone Weil, “The Iliad, or the Poem of Force”</vt:lpstr>
      <vt:lpstr>Changing Definitions of War?</vt:lpstr>
      <vt:lpstr>Changing Definitions of War?</vt:lpstr>
      <vt:lpstr>What is War?</vt:lpstr>
      <vt:lpstr>Changing Definitions of War?</vt:lpstr>
      <vt:lpstr>Who can question the statesman? Who must question the passions of the nation and of the state?</vt:lpstr>
      <vt:lpstr> “. . . war is just for those for whom it is necessary, and arms are pious where there is no hope save in arms.”  Livy, quoted by Machiavelli,   BOTH in Il Principe (p. 120) and in Discorsi</vt:lpstr>
      <vt:lpstr>Historical/Political Challenges to Just War Theory</vt:lpstr>
      <vt:lpstr>Technological Challenges to Just War Theory</vt:lpstr>
      <vt:lpstr>Geneva Conventions  Amendment Protocols</vt:lpstr>
      <vt:lpstr>PowerPoint Presentation</vt:lpstr>
      <vt:lpstr>Jus Post Bellum</vt:lpstr>
      <vt:lpstr>Jus Post Bellum</vt:lpstr>
      <vt:lpstr>Jus Post Bellum Achilles and Priam (Carl Probstayn, 1804)</vt:lpstr>
      <vt:lpstr>Jus Post Bellum</vt:lpstr>
      <vt:lpstr>Jus Post Bellum?</vt:lpstr>
      <vt:lpstr>Thank you!</vt:lpstr>
    </vt:vector>
  </TitlesOfParts>
  <Company>Northeastern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Humanities Core Course Fall 2013:  Section 3</dc:title>
  <dc:creator>Georges Van Den Abbeele</dc:creator>
  <cp:lastModifiedBy>Georges Van Den Abbeele</cp:lastModifiedBy>
  <cp:revision>230</cp:revision>
  <dcterms:created xsi:type="dcterms:W3CDTF">2013-11-11T23:37:21Z</dcterms:created>
  <dcterms:modified xsi:type="dcterms:W3CDTF">2014-12-09T21:08:50Z</dcterms:modified>
</cp:coreProperties>
</file>