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97" r:id="rId2"/>
    <p:sldId id="259" r:id="rId3"/>
    <p:sldId id="258" r:id="rId4"/>
    <p:sldId id="260" r:id="rId5"/>
    <p:sldId id="284" r:id="rId6"/>
    <p:sldId id="285" r:id="rId7"/>
    <p:sldId id="257" r:id="rId8"/>
    <p:sldId id="280" r:id="rId9"/>
    <p:sldId id="286" r:id="rId10"/>
    <p:sldId id="282" r:id="rId11"/>
    <p:sldId id="288" r:id="rId12"/>
    <p:sldId id="261" r:id="rId13"/>
    <p:sldId id="256" r:id="rId14"/>
    <p:sldId id="266" r:id="rId15"/>
    <p:sldId id="281" r:id="rId16"/>
    <p:sldId id="287" r:id="rId17"/>
    <p:sldId id="262" r:id="rId18"/>
    <p:sldId id="263" r:id="rId19"/>
    <p:sldId id="264" r:id="rId20"/>
    <p:sldId id="265" r:id="rId21"/>
    <p:sldId id="267" r:id="rId22"/>
    <p:sldId id="268" r:id="rId23"/>
    <p:sldId id="269" r:id="rId24"/>
    <p:sldId id="270" r:id="rId25"/>
    <p:sldId id="289" r:id="rId26"/>
    <p:sldId id="296" r:id="rId27"/>
    <p:sldId id="295" r:id="rId28"/>
    <p:sldId id="290" r:id="rId29"/>
    <p:sldId id="291" r:id="rId30"/>
    <p:sldId id="294" r:id="rId31"/>
    <p:sldId id="292" r:id="rId32"/>
    <p:sldId id="283" r:id="rId33"/>
    <p:sldId id="278" r:id="rId34"/>
    <p:sldId id="298"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5" d="100"/>
          <a:sy n="145" d="100"/>
        </p:scale>
        <p:origin x="-25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BCCAAF-6F94-CB40-AC31-E02FA2ABB5D6}" type="datetimeFigureOut">
              <a:rPr lang="en-US" smtClean="0"/>
              <a:pPr/>
              <a:t>11/4/14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A7F09D-0078-EB42-89A9-70C73493B6CA}" type="slidenum">
              <a:rPr lang="en-US" smtClean="0"/>
              <a:pPr/>
              <a:t>‹#›</a:t>
            </a:fld>
            <a:endParaRPr lang="en-US"/>
          </a:p>
        </p:txBody>
      </p:sp>
    </p:spTree>
    <p:extLst>
      <p:ext uri="{BB962C8B-B14F-4D97-AF65-F5344CB8AC3E}">
        <p14:creationId xmlns:p14="http://schemas.microsoft.com/office/powerpoint/2010/main" val="31770575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A7F09D-0078-EB42-89A9-70C73493B6CA}"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355641-E91A-614B-88F6-A5AB2F720AF0}" type="datetimeFigureOut">
              <a:rPr lang="en-US" smtClean="0"/>
              <a:pPr/>
              <a:t>11/4/14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97B77-4AED-F24C-8987-904B967E7A6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355641-E91A-614B-88F6-A5AB2F720AF0}" type="datetimeFigureOut">
              <a:rPr lang="en-US" smtClean="0"/>
              <a:pPr/>
              <a:t>11/4/14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97B77-4AED-F24C-8987-904B967E7A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355641-E91A-614B-88F6-A5AB2F720AF0}" type="datetimeFigureOut">
              <a:rPr lang="en-US" smtClean="0"/>
              <a:pPr/>
              <a:t>11/4/14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97B77-4AED-F24C-8987-904B967E7A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355641-E91A-614B-88F6-A5AB2F720AF0}" type="datetimeFigureOut">
              <a:rPr lang="en-US" smtClean="0"/>
              <a:pPr/>
              <a:t>11/4/14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97B77-4AED-F24C-8987-904B967E7A6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355641-E91A-614B-88F6-A5AB2F720AF0}" type="datetimeFigureOut">
              <a:rPr lang="en-US" smtClean="0"/>
              <a:pPr/>
              <a:t>11/4/14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97B77-4AED-F24C-8987-904B967E7A6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355641-E91A-614B-88F6-A5AB2F720AF0}" type="datetimeFigureOut">
              <a:rPr lang="en-US" smtClean="0"/>
              <a:pPr/>
              <a:t>11/4/14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97B77-4AED-F24C-8987-904B967E7A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355641-E91A-614B-88F6-A5AB2F720AF0}" type="datetimeFigureOut">
              <a:rPr lang="en-US" smtClean="0"/>
              <a:pPr/>
              <a:t>11/4/14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997B77-4AED-F24C-8987-904B967E7A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355641-E91A-614B-88F6-A5AB2F720AF0}" type="datetimeFigureOut">
              <a:rPr lang="en-US" smtClean="0"/>
              <a:pPr/>
              <a:t>11/4/14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997B77-4AED-F24C-8987-904B967E7A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55641-E91A-614B-88F6-A5AB2F720AF0}" type="datetimeFigureOut">
              <a:rPr lang="en-US" smtClean="0"/>
              <a:pPr/>
              <a:t>11/4/14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997B77-4AED-F24C-8987-904B967E7A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55641-E91A-614B-88F6-A5AB2F720AF0}" type="datetimeFigureOut">
              <a:rPr lang="en-US" smtClean="0"/>
              <a:pPr/>
              <a:t>11/4/14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97B77-4AED-F24C-8987-904B967E7A6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55641-E91A-614B-88F6-A5AB2F720AF0}" type="datetimeFigureOut">
              <a:rPr lang="en-US" smtClean="0"/>
              <a:pPr/>
              <a:t>11/4/14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97B77-4AED-F24C-8987-904B967E7A6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55641-E91A-614B-88F6-A5AB2F720AF0}" type="datetimeFigureOut">
              <a:rPr lang="en-US" smtClean="0"/>
              <a:pPr/>
              <a:t>11/4/14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7B77-4AED-F24C-8987-904B967E7A6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xml"/><Relationship Id="rId5" Type="http://schemas.openxmlformats.org/officeDocument/2006/relationships/image" Target="../media/image17.png"/><Relationship Id="rId1" Type="http://schemas.microsoft.com/office/2007/relationships/media" Target="file://localhost/Users/jonewman2/Movies/Bertolt_Brecht_speaks_in_the_House_Committee_on_Un_American_Activities.mov" TargetMode="External"/><Relationship Id="rId2" Type="http://schemas.openxmlformats.org/officeDocument/2006/relationships/video" Target="file://localhost/Users/jonewman2/Movies/Bertolt_Brecht_speaks_in_the_House_Committee_on_Un_American_Activities.mov"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image" Target="../media/image3.png"/><Relationship Id="rId1" Type="http://schemas.microsoft.com/office/2007/relationships/media" Target="file://localhost/Users/jonewman2/Movies/Brecht%20in%20Theory%20-%20Helene%20Weigel%20on%20Epic%20Theatre.m4v" TargetMode="External"/><Relationship Id="rId2" Type="http://schemas.openxmlformats.org/officeDocument/2006/relationships/video" Target="file://localhost/Users/jonewman2/Movies/Brecht%20in%20Theory%20-%20Helene%20Weigel%20on%20Epic%20Theatre.m4v"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Remember!!!</a:t>
            </a:r>
            <a:endParaRPr lang="en-US" dirty="0"/>
          </a:p>
        </p:txBody>
      </p:sp>
      <p:sp>
        <p:nvSpPr>
          <p:cNvPr id="5" name="Content Placeholder 4"/>
          <p:cNvSpPr>
            <a:spLocks noGrp="1"/>
          </p:cNvSpPr>
          <p:nvPr>
            <p:ph sz="half" idx="1"/>
          </p:nvPr>
        </p:nvSpPr>
        <p:spPr>
          <a:xfrm>
            <a:off x="457200" y="1143000"/>
            <a:ext cx="4038600" cy="5038336"/>
          </a:xfrm>
        </p:spPr>
        <p:txBody>
          <a:bodyPr>
            <a:normAutofit fontScale="92500" lnSpcReduction="10000"/>
          </a:bodyPr>
          <a:lstStyle/>
          <a:p>
            <a:pPr>
              <a:buNone/>
            </a:pPr>
            <a:r>
              <a:rPr lang="en-US" dirty="0" smtClean="0"/>
              <a:t>There will be two (2) more screenings this week (week 5) of the movie, “Theater of War” (dir. Walter) (2008) that is assigned for week 6 (next week)!</a:t>
            </a:r>
          </a:p>
          <a:p>
            <a:pPr>
              <a:buNone/>
            </a:pPr>
            <a:endParaRPr lang="en-US" dirty="0" smtClean="0"/>
          </a:p>
          <a:p>
            <a:pPr>
              <a:buNone/>
            </a:pPr>
            <a:r>
              <a:rPr lang="en-US" dirty="0" smtClean="0"/>
              <a:t>Thurs., Nov. 6, 6:30 p.m., HIB 100</a:t>
            </a:r>
          </a:p>
          <a:p>
            <a:pPr>
              <a:buNone/>
            </a:pPr>
            <a:r>
              <a:rPr lang="en-US" dirty="0" smtClean="0"/>
              <a:t>Fri., Nov. 7, 2 p.m., HIB 110</a:t>
            </a:r>
          </a:p>
          <a:p>
            <a:pPr>
              <a:buNone/>
            </a:pPr>
            <a:r>
              <a:rPr lang="en-US" dirty="0" smtClean="0"/>
              <a:t>Go watch it! </a:t>
            </a:r>
          </a:p>
        </p:txBody>
      </p:sp>
      <p:pic>
        <p:nvPicPr>
          <p:cNvPr id="7" name="Content Placeholder 6" descr="theaterofwar.jpg"/>
          <p:cNvPicPr>
            <a:picLocks noGrp="1" noChangeAspect="1"/>
          </p:cNvPicPr>
          <p:nvPr>
            <p:ph sz="half" idx="2"/>
          </p:nvPr>
        </p:nvPicPr>
        <p:blipFill>
          <a:blip r:embed="rId2"/>
          <a:srcRect l="-7482" r="-7482"/>
          <a:stretch>
            <a:fillRect/>
          </a:stretch>
        </p:blipFill>
        <p:spPr>
          <a:xfrm>
            <a:off x="4495800" y="1417638"/>
            <a:ext cx="4495800" cy="5038336"/>
          </a:xfr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8314" y="0"/>
            <a:ext cx="8229600" cy="1143000"/>
          </a:xfrm>
        </p:spPr>
        <p:txBody>
          <a:bodyPr>
            <a:normAutofit/>
          </a:bodyPr>
          <a:lstStyle/>
          <a:p>
            <a:r>
              <a:rPr lang="en-US" sz="2400" b="1" dirty="0" smtClean="0"/>
              <a:t>Sidebar: Brecht’s Hidden Inter-Texts</a:t>
            </a:r>
            <a:br>
              <a:rPr lang="en-US" sz="2400" b="1" dirty="0" smtClean="0"/>
            </a:br>
            <a:r>
              <a:rPr lang="en-US" sz="2400" b="1" dirty="0" smtClean="0"/>
              <a:t> and the Politics of Cribbing</a:t>
            </a:r>
            <a:endParaRPr lang="en-US" sz="2400" b="1" dirty="0"/>
          </a:p>
        </p:txBody>
      </p:sp>
      <p:sp>
        <p:nvSpPr>
          <p:cNvPr id="3" name="Content Placeholder 2"/>
          <p:cNvSpPr>
            <a:spLocks noGrp="1"/>
          </p:cNvSpPr>
          <p:nvPr>
            <p:ph sz="half" idx="1"/>
          </p:nvPr>
        </p:nvSpPr>
        <p:spPr>
          <a:xfrm>
            <a:off x="179014" y="623990"/>
            <a:ext cx="4038600" cy="5825338"/>
          </a:xfrm>
        </p:spPr>
        <p:txBody>
          <a:bodyPr>
            <a:normAutofit fontScale="70000" lnSpcReduction="20000"/>
          </a:bodyPr>
          <a:lstStyle/>
          <a:p>
            <a:pPr>
              <a:buNone/>
            </a:pPr>
            <a:r>
              <a:rPr lang="en-US" dirty="0" smtClean="0">
                <a:solidFill>
                  <a:srgbClr val="FF0000"/>
                </a:solidFill>
              </a:rPr>
              <a:t>“The Ballad of the Famous” (Scene 9)</a:t>
            </a:r>
          </a:p>
          <a:p>
            <a:pPr>
              <a:buNone/>
            </a:pPr>
            <a:r>
              <a:rPr lang="en-US" dirty="0" smtClean="0"/>
              <a:t>Based on a ballad by the late medieval poet, </a:t>
            </a:r>
            <a:r>
              <a:rPr lang="en-US" dirty="0" smtClean="0">
                <a:solidFill>
                  <a:srgbClr val="FF0000"/>
                </a:solidFill>
              </a:rPr>
              <a:t>François Villon </a:t>
            </a:r>
            <a:r>
              <a:rPr lang="en-US" dirty="0" smtClean="0"/>
              <a:t>(1431-c. 1463)…</a:t>
            </a:r>
          </a:p>
          <a:p>
            <a:pPr>
              <a:buNone/>
            </a:pPr>
            <a:r>
              <a:rPr lang="en-US" dirty="0" smtClean="0"/>
              <a:t>Villon wrote mostly about men destined for the gallows, indulged in parody and lewd jokes; some of his poems use Parisian thieves' slang.  / His verse is mostly about his own life, a life of poverty and run-ins with the authorities…</a:t>
            </a:r>
          </a:p>
          <a:p>
            <a:pPr>
              <a:buNone/>
            </a:pPr>
            <a:r>
              <a:rPr lang="en-US" dirty="0" smtClean="0">
                <a:solidFill>
                  <a:srgbClr val="FF0000"/>
                </a:solidFill>
              </a:rPr>
              <a:t>Good choice by Brecht? / “Small people”?</a:t>
            </a:r>
          </a:p>
          <a:p>
            <a:pPr>
              <a:buNone/>
            </a:pPr>
            <a:r>
              <a:rPr lang="en-US" dirty="0" smtClean="0"/>
              <a:t>German translation of Villon by K.L. </a:t>
            </a:r>
            <a:r>
              <a:rPr lang="en-US" dirty="0" err="1" smtClean="0"/>
              <a:t>Ammer</a:t>
            </a:r>
            <a:r>
              <a:rPr lang="en-US" dirty="0" smtClean="0"/>
              <a:t> (1879-1956) – </a:t>
            </a:r>
            <a:r>
              <a:rPr lang="en-US" u="sng" dirty="0" smtClean="0"/>
              <a:t>Des </a:t>
            </a:r>
            <a:r>
              <a:rPr lang="en-US" u="sng" dirty="0" err="1" smtClean="0"/>
              <a:t>Meisters</a:t>
            </a:r>
            <a:r>
              <a:rPr lang="en-US" u="sng" dirty="0" smtClean="0"/>
              <a:t> </a:t>
            </a:r>
            <a:r>
              <a:rPr lang="en-US" u="sng" dirty="0" err="1" smtClean="0"/>
              <a:t>Werk</a:t>
            </a:r>
            <a:r>
              <a:rPr lang="en-US" dirty="0" smtClean="0"/>
              <a:t> (1907)</a:t>
            </a:r>
          </a:p>
          <a:p>
            <a:pPr>
              <a:buNone/>
            </a:pPr>
            <a:r>
              <a:rPr lang="en-US" dirty="0" smtClean="0">
                <a:solidFill>
                  <a:srgbClr val="FF0000"/>
                </a:solidFill>
              </a:rPr>
              <a:t>Brecht basically plagiarized </a:t>
            </a:r>
            <a:r>
              <a:rPr lang="en-US" dirty="0" err="1" smtClean="0">
                <a:solidFill>
                  <a:srgbClr val="FF0000"/>
                </a:solidFill>
              </a:rPr>
              <a:t>Ammer’s</a:t>
            </a:r>
            <a:r>
              <a:rPr lang="en-US" dirty="0" smtClean="0">
                <a:solidFill>
                  <a:srgbClr val="FF0000"/>
                </a:solidFill>
              </a:rPr>
              <a:t> work…</a:t>
            </a:r>
          </a:p>
          <a:p>
            <a:pPr>
              <a:buNone/>
            </a:pPr>
            <a:r>
              <a:rPr lang="en-US" dirty="0" err="1" smtClean="0"/>
              <a:t>Ammer</a:t>
            </a:r>
            <a:r>
              <a:rPr lang="en-US" dirty="0" smtClean="0"/>
              <a:t> only got royalties after the ‘borrowings’ had been pointed out in reviews...</a:t>
            </a:r>
          </a:p>
        </p:txBody>
      </p:sp>
      <p:sp>
        <p:nvSpPr>
          <p:cNvPr id="7" name="Content Placeholder 6"/>
          <p:cNvSpPr>
            <a:spLocks noGrp="1"/>
          </p:cNvSpPr>
          <p:nvPr>
            <p:ph sz="half" idx="2"/>
          </p:nvPr>
        </p:nvSpPr>
        <p:spPr/>
        <p:txBody>
          <a:bodyPr>
            <a:normAutofit fontScale="70000" lnSpcReduction="20000"/>
          </a:bodyPr>
          <a:lstStyle/>
          <a:p>
            <a:endParaRPr lang="en-US"/>
          </a:p>
        </p:txBody>
      </p:sp>
      <p:pic>
        <p:nvPicPr>
          <p:cNvPr id="5" name="Picture 4"/>
          <p:cNvPicPr>
            <a:picLocks noChangeAspect="1"/>
          </p:cNvPicPr>
          <p:nvPr/>
        </p:nvPicPr>
        <p:blipFill>
          <a:blip r:embed="rId2"/>
          <a:stretch>
            <a:fillRect/>
          </a:stretch>
        </p:blipFill>
        <p:spPr>
          <a:xfrm>
            <a:off x="5325360" y="1143000"/>
            <a:ext cx="2415166" cy="4513189"/>
          </a:xfrm>
          <a:prstGeom prst="rect">
            <a:avLst/>
          </a:prstGeom>
        </p:spPr>
      </p:pic>
      <p:sp>
        <p:nvSpPr>
          <p:cNvPr id="6" name="TextBox 5"/>
          <p:cNvSpPr txBox="1"/>
          <p:nvPr/>
        </p:nvSpPr>
        <p:spPr>
          <a:xfrm>
            <a:off x="4495800" y="5656189"/>
            <a:ext cx="4520325" cy="646331"/>
          </a:xfrm>
          <a:prstGeom prst="rect">
            <a:avLst/>
          </a:prstGeom>
          <a:noFill/>
        </p:spPr>
        <p:txBody>
          <a:bodyPr wrap="none" rtlCol="0">
            <a:spAutoFit/>
          </a:bodyPr>
          <a:lstStyle/>
          <a:p>
            <a:r>
              <a:rPr lang="en-US" dirty="0" smtClean="0"/>
              <a:t>Woodcut illustration from </a:t>
            </a:r>
            <a:r>
              <a:rPr lang="en-US" u="sng" dirty="0" smtClean="0"/>
              <a:t>Le Grand Testament </a:t>
            </a:r>
          </a:p>
          <a:p>
            <a:r>
              <a:rPr lang="en-US" u="sng" dirty="0" smtClean="0"/>
              <a:t>de </a:t>
            </a:r>
            <a:r>
              <a:rPr lang="en-US" u="sng" dirty="0" err="1" smtClean="0"/>
              <a:t>Maistre</a:t>
            </a:r>
            <a:r>
              <a:rPr lang="en-US" u="sng" dirty="0" smtClean="0"/>
              <a:t> François Villon</a:t>
            </a:r>
            <a:r>
              <a:rPr lang="en-US" dirty="0" smtClean="0"/>
              <a:t> (Paris, 1489)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136"/>
            <a:ext cx="8229600" cy="1143000"/>
          </a:xfrm>
        </p:spPr>
        <p:txBody>
          <a:bodyPr>
            <a:normAutofit fontScale="90000"/>
          </a:bodyPr>
          <a:lstStyle/>
          <a:p>
            <a:r>
              <a:rPr lang="en-US" dirty="0" smtClean="0"/>
              <a:t/>
            </a:r>
            <a:br>
              <a:rPr lang="en-US" dirty="0" smtClean="0"/>
            </a:br>
            <a:endParaRPr lang="en-US" dirty="0"/>
          </a:p>
        </p:txBody>
      </p:sp>
      <p:pic>
        <p:nvPicPr>
          <p:cNvPr id="3" name="Picture 2"/>
          <p:cNvPicPr>
            <a:picLocks noChangeAspect="1"/>
          </p:cNvPicPr>
          <p:nvPr/>
        </p:nvPicPr>
        <p:blipFill>
          <a:blip r:embed="rId2"/>
          <a:stretch>
            <a:fillRect/>
          </a:stretch>
        </p:blipFill>
        <p:spPr>
          <a:xfrm>
            <a:off x="0" y="348732"/>
            <a:ext cx="5901542" cy="3319617"/>
          </a:xfrm>
          <a:prstGeom prst="rect">
            <a:avLst/>
          </a:prstGeom>
        </p:spPr>
      </p:pic>
      <p:sp>
        <p:nvSpPr>
          <p:cNvPr id="4" name="TextBox 3"/>
          <p:cNvSpPr txBox="1"/>
          <p:nvPr/>
        </p:nvSpPr>
        <p:spPr>
          <a:xfrm>
            <a:off x="298445" y="3668349"/>
            <a:ext cx="3270021" cy="369332"/>
          </a:xfrm>
          <a:prstGeom prst="rect">
            <a:avLst/>
          </a:prstGeom>
          <a:noFill/>
        </p:spPr>
        <p:txBody>
          <a:bodyPr wrap="none" rtlCol="0">
            <a:spAutoFit/>
          </a:bodyPr>
          <a:lstStyle/>
          <a:p>
            <a:r>
              <a:rPr lang="en-US" dirty="0" smtClean="0"/>
              <a:t>Brecht and Elisabeth Hauptmann</a:t>
            </a:r>
            <a:endParaRPr lang="en-US" dirty="0"/>
          </a:p>
        </p:txBody>
      </p:sp>
      <p:pic>
        <p:nvPicPr>
          <p:cNvPr id="5" name="Picture 4"/>
          <p:cNvPicPr>
            <a:picLocks noChangeAspect="1"/>
          </p:cNvPicPr>
          <p:nvPr/>
        </p:nvPicPr>
        <p:blipFill>
          <a:blip r:embed="rId3"/>
          <a:stretch>
            <a:fillRect/>
          </a:stretch>
        </p:blipFill>
        <p:spPr>
          <a:xfrm>
            <a:off x="4837828" y="3668349"/>
            <a:ext cx="3860533" cy="2880436"/>
          </a:xfrm>
          <a:prstGeom prst="rect">
            <a:avLst/>
          </a:prstGeom>
        </p:spPr>
      </p:pic>
      <p:sp>
        <p:nvSpPr>
          <p:cNvPr id="6" name="TextBox 5"/>
          <p:cNvSpPr txBox="1"/>
          <p:nvPr/>
        </p:nvSpPr>
        <p:spPr>
          <a:xfrm>
            <a:off x="1600375" y="5284646"/>
            <a:ext cx="2888606" cy="369332"/>
          </a:xfrm>
          <a:prstGeom prst="rect">
            <a:avLst/>
          </a:prstGeom>
          <a:noFill/>
        </p:spPr>
        <p:txBody>
          <a:bodyPr wrap="none" rtlCol="0">
            <a:spAutoFit/>
          </a:bodyPr>
          <a:lstStyle/>
          <a:p>
            <a:r>
              <a:rPr lang="en-US" dirty="0" smtClean="0"/>
              <a:t>Brecht and </a:t>
            </a:r>
            <a:r>
              <a:rPr lang="en-US" dirty="0" err="1" smtClean="0"/>
              <a:t>Margarete</a:t>
            </a:r>
            <a:r>
              <a:rPr lang="en-US" dirty="0" smtClean="0"/>
              <a:t> </a:t>
            </a:r>
            <a:r>
              <a:rPr lang="en-US" dirty="0" err="1" smtClean="0"/>
              <a:t>Steffin</a:t>
            </a:r>
            <a:endParaRPr lang="en-US" dirty="0"/>
          </a:p>
        </p:txBody>
      </p:sp>
      <p:sp>
        <p:nvSpPr>
          <p:cNvPr id="8" name="TextBox 7"/>
          <p:cNvSpPr txBox="1"/>
          <p:nvPr/>
        </p:nvSpPr>
        <p:spPr>
          <a:xfrm>
            <a:off x="6204132" y="348732"/>
            <a:ext cx="2544950" cy="3139321"/>
          </a:xfrm>
          <a:prstGeom prst="rect">
            <a:avLst/>
          </a:prstGeom>
          <a:noFill/>
        </p:spPr>
        <p:txBody>
          <a:bodyPr wrap="none" rtlCol="0">
            <a:spAutoFit/>
          </a:bodyPr>
          <a:lstStyle/>
          <a:p>
            <a:r>
              <a:rPr lang="en-US" dirty="0" smtClean="0"/>
              <a:t>Brecht notoriously</a:t>
            </a:r>
            <a:br>
              <a:rPr lang="en-US" dirty="0" smtClean="0"/>
            </a:br>
            <a:r>
              <a:rPr lang="en-US" dirty="0" smtClean="0"/>
              <a:t>used the work of many</a:t>
            </a:r>
          </a:p>
          <a:p>
            <a:r>
              <a:rPr lang="en-US" dirty="0" smtClean="0"/>
              <a:t>authors under his</a:t>
            </a:r>
          </a:p>
          <a:p>
            <a:r>
              <a:rPr lang="en-US" dirty="0" smtClean="0"/>
              <a:t>own name, </a:t>
            </a:r>
            <a:r>
              <a:rPr lang="en-US" dirty="0" smtClean="0">
                <a:solidFill>
                  <a:srgbClr val="FF0000"/>
                </a:solidFill>
              </a:rPr>
              <a:t>most</a:t>
            </a:r>
          </a:p>
          <a:p>
            <a:r>
              <a:rPr lang="en-US" dirty="0" smtClean="0">
                <a:solidFill>
                  <a:srgbClr val="FF0000"/>
                </a:solidFill>
              </a:rPr>
              <a:t>prominently scenes and </a:t>
            </a:r>
          </a:p>
          <a:p>
            <a:r>
              <a:rPr lang="en-US" dirty="0" smtClean="0">
                <a:solidFill>
                  <a:srgbClr val="FF0000"/>
                </a:solidFill>
              </a:rPr>
              <a:t>songs written by his</a:t>
            </a:r>
          </a:p>
          <a:p>
            <a:r>
              <a:rPr lang="en-US" dirty="0" smtClean="0">
                <a:solidFill>
                  <a:srgbClr val="FF0000"/>
                </a:solidFill>
              </a:rPr>
              <a:t>lovers, </a:t>
            </a:r>
            <a:r>
              <a:rPr lang="en-US" dirty="0" smtClean="0"/>
              <a:t>Elisabeth </a:t>
            </a:r>
          </a:p>
          <a:p>
            <a:r>
              <a:rPr lang="en-US" dirty="0" smtClean="0"/>
              <a:t>Hauptmann (1897-1973) </a:t>
            </a:r>
          </a:p>
          <a:p>
            <a:r>
              <a:rPr lang="en-US" dirty="0" smtClean="0"/>
              <a:t>and </a:t>
            </a:r>
            <a:r>
              <a:rPr lang="en-US" dirty="0" err="1" smtClean="0"/>
              <a:t>Margarete</a:t>
            </a:r>
            <a:r>
              <a:rPr lang="en-US" dirty="0" smtClean="0"/>
              <a:t> </a:t>
            </a:r>
            <a:r>
              <a:rPr lang="en-US" dirty="0" err="1" smtClean="0"/>
              <a:t>Steffin</a:t>
            </a:r>
            <a:r>
              <a:rPr lang="en-US" dirty="0" smtClean="0"/>
              <a:t> </a:t>
            </a:r>
          </a:p>
          <a:p>
            <a:r>
              <a:rPr lang="en-US" dirty="0" smtClean="0"/>
              <a:t>(1908-41), without giving</a:t>
            </a:r>
          </a:p>
          <a:p>
            <a:r>
              <a:rPr lang="en-US" dirty="0" smtClean="0"/>
              <a:t>them credit…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Back to Brecht’s thesis re the “virtues” as “fatal” in the world of war / Virtue #2: (Real) </a:t>
            </a:r>
            <a:r>
              <a:rPr lang="en-US" sz="2400" dirty="0" smtClean="0">
                <a:solidFill>
                  <a:srgbClr val="FF0000"/>
                </a:solidFill>
              </a:rPr>
              <a:t>Honesty</a:t>
            </a:r>
            <a:r>
              <a:rPr lang="en-US" sz="2400" dirty="0" smtClean="0"/>
              <a:t> in </a:t>
            </a:r>
            <a:r>
              <a:rPr lang="en-US" sz="2400" u="sng" dirty="0" smtClean="0"/>
              <a:t>Mother Courage and her Children</a:t>
            </a:r>
            <a:endParaRPr lang="en-US" sz="2400" dirty="0"/>
          </a:p>
        </p:txBody>
      </p:sp>
      <p:sp>
        <p:nvSpPr>
          <p:cNvPr id="3" name="Content Placeholder 2"/>
          <p:cNvSpPr>
            <a:spLocks noGrp="1"/>
          </p:cNvSpPr>
          <p:nvPr>
            <p:ph sz="half" idx="1"/>
          </p:nvPr>
        </p:nvSpPr>
        <p:spPr/>
        <p:txBody>
          <a:bodyPr>
            <a:normAutofit fontScale="70000" lnSpcReduction="20000"/>
          </a:bodyPr>
          <a:lstStyle/>
          <a:p>
            <a:pPr>
              <a:buNone/>
            </a:pPr>
            <a:r>
              <a:rPr lang="en-US" dirty="0" smtClean="0">
                <a:solidFill>
                  <a:srgbClr val="FF0000"/>
                </a:solidFill>
              </a:rPr>
              <a:t>Swiss Cheese and the cash box </a:t>
            </a:r>
            <a:r>
              <a:rPr lang="en-US" dirty="0" smtClean="0"/>
              <a:t>(Scene Three)</a:t>
            </a:r>
          </a:p>
          <a:p>
            <a:pPr>
              <a:buNone/>
            </a:pPr>
            <a:r>
              <a:rPr lang="en-US" dirty="0" smtClean="0"/>
              <a:t>Mother Courage: “They made you paymaster because you’re honest, you’re not brave like your brother, they like it that you’re too feeble-minded to get your mind around the idea of stealing it.” (</a:t>
            </a:r>
            <a:r>
              <a:rPr lang="en-US" dirty="0" err="1" smtClean="0"/>
              <a:t>p</a:t>
            </a:r>
            <a:r>
              <a:rPr lang="en-US" dirty="0" smtClean="0"/>
              <a:t>. 28)</a:t>
            </a:r>
          </a:p>
          <a:p>
            <a:pPr>
              <a:buNone/>
            </a:pPr>
            <a:r>
              <a:rPr lang="en-US" dirty="0" smtClean="0"/>
              <a:t>Swiss Cheese: “It’s the regimental cash box…It’s my responsibility.” (</a:t>
            </a:r>
            <a:r>
              <a:rPr lang="en-US" dirty="0" err="1" smtClean="0"/>
              <a:t>p</a:t>
            </a:r>
            <a:r>
              <a:rPr lang="en-US" dirty="0" smtClean="0"/>
              <a:t>. 37)</a:t>
            </a:r>
          </a:p>
          <a:p>
            <a:pPr>
              <a:buNone/>
            </a:pPr>
            <a:endParaRPr lang="en-US" dirty="0" smtClean="0"/>
          </a:p>
          <a:p>
            <a:pPr>
              <a:buNone/>
            </a:pPr>
            <a:r>
              <a:rPr lang="en-US" dirty="0" smtClean="0">
                <a:solidFill>
                  <a:srgbClr val="FF0000"/>
                </a:solidFill>
              </a:rPr>
              <a:t>The wages of honesty in the world of </a:t>
            </a:r>
            <a:r>
              <a:rPr lang="en-US" u="sng" dirty="0" smtClean="0">
                <a:solidFill>
                  <a:srgbClr val="FF0000"/>
                </a:solidFill>
              </a:rPr>
              <a:t>Mother Courage and her Children?</a:t>
            </a:r>
            <a:endParaRPr lang="en-US" dirty="0" smtClean="0">
              <a:solidFill>
                <a:srgbClr val="FF0000"/>
              </a:solidFill>
            </a:endParaRPr>
          </a:p>
          <a:p>
            <a:endParaRPr lang="en-US" dirty="0"/>
          </a:p>
        </p:txBody>
      </p:sp>
      <p:sp>
        <p:nvSpPr>
          <p:cNvPr id="10" name="Content Placeholder 9"/>
          <p:cNvSpPr>
            <a:spLocks noGrp="1"/>
          </p:cNvSpPr>
          <p:nvPr>
            <p:ph sz="half" idx="2"/>
          </p:nvPr>
        </p:nvSpPr>
        <p:spPr/>
        <p:txBody>
          <a:bodyPr>
            <a:normAutofit fontScale="70000" lnSpcReduction="20000"/>
          </a:bodyPr>
          <a:lstStyle/>
          <a:p>
            <a:endParaRPr lang="en-US"/>
          </a:p>
        </p:txBody>
      </p:sp>
      <p:pic>
        <p:nvPicPr>
          <p:cNvPr id="5" name="Picture 4"/>
          <p:cNvPicPr>
            <a:picLocks noChangeAspect="1"/>
          </p:cNvPicPr>
          <p:nvPr/>
        </p:nvPicPr>
        <p:blipFill>
          <a:blip r:embed="rId2"/>
          <a:stretch>
            <a:fillRect/>
          </a:stretch>
        </p:blipFill>
        <p:spPr>
          <a:xfrm>
            <a:off x="4648200" y="1934953"/>
            <a:ext cx="4245198" cy="2741185"/>
          </a:xfrm>
          <a:prstGeom prst="rect">
            <a:avLst/>
          </a:prstGeom>
        </p:spPr>
      </p:pic>
      <p:sp>
        <p:nvSpPr>
          <p:cNvPr id="6" name="TextBox 5"/>
          <p:cNvSpPr txBox="1"/>
          <p:nvPr/>
        </p:nvSpPr>
        <p:spPr>
          <a:xfrm>
            <a:off x="4495800" y="5079253"/>
            <a:ext cx="4584120" cy="1477328"/>
          </a:xfrm>
          <a:prstGeom prst="rect">
            <a:avLst/>
          </a:prstGeom>
          <a:noFill/>
        </p:spPr>
        <p:txBody>
          <a:bodyPr wrap="none" rtlCol="0">
            <a:spAutoFit/>
          </a:bodyPr>
          <a:lstStyle/>
          <a:p>
            <a:r>
              <a:rPr lang="en-US" u="sng" dirty="0" smtClean="0"/>
              <a:t>Mother Courage and her Children</a:t>
            </a:r>
            <a:r>
              <a:rPr lang="en-US" dirty="0" smtClean="0"/>
              <a:t> – Production</a:t>
            </a:r>
          </a:p>
          <a:p>
            <a:r>
              <a:rPr lang="en-US" dirty="0" smtClean="0"/>
              <a:t>by the Classical Theater of Harlem (2004) – </a:t>
            </a:r>
          </a:p>
          <a:p>
            <a:r>
              <a:rPr lang="en-US" dirty="0" smtClean="0"/>
              <a:t>Mother Courage: “Why should I know him?” </a:t>
            </a:r>
          </a:p>
          <a:p>
            <a:r>
              <a:rPr lang="en-US" dirty="0" smtClean="0"/>
              <a:t>(</a:t>
            </a:r>
            <a:r>
              <a:rPr lang="en-US" dirty="0" err="1" smtClean="0"/>
              <a:t>p</a:t>
            </a:r>
            <a:r>
              <a:rPr lang="en-US" dirty="0" smtClean="0"/>
              <a:t>. 43)</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t>Virtue #3: </a:t>
            </a:r>
            <a:r>
              <a:rPr lang="en-US" sz="2800" dirty="0" smtClean="0">
                <a:solidFill>
                  <a:srgbClr val="FF0000"/>
                </a:solidFill>
              </a:rPr>
              <a:t>Compassion</a:t>
            </a:r>
            <a:r>
              <a:rPr lang="en-US" sz="2800" dirty="0" smtClean="0"/>
              <a:t> in </a:t>
            </a:r>
            <a:r>
              <a:rPr lang="en-US" sz="2800" u="sng" dirty="0" smtClean="0"/>
              <a:t>Mother Courage and her Children</a:t>
            </a:r>
            <a:endParaRPr lang="en-US" sz="2800" dirty="0"/>
          </a:p>
        </p:txBody>
      </p:sp>
      <p:sp>
        <p:nvSpPr>
          <p:cNvPr id="5" name="Content Placeholder 4"/>
          <p:cNvSpPr>
            <a:spLocks noGrp="1"/>
          </p:cNvSpPr>
          <p:nvPr>
            <p:ph sz="half" idx="1"/>
          </p:nvPr>
        </p:nvSpPr>
        <p:spPr>
          <a:xfrm>
            <a:off x="392226" y="1417638"/>
            <a:ext cx="4038600" cy="4708525"/>
          </a:xfrm>
        </p:spPr>
        <p:txBody>
          <a:bodyPr>
            <a:normAutofit fontScale="77500" lnSpcReduction="20000"/>
          </a:bodyPr>
          <a:lstStyle/>
          <a:p>
            <a:pPr>
              <a:buNone/>
            </a:pPr>
            <a:r>
              <a:rPr lang="en-US" dirty="0" smtClean="0"/>
              <a:t>Mother Courage: “You can’t be so kind, </a:t>
            </a:r>
            <a:r>
              <a:rPr lang="en-US" dirty="0" err="1" smtClean="0"/>
              <a:t>Kattrin</a:t>
            </a:r>
            <a:r>
              <a:rPr lang="en-US" dirty="0" smtClean="0"/>
              <a:t>” (Scene One, </a:t>
            </a:r>
            <a:r>
              <a:rPr lang="en-US" dirty="0" err="1" smtClean="0"/>
              <a:t>p</a:t>
            </a:r>
            <a:r>
              <a:rPr lang="en-US" dirty="0" smtClean="0"/>
              <a:t>. 16)</a:t>
            </a:r>
          </a:p>
          <a:p>
            <a:pPr>
              <a:buNone/>
            </a:pPr>
            <a:r>
              <a:rPr lang="en-US" dirty="0" smtClean="0"/>
              <a:t>Stage directions: “</a:t>
            </a:r>
            <a:r>
              <a:rPr lang="en-US" dirty="0" err="1" smtClean="0"/>
              <a:t>Kattrin</a:t>
            </a:r>
            <a:r>
              <a:rPr lang="en-US" dirty="0" smtClean="0"/>
              <a:t> emerges from the rubble, carrying an infant.”</a:t>
            </a:r>
          </a:p>
          <a:p>
            <a:pPr>
              <a:buNone/>
            </a:pPr>
            <a:r>
              <a:rPr lang="en-US" dirty="0" smtClean="0"/>
              <a:t>Mother Courage: “Oh what luck, who’s found herself another suckling to haul around? You give it back to its mother one-two-three before you get attached and I have to spend hours pulling it away, do you hear?” (Scene Six, </a:t>
            </a:r>
            <a:r>
              <a:rPr lang="en-US" dirty="0" err="1" smtClean="0"/>
              <a:t>p</a:t>
            </a:r>
            <a:r>
              <a:rPr lang="en-US" dirty="0" smtClean="0"/>
              <a:t>. 60)</a:t>
            </a:r>
          </a:p>
          <a:p>
            <a:pPr>
              <a:buNone/>
            </a:pPr>
            <a:r>
              <a:rPr lang="en-US" dirty="0" smtClean="0">
                <a:solidFill>
                  <a:srgbClr val="FF0000"/>
                </a:solidFill>
              </a:rPr>
              <a:t>Compassion as a viable value in this world?</a:t>
            </a:r>
            <a:endParaRPr lang="en-US" dirty="0">
              <a:solidFill>
                <a:srgbClr val="FF0000"/>
              </a:solidFill>
            </a:endParaRPr>
          </a:p>
        </p:txBody>
      </p:sp>
      <p:sp>
        <p:nvSpPr>
          <p:cNvPr id="10" name="Content Placeholder 9"/>
          <p:cNvSpPr>
            <a:spLocks noGrp="1"/>
          </p:cNvSpPr>
          <p:nvPr>
            <p:ph sz="half" idx="2"/>
          </p:nvPr>
        </p:nvSpPr>
        <p:spPr/>
        <p:txBody>
          <a:bodyPr>
            <a:normAutofit fontScale="77500" lnSpcReduction="20000"/>
          </a:bodyPr>
          <a:lstStyle/>
          <a:p>
            <a:endParaRPr lang="en-US"/>
          </a:p>
        </p:txBody>
      </p:sp>
      <p:pic>
        <p:nvPicPr>
          <p:cNvPr id="8" name="Picture 7"/>
          <p:cNvPicPr>
            <a:picLocks noChangeAspect="1"/>
          </p:cNvPicPr>
          <p:nvPr/>
        </p:nvPicPr>
        <p:blipFill>
          <a:blip r:embed="rId2"/>
          <a:stretch>
            <a:fillRect/>
          </a:stretch>
        </p:blipFill>
        <p:spPr>
          <a:xfrm>
            <a:off x="4648200" y="1600200"/>
            <a:ext cx="4343514" cy="2692979"/>
          </a:xfrm>
          <a:prstGeom prst="rect">
            <a:avLst/>
          </a:prstGeom>
        </p:spPr>
      </p:pic>
      <p:sp>
        <p:nvSpPr>
          <p:cNvPr id="9" name="TextBox 8"/>
          <p:cNvSpPr txBox="1"/>
          <p:nvPr/>
        </p:nvSpPr>
        <p:spPr>
          <a:xfrm>
            <a:off x="4357112" y="4676138"/>
            <a:ext cx="4634602" cy="923330"/>
          </a:xfrm>
          <a:prstGeom prst="rect">
            <a:avLst/>
          </a:prstGeom>
          <a:noFill/>
        </p:spPr>
        <p:txBody>
          <a:bodyPr wrap="none" rtlCol="0">
            <a:spAutoFit/>
          </a:bodyPr>
          <a:lstStyle/>
          <a:p>
            <a:r>
              <a:rPr lang="en-US" dirty="0" err="1" smtClean="0"/>
              <a:t>Kattrin</a:t>
            </a:r>
            <a:r>
              <a:rPr lang="en-US" dirty="0" smtClean="0"/>
              <a:t> threatens Mother Courage (Scene Five, </a:t>
            </a:r>
          </a:p>
          <a:p>
            <a:r>
              <a:rPr lang="en-US" dirty="0" err="1" smtClean="0"/>
              <a:t>p</a:t>
            </a:r>
            <a:r>
              <a:rPr lang="en-US" dirty="0" smtClean="0"/>
              <a:t>. 59) – Cal Poly Pomona production of </a:t>
            </a:r>
            <a:r>
              <a:rPr lang="en-US" u="sng" dirty="0" smtClean="0"/>
              <a:t>Mother</a:t>
            </a:r>
          </a:p>
          <a:p>
            <a:r>
              <a:rPr lang="en-US" u="sng" dirty="0" smtClean="0"/>
              <a:t>Courage and her Children</a:t>
            </a:r>
            <a:r>
              <a:rPr lang="en-US" dirty="0" smtClean="0"/>
              <a:t> (2006)</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400" dirty="0" smtClean="0"/>
              <a:t>Doubling up the “Fatal Virtues”:</a:t>
            </a:r>
            <a:br>
              <a:rPr lang="en-US" sz="2400" dirty="0" smtClean="0"/>
            </a:br>
            <a:r>
              <a:rPr lang="en-US" sz="2400" dirty="0" err="1" smtClean="0"/>
              <a:t>Kattrin’s</a:t>
            </a:r>
            <a:r>
              <a:rPr lang="en-US" sz="2400" dirty="0" smtClean="0"/>
              <a:t> </a:t>
            </a:r>
            <a:r>
              <a:rPr lang="en-US" sz="2400" dirty="0" smtClean="0">
                <a:solidFill>
                  <a:srgbClr val="FF0000"/>
                </a:solidFill>
              </a:rPr>
              <a:t>Compassionate Heroism</a:t>
            </a:r>
            <a:endParaRPr lang="en-US" sz="2400" dirty="0">
              <a:solidFill>
                <a:srgbClr val="FF0000"/>
              </a:solidFill>
            </a:endParaRPr>
          </a:p>
        </p:txBody>
      </p:sp>
      <p:sp>
        <p:nvSpPr>
          <p:cNvPr id="3" name="Content Placeholder 2"/>
          <p:cNvSpPr>
            <a:spLocks noGrp="1"/>
          </p:cNvSpPr>
          <p:nvPr>
            <p:ph sz="half" idx="1"/>
          </p:nvPr>
        </p:nvSpPr>
        <p:spPr>
          <a:xfrm>
            <a:off x="457200" y="1396294"/>
            <a:ext cx="4038600" cy="4983597"/>
          </a:xfrm>
        </p:spPr>
        <p:txBody>
          <a:bodyPr>
            <a:normAutofit fontScale="70000" lnSpcReduction="20000"/>
          </a:bodyPr>
          <a:lstStyle/>
          <a:p>
            <a:pPr>
              <a:buNone/>
            </a:pPr>
            <a:r>
              <a:rPr lang="en-US" dirty="0" smtClean="0"/>
              <a:t>Scene Eleven / The Attack on Halle</a:t>
            </a:r>
          </a:p>
          <a:p>
            <a:pPr>
              <a:buNone/>
            </a:pPr>
            <a:r>
              <a:rPr lang="en-US" dirty="0" smtClean="0"/>
              <a:t>“The stone begins to speak” (</a:t>
            </a:r>
            <a:r>
              <a:rPr lang="en-US" dirty="0" err="1" smtClean="0"/>
              <a:t>p</a:t>
            </a:r>
            <a:r>
              <a:rPr lang="en-US" dirty="0" smtClean="0"/>
              <a:t>. 93) (NB: This line isn’t in the German original…!)</a:t>
            </a:r>
          </a:p>
          <a:p>
            <a:pPr>
              <a:buNone/>
            </a:pPr>
            <a:endParaRPr lang="en-US" dirty="0" smtClean="0"/>
          </a:p>
          <a:p>
            <a:pPr>
              <a:buNone/>
            </a:pPr>
            <a:r>
              <a:rPr lang="en-US" dirty="0" smtClean="0"/>
              <a:t>The Farmer’s Wife: “Remember her mother, Lord, who’s gone there…and protect my brother-in-law and the four kids my late sister’s left him…save the four kids who never did nothing wrong.” (</a:t>
            </a:r>
            <a:r>
              <a:rPr lang="en-US" dirty="0" err="1" smtClean="0"/>
              <a:t>p</a:t>
            </a:r>
            <a:r>
              <a:rPr lang="en-US" dirty="0" smtClean="0"/>
              <a:t>. 96)</a:t>
            </a:r>
          </a:p>
          <a:p>
            <a:pPr>
              <a:buNone/>
            </a:pPr>
            <a:endParaRPr lang="en-US" dirty="0" smtClean="0"/>
          </a:p>
          <a:p>
            <a:pPr>
              <a:buNone/>
            </a:pPr>
            <a:r>
              <a:rPr lang="en-US" dirty="0" smtClean="0"/>
              <a:t>First Soldier: “Listen. It worked. She did it.” (</a:t>
            </a:r>
            <a:r>
              <a:rPr lang="en-US" dirty="0" err="1" smtClean="0"/>
              <a:t>p</a:t>
            </a:r>
            <a:r>
              <a:rPr lang="en-US" dirty="0" smtClean="0"/>
              <a:t>. 102)</a:t>
            </a:r>
          </a:p>
          <a:p>
            <a:pPr>
              <a:buNone/>
            </a:pPr>
            <a:endParaRPr lang="en-US" dirty="0" smtClean="0"/>
          </a:p>
          <a:p>
            <a:pPr>
              <a:buNone/>
            </a:pPr>
            <a:r>
              <a:rPr lang="en-US" dirty="0" smtClean="0"/>
              <a:t>Did it “work”? / </a:t>
            </a:r>
            <a:r>
              <a:rPr lang="en-US" dirty="0" smtClean="0">
                <a:solidFill>
                  <a:srgbClr val="FF0000"/>
                </a:solidFill>
              </a:rPr>
              <a:t>What are the wages of compassion in the play?</a:t>
            </a:r>
          </a:p>
          <a:p>
            <a:endParaRPr lang="en-US" dirty="0" smtClean="0"/>
          </a:p>
          <a:p>
            <a:endParaRPr lang="en-US" dirty="0"/>
          </a:p>
        </p:txBody>
      </p:sp>
      <p:sp>
        <p:nvSpPr>
          <p:cNvPr id="10" name="TextBox 9"/>
          <p:cNvSpPr txBox="1"/>
          <p:nvPr/>
        </p:nvSpPr>
        <p:spPr>
          <a:xfrm>
            <a:off x="4648200" y="5743401"/>
            <a:ext cx="3894553" cy="646331"/>
          </a:xfrm>
          <a:prstGeom prst="rect">
            <a:avLst/>
          </a:prstGeom>
          <a:noFill/>
        </p:spPr>
        <p:txBody>
          <a:bodyPr wrap="none" rtlCol="0">
            <a:spAutoFit/>
          </a:bodyPr>
          <a:lstStyle/>
          <a:p>
            <a:r>
              <a:rPr lang="en-US" u="sng" dirty="0" smtClean="0"/>
              <a:t>Mother Courage and her Children</a:t>
            </a:r>
            <a:r>
              <a:rPr lang="en-US" dirty="0" smtClean="0"/>
              <a:t> /</a:t>
            </a:r>
          </a:p>
          <a:p>
            <a:r>
              <a:rPr lang="en-US" dirty="0" smtClean="0"/>
              <a:t>Berlin production (1949) / Scene Eleven</a:t>
            </a:r>
            <a:endParaRPr lang="en-US" dirty="0"/>
          </a:p>
        </p:txBody>
      </p:sp>
      <p:pic>
        <p:nvPicPr>
          <p:cNvPr id="12" name="Content Placeholder 11" descr="Brecht_Kattrin_Drumming.bmp"/>
          <p:cNvPicPr>
            <a:picLocks noGrp="1" noChangeAspect="1"/>
          </p:cNvPicPr>
          <p:nvPr>
            <p:ph sz="half" idx="2"/>
          </p:nvPr>
        </p:nvPicPr>
        <p:blipFill>
          <a:blip r:embed="rId2">
            <a:lum contrast="32000"/>
          </a:blip>
          <a:srcRect l="-18566" r="-18566"/>
          <a:stretch>
            <a:fillRect/>
          </a:stretch>
        </p:blipFill>
        <p:spPr>
          <a:xfrm>
            <a:off x="4648200" y="1600200"/>
            <a:ext cx="3697054" cy="4143201"/>
          </a:xfr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0240"/>
            <a:ext cx="8229600" cy="1143000"/>
          </a:xfrm>
        </p:spPr>
        <p:txBody>
          <a:bodyPr>
            <a:normAutofit fontScale="90000"/>
          </a:bodyPr>
          <a:lstStyle/>
          <a:p>
            <a:r>
              <a:rPr lang="en-US" dirty="0" smtClean="0"/>
              <a:t>Even in this scene, however, our </a:t>
            </a:r>
            <a:r>
              <a:rPr lang="en-US" dirty="0"/>
              <a:t>c</a:t>
            </a:r>
            <a:r>
              <a:rPr lang="en-US" dirty="0" smtClean="0"/>
              <a:t>ompassion </a:t>
            </a:r>
            <a:r>
              <a:rPr lang="en-US" dirty="0" smtClean="0">
                <a:solidFill>
                  <a:srgbClr val="FF0000"/>
                </a:solidFill>
              </a:rPr>
              <a:t>as spectators</a:t>
            </a:r>
            <a:r>
              <a:rPr lang="en-US" dirty="0" smtClean="0"/>
              <a:t>…</a:t>
            </a:r>
            <a:endParaRPr lang="en-US" dirty="0"/>
          </a:p>
        </p:txBody>
      </p:sp>
      <p:sp>
        <p:nvSpPr>
          <p:cNvPr id="5" name="Content Placeholder 4"/>
          <p:cNvSpPr>
            <a:spLocks noGrp="1"/>
          </p:cNvSpPr>
          <p:nvPr>
            <p:ph idx="1"/>
          </p:nvPr>
        </p:nvSpPr>
        <p:spPr>
          <a:xfrm>
            <a:off x="457200" y="1995421"/>
            <a:ext cx="8229600" cy="4525963"/>
          </a:xfrm>
        </p:spPr>
        <p:txBody>
          <a:bodyPr>
            <a:normAutofit fontScale="77500" lnSpcReduction="20000"/>
          </a:bodyPr>
          <a:lstStyle/>
          <a:p>
            <a:pPr>
              <a:buNone/>
            </a:pPr>
            <a:r>
              <a:rPr lang="en-US" dirty="0" smtClean="0"/>
              <a:t>…is </a:t>
            </a:r>
            <a:r>
              <a:rPr lang="en-US" dirty="0" smtClean="0">
                <a:solidFill>
                  <a:srgbClr val="FF0000"/>
                </a:solidFill>
              </a:rPr>
              <a:t>interrupted</a:t>
            </a:r>
            <a:r>
              <a:rPr lang="en-US" dirty="0" smtClean="0"/>
              <a:t> by Brecht via comedy…</a:t>
            </a:r>
          </a:p>
          <a:p>
            <a:pPr>
              <a:buNone/>
            </a:pPr>
            <a:endParaRPr lang="en-US" dirty="0" smtClean="0"/>
          </a:p>
          <a:p>
            <a:pPr>
              <a:buNone/>
            </a:pPr>
            <a:r>
              <a:rPr lang="en-US" dirty="0" smtClean="0"/>
              <a:t>The Lieutenant (calling up to </a:t>
            </a:r>
            <a:r>
              <a:rPr lang="en-US" dirty="0" err="1" smtClean="0"/>
              <a:t>Kattrin</a:t>
            </a:r>
            <a:r>
              <a:rPr lang="en-US" dirty="0" smtClean="0"/>
              <a:t>): “You don’t believe him, you aren’t stupid, you know we’re not friends and anyway, who’d trust someone with a face like his?”  (</a:t>
            </a:r>
            <a:r>
              <a:rPr lang="en-US" dirty="0" err="1" smtClean="0"/>
              <a:t>p</a:t>
            </a:r>
            <a:r>
              <a:rPr lang="en-US" dirty="0" smtClean="0"/>
              <a:t>. 99)</a:t>
            </a:r>
          </a:p>
          <a:p>
            <a:pPr>
              <a:buNone/>
            </a:pPr>
            <a:endParaRPr lang="en-US" dirty="0" smtClean="0"/>
          </a:p>
          <a:p>
            <a:pPr>
              <a:buNone/>
            </a:pPr>
            <a:r>
              <a:rPr lang="en-US" dirty="0" smtClean="0">
                <a:solidFill>
                  <a:srgbClr val="FF0000"/>
                </a:solidFill>
              </a:rPr>
              <a:t>Look for how Carl Weber describes the additional “comedy” of this scene in the Berlin production of 1949 in the film, “Theater of War”…</a:t>
            </a:r>
          </a:p>
          <a:p>
            <a:pPr>
              <a:buNone/>
            </a:pPr>
            <a:endParaRPr lang="en-US" dirty="0" smtClean="0"/>
          </a:p>
          <a:p>
            <a:pPr>
              <a:buNone/>
            </a:pPr>
            <a:r>
              <a:rPr lang="en-US" dirty="0" smtClean="0"/>
              <a:t>Epic theater…</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5959" y="139043"/>
            <a:ext cx="8229600" cy="1143000"/>
          </a:xfrm>
        </p:spPr>
        <p:txBody>
          <a:bodyPr>
            <a:normAutofit/>
          </a:bodyPr>
          <a:lstStyle/>
          <a:p>
            <a:r>
              <a:rPr lang="en-US" sz="2800" dirty="0" smtClean="0"/>
              <a:t> </a:t>
            </a:r>
            <a:r>
              <a:rPr lang="en-US" sz="2400" dirty="0" smtClean="0"/>
              <a:t>Virtue #4: </a:t>
            </a:r>
            <a:r>
              <a:rPr lang="en-US" sz="2400" dirty="0" smtClean="0">
                <a:solidFill>
                  <a:srgbClr val="FF0000"/>
                </a:solidFill>
              </a:rPr>
              <a:t>Empathy</a:t>
            </a:r>
            <a:r>
              <a:rPr lang="en-US" sz="2400" dirty="0" smtClean="0"/>
              <a:t> in </a:t>
            </a:r>
            <a:br>
              <a:rPr lang="en-US" sz="2400" dirty="0" smtClean="0"/>
            </a:br>
            <a:r>
              <a:rPr lang="en-US" sz="2400" u="sng" dirty="0" smtClean="0"/>
              <a:t>Mother Courage and her Children</a:t>
            </a:r>
            <a:endParaRPr lang="en-US" sz="2400" dirty="0"/>
          </a:p>
        </p:txBody>
      </p:sp>
      <p:sp>
        <p:nvSpPr>
          <p:cNvPr id="3" name="Content Placeholder 2"/>
          <p:cNvSpPr>
            <a:spLocks noGrp="1"/>
          </p:cNvSpPr>
          <p:nvPr>
            <p:ph sz="half" idx="1"/>
          </p:nvPr>
        </p:nvSpPr>
        <p:spPr>
          <a:xfrm>
            <a:off x="299014" y="307739"/>
            <a:ext cx="4038600" cy="5715000"/>
          </a:xfrm>
        </p:spPr>
        <p:txBody>
          <a:bodyPr>
            <a:noAutofit/>
          </a:bodyPr>
          <a:lstStyle/>
          <a:p>
            <a:pPr>
              <a:buNone/>
            </a:pPr>
            <a:r>
              <a:rPr lang="en-US" sz="1600" dirty="0" smtClean="0"/>
              <a:t>Brecht: “The scene with the drum [Scene Eleven] particularly stirred the spectators…Members of the audience may identify themselves with dumb </a:t>
            </a:r>
            <a:r>
              <a:rPr lang="en-US" sz="1600" dirty="0" err="1" smtClean="0"/>
              <a:t>Kattrin</a:t>
            </a:r>
            <a:r>
              <a:rPr lang="en-US" sz="1600" dirty="0" smtClean="0"/>
              <a:t> in this scene; they may get into her skin via empathy and enjoy feeling that they have the same latent strength...” (</a:t>
            </a:r>
            <a:r>
              <a:rPr lang="en-US" sz="1600" u="sng" dirty="0" err="1" smtClean="0"/>
              <a:t>Couragemodell</a:t>
            </a:r>
            <a:r>
              <a:rPr lang="en-US" sz="1600" dirty="0" smtClean="0"/>
              <a:t>, 1949)</a:t>
            </a:r>
          </a:p>
          <a:p>
            <a:pPr>
              <a:buNone/>
            </a:pPr>
            <a:endParaRPr lang="en-US" sz="1600" dirty="0" smtClean="0"/>
          </a:p>
          <a:p>
            <a:pPr>
              <a:buNone/>
            </a:pPr>
            <a:r>
              <a:rPr lang="en-US" sz="1600" dirty="0" smtClean="0"/>
              <a:t>Does the audience have empathy with Mother Courage in the next scene (Scene Twelve)?</a:t>
            </a:r>
          </a:p>
          <a:p>
            <a:pPr>
              <a:buNone/>
            </a:pPr>
            <a:r>
              <a:rPr lang="en-US" sz="1600" dirty="0" smtClean="0"/>
              <a:t>“The Lullaby” (</a:t>
            </a:r>
            <a:r>
              <a:rPr lang="en-US" sz="1600" dirty="0" err="1" smtClean="0"/>
              <a:t>p</a:t>
            </a:r>
            <a:r>
              <a:rPr lang="en-US" sz="1600" dirty="0" smtClean="0"/>
              <a:t>. 102)</a:t>
            </a:r>
          </a:p>
          <a:p>
            <a:pPr>
              <a:buNone/>
            </a:pPr>
            <a:r>
              <a:rPr lang="en-US" sz="1600" dirty="0" smtClean="0"/>
              <a:t>But Mother Courage herself has no empathy with “the poor people,” for example…</a:t>
            </a:r>
          </a:p>
          <a:p>
            <a:pPr>
              <a:buNone/>
            </a:pPr>
            <a:r>
              <a:rPr lang="en-US" sz="1600" dirty="0" smtClean="0">
                <a:solidFill>
                  <a:srgbClr val="FF0000"/>
                </a:solidFill>
              </a:rPr>
              <a:t>Mother Courage: “Only poor people need courage…but it’s a perverted courage…” (Scene Six, </a:t>
            </a:r>
            <a:r>
              <a:rPr lang="en-US" sz="1600" dirty="0" err="1" smtClean="0">
                <a:solidFill>
                  <a:srgbClr val="FF0000"/>
                </a:solidFill>
              </a:rPr>
              <a:t>p</a:t>
            </a:r>
            <a:r>
              <a:rPr lang="en-US" sz="1600" dirty="0" smtClean="0">
                <a:solidFill>
                  <a:srgbClr val="FF0000"/>
                </a:solidFill>
              </a:rPr>
              <a:t>. 65)</a:t>
            </a:r>
          </a:p>
          <a:p>
            <a:pPr>
              <a:buNone/>
            </a:pPr>
            <a:r>
              <a:rPr lang="en-US" sz="1600" dirty="0" smtClean="0"/>
              <a:t>Do we empathize with the woman who says this later in Scene Twelve? / Does Brecht allow us to? / </a:t>
            </a:r>
            <a:r>
              <a:rPr lang="en-US" sz="1600" dirty="0" smtClean="0">
                <a:solidFill>
                  <a:srgbClr val="FF0000"/>
                </a:solidFill>
              </a:rPr>
              <a:t>“The Lullaby” vs. “I have to get back in business” </a:t>
            </a:r>
            <a:r>
              <a:rPr lang="en-US" sz="1600" dirty="0" smtClean="0"/>
              <a:t>(pp. 102-3)</a:t>
            </a:r>
          </a:p>
          <a:p>
            <a:pPr>
              <a:buNone/>
            </a:pPr>
            <a:r>
              <a:rPr lang="en-US" sz="1600" dirty="0" smtClean="0"/>
              <a:t>EPIC THEATER…</a:t>
            </a:r>
            <a:endParaRPr lang="en-US" sz="1600" dirty="0"/>
          </a:p>
        </p:txBody>
      </p:sp>
      <p:pic>
        <p:nvPicPr>
          <p:cNvPr id="9" name="Content Placeholder 8" descr="Mother Courage Lament.png"/>
          <p:cNvPicPr>
            <a:picLocks noGrp="1" noChangeAspect="1"/>
          </p:cNvPicPr>
          <p:nvPr>
            <p:ph sz="half" idx="2"/>
          </p:nvPr>
        </p:nvPicPr>
        <p:blipFill>
          <a:blip r:embed="rId2"/>
          <a:srcRect t="-36716" b="-36716"/>
          <a:stretch>
            <a:fillRect/>
          </a:stretch>
        </p:blipFill>
        <p:spPr>
          <a:xfrm>
            <a:off x="4522280" y="710543"/>
            <a:ext cx="4495800" cy="5038336"/>
          </a:xfrm>
        </p:spPr>
      </p:pic>
      <p:sp>
        <p:nvSpPr>
          <p:cNvPr id="10" name="TextBox 9"/>
          <p:cNvSpPr txBox="1"/>
          <p:nvPr/>
        </p:nvSpPr>
        <p:spPr>
          <a:xfrm>
            <a:off x="4797513" y="5099409"/>
            <a:ext cx="3544811" cy="923330"/>
          </a:xfrm>
          <a:prstGeom prst="rect">
            <a:avLst/>
          </a:prstGeom>
          <a:noFill/>
        </p:spPr>
        <p:txBody>
          <a:bodyPr wrap="none" rtlCol="0">
            <a:spAutoFit/>
          </a:bodyPr>
          <a:lstStyle/>
          <a:p>
            <a:r>
              <a:rPr lang="en-US" dirty="0" smtClean="0"/>
              <a:t>Helene </a:t>
            </a:r>
            <a:r>
              <a:rPr lang="en-US" dirty="0" err="1" smtClean="0"/>
              <a:t>Weigel</a:t>
            </a:r>
            <a:r>
              <a:rPr lang="en-US" dirty="0" smtClean="0"/>
              <a:t> as Mother Courage /</a:t>
            </a:r>
          </a:p>
          <a:p>
            <a:r>
              <a:rPr lang="en-US" u="sng" dirty="0" smtClean="0"/>
              <a:t>Mother Courage and her Children</a:t>
            </a:r>
            <a:r>
              <a:rPr lang="en-US" dirty="0" smtClean="0"/>
              <a:t> /</a:t>
            </a:r>
          </a:p>
          <a:p>
            <a:r>
              <a:rPr lang="en-US" dirty="0" smtClean="0"/>
              <a:t>Berlin production (1949)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These </a:t>
            </a:r>
            <a:r>
              <a:rPr lang="en-US" sz="2800" dirty="0" smtClean="0">
                <a:solidFill>
                  <a:srgbClr val="FF0000"/>
                </a:solidFill>
              </a:rPr>
              <a:t>“virtues” are “fatal” in the play </a:t>
            </a:r>
            <a:r>
              <a:rPr lang="en-US" sz="2800" dirty="0" smtClean="0"/>
              <a:t>(sometimes they are not even “virtues”…) – and </a:t>
            </a:r>
            <a:r>
              <a:rPr lang="en-US" sz="2800" dirty="0" smtClean="0">
                <a:solidFill>
                  <a:srgbClr val="FF0000"/>
                </a:solidFill>
              </a:rPr>
              <a:t>pointless…</a:t>
            </a:r>
            <a:endParaRPr lang="en-US" sz="2800" dirty="0">
              <a:solidFill>
                <a:srgbClr val="FF0000"/>
              </a:solidFill>
            </a:endParaRPr>
          </a:p>
        </p:txBody>
      </p:sp>
      <p:sp>
        <p:nvSpPr>
          <p:cNvPr id="3" name="Content Placeholder 2"/>
          <p:cNvSpPr>
            <a:spLocks noGrp="1"/>
          </p:cNvSpPr>
          <p:nvPr>
            <p:ph idx="1"/>
          </p:nvPr>
        </p:nvSpPr>
        <p:spPr>
          <a:xfrm>
            <a:off x="457200" y="1600201"/>
            <a:ext cx="8229600" cy="4550198"/>
          </a:xfrm>
        </p:spPr>
        <p:txBody>
          <a:bodyPr>
            <a:normAutofit fontScale="70000" lnSpcReduction="20000"/>
          </a:bodyPr>
          <a:lstStyle/>
          <a:p>
            <a:pPr>
              <a:buNone/>
            </a:pPr>
            <a:r>
              <a:rPr lang="en-US" dirty="0" smtClean="0"/>
              <a:t>Is the problem here one of </a:t>
            </a:r>
            <a:r>
              <a:rPr lang="en-US" i="1" u="sng" dirty="0" smtClean="0">
                <a:solidFill>
                  <a:srgbClr val="FF0000"/>
                </a:solidFill>
              </a:rPr>
              <a:t>individual</a:t>
            </a:r>
            <a:r>
              <a:rPr lang="en-US" dirty="0" smtClean="0"/>
              <a:t> virtuous actions?</a:t>
            </a:r>
          </a:p>
          <a:p>
            <a:pPr>
              <a:buNone/>
            </a:pPr>
            <a:endParaRPr lang="en-US" dirty="0" smtClean="0"/>
          </a:p>
          <a:p>
            <a:pPr>
              <a:buNone/>
            </a:pPr>
            <a:r>
              <a:rPr lang="en-US" dirty="0" smtClean="0">
                <a:solidFill>
                  <a:srgbClr val="FF0000"/>
                </a:solidFill>
              </a:rPr>
              <a:t>Scene Eleven and Individual Agency in the Play.</a:t>
            </a:r>
          </a:p>
          <a:p>
            <a:pPr>
              <a:buNone/>
            </a:pPr>
            <a:endParaRPr lang="en-US" dirty="0" smtClean="0"/>
          </a:p>
          <a:p>
            <a:pPr>
              <a:buNone/>
            </a:pPr>
            <a:r>
              <a:rPr lang="en-US" dirty="0" smtClean="0"/>
              <a:t>The Farmer’s Son: “Cut my throat. I won’t help you.” (</a:t>
            </a:r>
            <a:r>
              <a:rPr lang="en-US" dirty="0" err="1" smtClean="0"/>
              <a:t>p</a:t>
            </a:r>
            <a:r>
              <a:rPr lang="en-US" dirty="0" smtClean="0"/>
              <a:t>. 95)</a:t>
            </a:r>
          </a:p>
          <a:p>
            <a:pPr>
              <a:buNone/>
            </a:pPr>
            <a:endParaRPr lang="en-US" dirty="0" smtClean="0"/>
          </a:p>
          <a:p>
            <a:pPr>
              <a:buNone/>
            </a:pPr>
            <a:r>
              <a:rPr lang="en-US" dirty="0" smtClean="0"/>
              <a:t>The Farmer: “I </a:t>
            </a:r>
            <a:r>
              <a:rPr lang="en-US" dirty="0" err="1" smtClean="0"/>
              <a:t>dunno</a:t>
            </a:r>
            <a:r>
              <a:rPr lang="en-US" dirty="0" smtClean="0"/>
              <a:t>, maybe if we could…you know, we could hoist one of the tall tree trunks somehow and use one end to sort of shove her off and – “ (</a:t>
            </a:r>
            <a:r>
              <a:rPr lang="en-US" dirty="0" err="1" smtClean="0"/>
              <a:t>p</a:t>
            </a:r>
            <a:r>
              <a:rPr lang="en-US" dirty="0" smtClean="0"/>
              <a:t>. 98)</a:t>
            </a:r>
          </a:p>
          <a:p>
            <a:pPr>
              <a:buNone/>
            </a:pPr>
            <a:endParaRPr lang="en-US" dirty="0" smtClean="0"/>
          </a:p>
          <a:p>
            <a:pPr>
              <a:buNone/>
            </a:pPr>
            <a:r>
              <a:rPr lang="en-US" dirty="0" smtClean="0"/>
              <a:t>The Farmer’s Son: “Keep drumming! They’ll kill them all! Drum! Drum! Drum!” (</a:t>
            </a:r>
            <a:r>
              <a:rPr lang="en-US" dirty="0" err="1" smtClean="0"/>
              <a:t>p</a:t>
            </a:r>
            <a:r>
              <a:rPr lang="en-US" dirty="0" smtClean="0"/>
              <a:t>. 101)</a:t>
            </a:r>
          </a:p>
          <a:p>
            <a:pPr>
              <a:buNone/>
            </a:pPr>
            <a:endParaRPr lang="en-US" dirty="0" smtClean="0"/>
          </a:p>
          <a:p>
            <a:pPr>
              <a:buNone/>
            </a:pPr>
            <a:r>
              <a:rPr lang="en-US" dirty="0" smtClean="0"/>
              <a:t>Stage Directions: “The First Soldier…clubs him brutally.” (</a:t>
            </a:r>
            <a:r>
              <a:rPr lang="en-US" dirty="0" err="1" smtClean="0"/>
              <a:t>p</a:t>
            </a:r>
            <a:r>
              <a:rPr lang="en-US" dirty="0" smtClean="0"/>
              <a:t>. 101)</a:t>
            </a:r>
          </a:p>
          <a:p>
            <a:pPr>
              <a:buNone/>
            </a:pP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17160"/>
            <a:ext cx="7772400" cy="1470025"/>
          </a:xfrm>
        </p:spPr>
        <p:txBody>
          <a:bodyPr>
            <a:normAutofit fontScale="90000"/>
          </a:bodyPr>
          <a:lstStyle/>
          <a:p>
            <a:r>
              <a:rPr lang="en-US" sz="3111" dirty="0" smtClean="0"/>
              <a:t>Brecht is thus arguing that in a world in which the state and the military-industrial complex are in bed with one another (so to speak), </a:t>
            </a:r>
            <a:r>
              <a:rPr lang="en-US" sz="3111" i="1" dirty="0" smtClean="0">
                <a:solidFill>
                  <a:srgbClr val="FF0000"/>
                </a:solidFill>
              </a:rPr>
              <a:t>individual</a:t>
            </a:r>
            <a:r>
              <a:rPr lang="en-US" sz="3111" dirty="0" smtClean="0">
                <a:solidFill>
                  <a:srgbClr val="FF0000"/>
                </a:solidFill>
              </a:rPr>
              <a:t> actions are not enough…</a:t>
            </a:r>
            <a:r>
              <a:rPr lang="en-US" sz="3111" dirty="0" smtClean="0"/>
              <a:t/>
            </a:r>
            <a:br>
              <a:rPr lang="en-US" sz="3111" dirty="0" smtClean="0"/>
            </a:br>
            <a:endParaRPr lang="en-US" sz="3111" dirty="0"/>
          </a:p>
        </p:txBody>
      </p:sp>
      <p:sp>
        <p:nvSpPr>
          <p:cNvPr id="5" name="Subtitle 4"/>
          <p:cNvSpPr>
            <a:spLocks noGrp="1"/>
          </p:cNvSpPr>
          <p:nvPr>
            <p:ph type="subTitle" idx="1"/>
          </p:nvPr>
        </p:nvSpPr>
        <p:spPr>
          <a:xfrm>
            <a:off x="1371600" y="2587185"/>
            <a:ext cx="6400800" cy="1752600"/>
          </a:xfrm>
        </p:spPr>
        <p:txBody>
          <a:bodyPr>
            <a:noAutofit/>
          </a:bodyPr>
          <a:lstStyle/>
          <a:p>
            <a:r>
              <a:rPr lang="en-US" sz="2800" dirty="0" smtClean="0"/>
              <a:t>There must be </a:t>
            </a:r>
            <a:r>
              <a:rPr lang="en-US" sz="2800" i="1" dirty="0" smtClean="0">
                <a:solidFill>
                  <a:srgbClr val="FF0000"/>
                </a:solidFill>
              </a:rPr>
              <a:t>collective</a:t>
            </a:r>
            <a:r>
              <a:rPr lang="en-US" sz="2800" i="1" dirty="0" smtClean="0"/>
              <a:t> </a:t>
            </a:r>
            <a:r>
              <a:rPr lang="en-US" sz="2800" dirty="0" smtClean="0"/>
              <a:t>resistance to the conditions that enable war…</a:t>
            </a:r>
          </a:p>
          <a:p>
            <a:endParaRPr lang="en-US" sz="2800" dirty="0" smtClean="0"/>
          </a:p>
          <a:p>
            <a:r>
              <a:rPr lang="en-US" sz="2800" dirty="0" smtClean="0"/>
              <a:t>Or at least this is one of the theses of “Theater of War” (dir. Walter) (2008)…</a:t>
            </a:r>
          </a:p>
          <a:p>
            <a:r>
              <a:rPr lang="en-US" sz="2800" dirty="0" smtClean="0"/>
              <a:t>Do you agree that this is Brecht’s message?</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0084"/>
            <a:ext cx="8229600" cy="1143000"/>
          </a:xfrm>
        </p:spPr>
        <p:txBody>
          <a:bodyPr>
            <a:noAutofit/>
          </a:bodyPr>
          <a:lstStyle/>
          <a:p>
            <a:r>
              <a:rPr lang="en-US" sz="2800" dirty="0" smtClean="0">
                <a:solidFill>
                  <a:srgbClr val="FF0000"/>
                </a:solidFill>
              </a:rPr>
              <a:t>The Individual’s “Despair”</a:t>
            </a:r>
            <a:r>
              <a:rPr lang="en-US" sz="2800" dirty="0" smtClean="0"/>
              <a:t>:</a:t>
            </a:r>
            <a:br>
              <a:rPr lang="en-US" sz="2800" dirty="0" smtClean="0"/>
            </a:br>
            <a:r>
              <a:rPr lang="en-US" sz="2800" dirty="0" smtClean="0"/>
              <a:t>Mother Courage Caught between </a:t>
            </a:r>
            <a:r>
              <a:rPr lang="en-US" sz="2800" dirty="0" smtClean="0">
                <a:solidFill>
                  <a:srgbClr val="FF0000"/>
                </a:solidFill>
              </a:rPr>
              <a:t>an Ethics of Care and a Politics of Self-Interest </a:t>
            </a:r>
            <a:r>
              <a:rPr lang="en-US" sz="2800" dirty="0" smtClean="0"/>
              <a:t>/ Survival</a:t>
            </a:r>
            <a:endParaRPr lang="en-US" sz="2800" dirty="0"/>
          </a:p>
        </p:txBody>
      </p:sp>
      <p:sp>
        <p:nvSpPr>
          <p:cNvPr id="4" name="Content Placeholder 3"/>
          <p:cNvSpPr>
            <a:spLocks noGrp="1"/>
          </p:cNvSpPr>
          <p:nvPr>
            <p:ph idx="1"/>
          </p:nvPr>
        </p:nvSpPr>
        <p:spPr>
          <a:xfrm>
            <a:off x="457200" y="2064973"/>
            <a:ext cx="8229600" cy="4525963"/>
          </a:xfrm>
        </p:spPr>
        <p:txBody>
          <a:bodyPr>
            <a:normAutofit fontScale="70000" lnSpcReduction="20000"/>
          </a:bodyPr>
          <a:lstStyle/>
          <a:p>
            <a:pPr>
              <a:buNone/>
            </a:pPr>
            <a:r>
              <a:rPr lang="en-US" dirty="0" smtClean="0"/>
              <a:t>Mother Courage: “I don’t care if I’m ruined. At least two of my children survived the war, I saw to that.” (Scene Eight, </a:t>
            </a:r>
            <a:r>
              <a:rPr lang="en-US" dirty="0" err="1" smtClean="0"/>
              <a:t>p</a:t>
            </a:r>
            <a:r>
              <a:rPr lang="en-US" dirty="0" smtClean="0"/>
              <a:t>. 73)</a:t>
            </a:r>
          </a:p>
          <a:p>
            <a:pPr>
              <a:buNone/>
            </a:pPr>
            <a:r>
              <a:rPr lang="en-US" dirty="0">
                <a:solidFill>
                  <a:srgbClr val="FF0000"/>
                </a:solidFill>
              </a:rPr>
              <a:t>v</a:t>
            </a:r>
            <a:r>
              <a:rPr lang="en-US" dirty="0" smtClean="0">
                <a:solidFill>
                  <a:srgbClr val="FF0000"/>
                </a:solidFill>
              </a:rPr>
              <a:t>s.</a:t>
            </a:r>
            <a:endParaRPr lang="en-US" dirty="0" smtClean="0"/>
          </a:p>
          <a:p>
            <a:pPr>
              <a:buNone/>
            </a:pPr>
            <a:r>
              <a:rPr lang="en-US" dirty="0" smtClean="0">
                <a:solidFill>
                  <a:srgbClr val="FFFFFF"/>
                </a:solidFill>
              </a:rPr>
              <a:t>“Peace is finished! The war’s been back on three whole days…Thank God!” (Scene Eight, </a:t>
            </a:r>
            <a:r>
              <a:rPr lang="en-US" dirty="0" err="1" smtClean="0">
                <a:solidFill>
                  <a:srgbClr val="FFFFFF"/>
                </a:solidFill>
              </a:rPr>
              <a:t>p</a:t>
            </a:r>
            <a:r>
              <a:rPr lang="en-US" dirty="0" smtClean="0">
                <a:solidFill>
                  <a:srgbClr val="FFFFFF"/>
                </a:solidFill>
              </a:rPr>
              <a:t>. 83)</a:t>
            </a:r>
          </a:p>
          <a:p>
            <a:pPr>
              <a:buNone/>
            </a:pPr>
            <a:endParaRPr lang="en-US" dirty="0" smtClean="0">
              <a:solidFill>
                <a:srgbClr val="FFFFFF"/>
              </a:solidFill>
            </a:endParaRPr>
          </a:p>
          <a:p>
            <a:pPr>
              <a:buNone/>
            </a:pPr>
            <a:r>
              <a:rPr lang="en-US" dirty="0" smtClean="0">
                <a:solidFill>
                  <a:srgbClr val="FFFFFF"/>
                </a:solidFill>
              </a:rPr>
              <a:t>In the play, Brecht leaves her “without any alternative”… (</a:t>
            </a:r>
            <a:r>
              <a:rPr lang="en-US" u="sng" dirty="0" err="1" smtClean="0">
                <a:solidFill>
                  <a:srgbClr val="FFFFFF"/>
                </a:solidFill>
              </a:rPr>
              <a:t>Couragemodell</a:t>
            </a:r>
            <a:r>
              <a:rPr lang="en-US" dirty="0" smtClean="0">
                <a:solidFill>
                  <a:srgbClr val="FFFFFF"/>
                </a:solidFill>
              </a:rPr>
              <a:t>, 1949)</a:t>
            </a:r>
          </a:p>
          <a:p>
            <a:pPr>
              <a:buNone/>
            </a:pPr>
            <a:endParaRPr lang="en-US" dirty="0" smtClean="0">
              <a:solidFill>
                <a:srgbClr val="FFFFFF"/>
              </a:solidFill>
            </a:endParaRPr>
          </a:p>
          <a:p>
            <a:pPr>
              <a:buNone/>
            </a:pPr>
            <a:r>
              <a:rPr lang="en-US" dirty="0">
                <a:solidFill>
                  <a:srgbClr val="FFFFFF"/>
                </a:solidFill>
              </a:rPr>
              <a:t>S</a:t>
            </a:r>
            <a:r>
              <a:rPr lang="en-US" dirty="0" smtClean="0">
                <a:solidFill>
                  <a:srgbClr val="FFFFFF"/>
                </a:solidFill>
              </a:rPr>
              <a:t>he is to be a “warning” / </a:t>
            </a:r>
            <a:r>
              <a:rPr lang="en-US" dirty="0" smtClean="0">
                <a:solidFill>
                  <a:srgbClr val="FF0000"/>
                </a:solidFill>
              </a:rPr>
              <a:t>“Courage has learnt </a:t>
            </a:r>
            <a:r>
              <a:rPr lang="en-US" i="1" dirty="0" smtClean="0">
                <a:solidFill>
                  <a:srgbClr val="FF0000"/>
                </a:solidFill>
              </a:rPr>
              <a:t>nothing</a:t>
            </a:r>
            <a:r>
              <a:rPr lang="en-US" dirty="0" smtClean="0">
                <a:solidFill>
                  <a:srgbClr val="FF0000"/>
                </a:solidFill>
              </a:rPr>
              <a:t>.”  </a:t>
            </a:r>
            <a:r>
              <a:rPr lang="en-US" dirty="0" smtClean="0">
                <a:solidFill>
                  <a:srgbClr val="FFFFFF"/>
                </a:solidFill>
              </a:rPr>
              <a:t>-  (Brecht, </a:t>
            </a:r>
            <a:r>
              <a:rPr lang="en-US" u="sng" dirty="0" err="1" smtClean="0">
                <a:solidFill>
                  <a:srgbClr val="FFFFFF"/>
                </a:solidFill>
              </a:rPr>
              <a:t>Theaterarbeit</a:t>
            </a:r>
            <a:r>
              <a:rPr lang="en-US" dirty="0" smtClean="0">
                <a:solidFill>
                  <a:srgbClr val="FFFFFF"/>
                </a:solidFill>
              </a:rPr>
              <a:t>, 1952)</a:t>
            </a:r>
          </a:p>
          <a:p>
            <a:pPr>
              <a:buNone/>
            </a:pPr>
            <a:endParaRPr lang="en-US" dirty="0" smtClean="0">
              <a:solidFill>
                <a:srgbClr val="FFFFFF"/>
              </a:solidFill>
            </a:endParaRPr>
          </a:p>
          <a:p>
            <a:pPr>
              <a:buNone/>
            </a:pPr>
            <a:r>
              <a:rPr lang="en-US" dirty="0" smtClean="0">
                <a:solidFill>
                  <a:srgbClr val="FFFFFF"/>
                </a:solidFill>
              </a:rPr>
              <a:t>So that </a:t>
            </a:r>
            <a:r>
              <a:rPr lang="en-US" dirty="0" smtClean="0">
                <a:solidFill>
                  <a:srgbClr val="FF0000"/>
                </a:solidFill>
              </a:rPr>
              <a:t>the </a:t>
            </a:r>
            <a:r>
              <a:rPr lang="en-US" i="1" dirty="0" smtClean="0">
                <a:solidFill>
                  <a:srgbClr val="FF0000"/>
                </a:solidFill>
              </a:rPr>
              <a:t>audience</a:t>
            </a:r>
            <a:r>
              <a:rPr lang="en-US" dirty="0" smtClean="0">
                <a:solidFill>
                  <a:srgbClr val="FF0000"/>
                </a:solidFill>
              </a:rPr>
              <a:t> can learn </a:t>
            </a:r>
            <a:r>
              <a:rPr lang="en-US" dirty="0" smtClean="0">
                <a:solidFill>
                  <a:srgbClr val="FFFFFF"/>
                </a:solidFill>
                <a:sym typeface="Wingdings"/>
              </a:rPr>
              <a:t>(AGAIN) EPIC THEATER!</a:t>
            </a:r>
            <a:endParaRPr lang="en-US" dirty="0" smtClean="0">
              <a:solidFill>
                <a:srgbClr val="FFFFFF"/>
              </a:solidFill>
            </a:endParaRPr>
          </a:p>
          <a:p>
            <a:pPr>
              <a:buNone/>
            </a:pPr>
            <a:endParaRPr lang="en-US"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0490" y="13017"/>
            <a:ext cx="8229600" cy="1143000"/>
          </a:xfrm>
        </p:spPr>
        <p:txBody>
          <a:bodyPr>
            <a:noAutofit/>
          </a:bodyPr>
          <a:lstStyle/>
          <a:p>
            <a:r>
              <a:rPr lang="en-US" sz="3200" dirty="0" smtClean="0"/>
              <a:t>Epic Theater as </a:t>
            </a:r>
            <a:br>
              <a:rPr lang="en-US" sz="3200" dirty="0" smtClean="0"/>
            </a:br>
            <a:r>
              <a:rPr lang="en-US" sz="3200" dirty="0" smtClean="0"/>
              <a:t>Pedagogical Theater</a:t>
            </a:r>
            <a:endParaRPr lang="en-US" sz="3200" dirty="0"/>
          </a:p>
        </p:txBody>
      </p:sp>
      <p:sp>
        <p:nvSpPr>
          <p:cNvPr id="3" name="Content Placeholder 2"/>
          <p:cNvSpPr>
            <a:spLocks noGrp="1"/>
          </p:cNvSpPr>
          <p:nvPr>
            <p:ph sz="half" idx="1"/>
          </p:nvPr>
        </p:nvSpPr>
        <p:spPr>
          <a:xfrm>
            <a:off x="457200" y="474598"/>
            <a:ext cx="4038600" cy="5905293"/>
          </a:xfrm>
        </p:spPr>
        <p:txBody>
          <a:bodyPr>
            <a:normAutofit fontScale="85000" lnSpcReduction="20000"/>
          </a:bodyPr>
          <a:lstStyle/>
          <a:p>
            <a:pPr>
              <a:buNone/>
            </a:pPr>
            <a:r>
              <a:rPr lang="en-US" sz="2353" dirty="0" smtClean="0"/>
              <a:t>Last time…</a:t>
            </a:r>
          </a:p>
          <a:p>
            <a:pPr>
              <a:buNone/>
            </a:pPr>
            <a:r>
              <a:rPr lang="en-US" sz="2353" dirty="0" smtClean="0"/>
              <a:t>One of the goals of EPIC THEATER is to interrupt our pity, doing so by </a:t>
            </a:r>
            <a:r>
              <a:rPr lang="en-US" sz="2353" dirty="0" smtClean="0">
                <a:solidFill>
                  <a:srgbClr val="FF0000"/>
                </a:solidFill>
              </a:rPr>
              <a:t>de-naturalizing </a:t>
            </a:r>
            <a:r>
              <a:rPr lang="en-US" sz="2353" dirty="0" smtClean="0"/>
              <a:t>the dramatic event going on on stage…</a:t>
            </a:r>
          </a:p>
          <a:p>
            <a:pPr>
              <a:buNone/>
            </a:pPr>
            <a:r>
              <a:rPr lang="en-US" sz="2353" dirty="0" smtClean="0"/>
              <a:t>By making Mother Courage’s and her children’s experiences of the war and their reactions to it </a:t>
            </a:r>
            <a:r>
              <a:rPr lang="en-US" sz="2353" dirty="0" smtClean="0">
                <a:solidFill>
                  <a:srgbClr val="FF0000"/>
                </a:solidFill>
              </a:rPr>
              <a:t>un-real </a:t>
            </a:r>
            <a:r>
              <a:rPr lang="en-US" sz="2353" dirty="0" smtClean="0"/>
              <a:t>and </a:t>
            </a:r>
            <a:r>
              <a:rPr lang="en-US" sz="2353" dirty="0" smtClean="0">
                <a:solidFill>
                  <a:srgbClr val="FF0000"/>
                </a:solidFill>
              </a:rPr>
              <a:t>un-realistic</a:t>
            </a:r>
            <a:r>
              <a:rPr lang="en-US" sz="2353" dirty="0" smtClean="0"/>
              <a:t>, the play allows us to analyze the </a:t>
            </a:r>
            <a:r>
              <a:rPr lang="en-US" sz="2353" dirty="0" smtClean="0">
                <a:solidFill>
                  <a:srgbClr val="FF0000"/>
                </a:solidFill>
              </a:rPr>
              <a:t>causes</a:t>
            </a:r>
            <a:r>
              <a:rPr lang="en-US" sz="2353" dirty="0" smtClean="0"/>
              <a:t> of the events (of war) being re-presented and how they </a:t>
            </a:r>
            <a:r>
              <a:rPr lang="en-US" sz="2353" dirty="0" smtClean="0">
                <a:solidFill>
                  <a:srgbClr val="FF0000"/>
                </a:solidFill>
              </a:rPr>
              <a:t>“determine” </a:t>
            </a:r>
            <a:r>
              <a:rPr lang="en-US" sz="2353" dirty="0" smtClean="0"/>
              <a:t>the characters’ actions.</a:t>
            </a:r>
          </a:p>
          <a:p>
            <a:pPr>
              <a:buNone/>
            </a:pPr>
            <a:r>
              <a:rPr lang="en-US" sz="2353" dirty="0" smtClean="0"/>
              <a:t>Think about the role of the state / the role of the “military-industrial complex”…</a:t>
            </a:r>
          </a:p>
          <a:p>
            <a:pPr>
              <a:buNone/>
            </a:pPr>
            <a:r>
              <a:rPr lang="en-US" sz="2353" dirty="0" smtClean="0"/>
              <a:t>And the </a:t>
            </a:r>
            <a:r>
              <a:rPr lang="en-US" sz="2353" dirty="0" smtClean="0">
                <a:solidFill>
                  <a:srgbClr val="FF0000"/>
                </a:solidFill>
              </a:rPr>
              <a:t>audience should think about its </a:t>
            </a:r>
            <a:r>
              <a:rPr lang="en-US" sz="2353" i="1" dirty="0" smtClean="0">
                <a:solidFill>
                  <a:srgbClr val="FF0000"/>
                </a:solidFill>
              </a:rPr>
              <a:t>own </a:t>
            </a:r>
            <a:r>
              <a:rPr lang="en-US" sz="2353" dirty="0" smtClean="0">
                <a:solidFill>
                  <a:srgbClr val="FF0000"/>
                </a:solidFill>
              </a:rPr>
              <a:t>role</a:t>
            </a:r>
            <a:r>
              <a:rPr lang="en-US" sz="2353" dirty="0" smtClean="0"/>
              <a:t> in the ‘making’ of this un-natural world of war…</a:t>
            </a:r>
          </a:p>
          <a:p>
            <a:pPr>
              <a:buNone/>
            </a:pPr>
            <a:r>
              <a:rPr lang="en-US" sz="2353" dirty="0" smtClean="0"/>
              <a:t> </a:t>
            </a:r>
            <a:r>
              <a:rPr lang="en-US" sz="2353" dirty="0" smtClean="0">
                <a:solidFill>
                  <a:srgbClr val="FF0000"/>
                </a:solidFill>
              </a:rPr>
              <a:t>Be provoked to “un-make” that world – which is </a:t>
            </a:r>
            <a:r>
              <a:rPr lang="en-US" sz="2353" i="1" dirty="0" smtClean="0">
                <a:solidFill>
                  <a:srgbClr val="FF0000"/>
                </a:solidFill>
              </a:rPr>
              <a:t>their </a:t>
            </a:r>
            <a:r>
              <a:rPr lang="en-US" sz="2353" dirty="0" smtClean="0">
                <a:solidFill>
                  <a:srgbClr val="FF0000"/>
                </a:solidFill>
              </a:rPr>
              <a:t>world…</a:t>
            </a:r>
          </a:p>
          <a:p>
            <a:pPr>
              <a:buNone/>
            </a:pPr>
            <a:endParaRPr lang="en-US" dirty="0">
              <a:solidFill>
                <a:srgbClr val="FF0000"/>
              </a:solidFill>
            </a:endParaRPr>
          </a:p>
          <a:p>
            <a:pPr>
              <a:buNone/>
            </a:pPr>
            <a:endParaRPr lang="en-US" dirty="0">
              <a:solidFill>
                <a:srgbClr val="FF0000"/>
              </a:solidFill>
            </a:endParaRPr>
          </a:p>
        </p:txBody>
      </p:sp>
      <p:sp>
        <p:nvSpPr>
          <p:cNvPr id="6" name="Content Placeholder 5"/>
          <p:cNvSpPr>
            <a:spLocks noGrp="1"/>
          </p:cNvSpPr>
          <p:nvPr>
            <p:ph sz="half" idx="2"/>
          </p:nvPr>
        </p:nvSpPr>
        <p:spPr/>
        <p:txBody>
          <a:bodyPr>
            <a:normAutofit fontScale="85000" lnSpcReduction="20000"/>
          </a:bodyPr>
          <a:lstStyle/>
          <a:p>
            <a:endParaRPr lang="en-US"/>
          </a:p>
        </p:txBody>
      </p:sp>
      <p:pic>
        <p:nvPicPr>
          <p:cNvPr id="5" name="Picture 4"/>
          <p:cNvPicPr>
            <a:picLocks noChangeAspect="1"/>
          </p:cNvPicPr>
          <p:nvPr/>
        </p:nvPicPr>
        <p:blipFill>
          <a:blip r:embed="rId2">
            <a:lum bright="-11000" contrast="23000"/>
          </a:blip>
          <a:stretch>
            <a:fillRect/>
          </a:stretch>
        </p:blipFill>
        <p:spPr>
          <a:xfrm>
            <a:off x="5230589" y="1182983"/>
            <a:ext cx="3098115" cy="4540952"/>
          </a:xfrm>
          <a:prstGeom prst="rect">
            <a:avLst/>
          </a:prstGeom>
        </p:spPr>
      </p:pic>
      <p:sp>
        <p:nvSpPr>
          <p:cNvPr id="7" name="TextBox 6"/>
          <p:cNvSpPr txBox="1"/>
          <p:nvPr/>
        </p:nvSpPr>
        <p:spPr>
          <a:xfrm>
            <a:off x="4648200" y="5833775"/>
            <a:ext cx="4268316" cy="584776"/>
          </a:xfrm>
          <a:prstGeom prst="rect">
            <a:avLst/>
          </a:prstGeom>
          <a:noFill/>
        </p:spPr>
        <p:txBody>
          <a:bodyPr wrap="none" rtlCol="0">
            <a:spAutoFit/>
          </a:bodyPr>
          <a:lstStyle/>
          <a:p>
            <a:r>
              <a:rPr lang="en-US" sz="1600" dirty="0" smtClean="0"/>
              <a:t>Helene </a:t>
            </a:r>
            <a:r>
              <a:rPr lang="en-US" sz="1600" dirty="0" err="1" smtClean="0"/>
              <a:t>Weigel</a:t>
            </a:r>
            <a:r>
              <a:rPr lang="en-US" sz="1600" dirty="0" smtClean="0"/>
              <a:t> (Brecht’s wife) as Mother Courage </a:t>
            </a:r>
          </a:p>
          <a:p>
            <a:r>
              <a:rPr lang="en-US" sz="1600" dirty="0" smtClean="0"/>
              <a:t>(Berlin production, 1949)</a:t>
            </a:r>
            <a:endParaRPr lang="en-US" sz="16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0"/>
            <a:ext cx="8229600" cy="1143000"/>
          </a:xfrm>
        </p:spPr>
        <p:txBody>
          <a:bodyPr>
            <a:normAutofit/>
          </a:bodyPr>
          <a:lstStyle/>
          <a:p>
            <a:r>
              <a:rPr lang="en-US" sz="3600" dirty="0" smtClean="0"/>
              <a:t>Pure Self-Interest: The Cook</a:t>
            </a:r>
            <a:endParaRPr lang="en-US" sz="3600" dirty="0"/>
          </a:p>
        </p:txBody>
      </p:sp>
      <p:sp>
        <p:nvSpPr>
          <p:cNvPr id="7" name="Content Placeholder 6"/>
          <p:cNvSpPr>
            <a:spLocks noGrp="1"/>
          </p:cNvSpPr>
          <p:nvPr>
            <p:ph sz="half" idx="1"/>
          </p:nvPr>
        </p:nvSpPr>
        <p:spPr>
          <a:xfrm>
            <a:off x="381000" y="1140640"/>
            <a:ext cx="4038600" cy="4985523"/>
          </a:xfrm>
        </p:spPr>
        <p:txBody>
          <a:bodyPr>
            <a:normAutofit fontScale="77500" lnSpcReduction="20000"/>
          </a:bodyPr>
          <a:lstStyle/>
          <a:p>
            <a:pPr>
              <a:buNone/>
            </a:pPr>
            <a:r>
              <a:rPr lang="en-US" dirty="0" smtClean="0"/>
              <a:t>Yvette: “The nastiest fish ever to wash up on the Flander</a:t>
            </a:r>
            <a:r>
              <a:rPr lang="en-US" dirty="0"/>
              <a:t>s</a:t>
            </a:r>
            <a:r>
              <a:rPr lang="en-US" dirty="0" smtClean="0"/>
              <a:t> shore” (Scene Eight, </a:t>
            </a:r>
            <a:r>
              <a:rPr lang="en-US" dirty="0" err="1" smtClean="0"/>
              <a:t>p</a:t>
            </a:r>
            <a:r>
              <a:rPr lang="en-US" dirty="0" smtClean="0"/>
              <a:t>. 80)</a:t>
            </a:r>
          </a:p>
          <a:p>
            <a:pPr>
              <a:buNone/>
            </a:pPr>
            <a:r>
              <a:rPr lang="en-US" dirty="0" smtClean="0"/>
              <a:t>Indeed…</a:t>
            </a:r>
          </a:p>
          <a:p>
            <a:pPr>
              <a:buNone/>
            </a:pPr>
            <a:r>
              <a:rPr lang="en-US" dirty="0" smtClean="0"/>
              <a:t>The Cook: “[</a:t>
            </a:r>
            <a:r>
              <a:rPr lang="en-US" dirty="0" err="1" smtClean="0"/>
              <a:t>Y]ou</a:t>
            </a:r>
            <a:r>
              <a:rPr lang="en-US" dirty="0" smtClean="0"/>
              <a:t> can’t bring [</a:t>
            </a:r>
            <a:r>
              <a:rPr lang="en-US" dirty="0" err="1" smtClean="0"/>
              <a:t>Kattrin</a:t>
            </a:r>
            <a:r>
              <a:rPr lang="en-US" dirty="0" smtClean="0"/>
              <a:t> to Utrecht]…who’d want to look up from supper and see that waiting to clear the table?” (Scene Nine, </a:t>
            </a:r>
            <a:r>
              <a:rPr lang="en-US" dirty="0" err="1" smtClean="0"/>
              <a:t>p</a:t>
            </a:r>
            <a:r>
              <a:rPr lang="en-US" dirty="0" smtClean="0"/>
              <a:t>. 89)</a:t>
            </a:r>
          </a:p>
          <a:p>
            <a:pPr>
              <a:buNone/>
            </a:pPr>
            <a:r>
              <a:rPr lang="en-US" dirty="0" smtClean="0"/>
              <a:t>Turn to </a:t>
            </a:r>
            <a:r>
              <a:rPr lang="en-US" dirty="0" err="1" smtClean="0"/>
              <a:t>p</a:t>
            </a:r>
            <a:r>
              <a:rPr lang="en-US" dirty="0" smtClean="0"/>
              <a:t>. 92…</a:t>
            </a:r>
          </a:p>
          <a:p>
            <a:pPr>
              <a:buNone/>
            </a:pPr>
            <a:r>
              <a:rPr lang="en-US" dirty="0" smtClean="0"/>
              <a:t>Brecht leaves him alone both </a:t>
            </a:r>
            <a:r>
              <a:rPr lang="en-US" dirty="0" smtClean="0">
                <a:solidFill>
                  <a:srgbClr val="FF0000"/>
                </a:solidFill>
              </a:rPr>
              <a:t>on stage </a:t>
            </a:r>
            <a:r>
              <a:rPr lang="en-US" dirty="0" smtClean="0"/>
              <a:t>and </a:t>
            </a:r>
            <a:r>
              <a:rPr lang="en-US" dirty="0" smtClean="0">
                <a:solidFill>
                  <a:srgbClr val="FF0000"/>
                </a:solidFill>
              </a:rPr>
              <a:t>in the world</a:t>
            </a:r>
            <a:r>
              <a:rPr lang="en-US" dirty="0" smtClean="0"/>
              <a:t> in the end…</a:t>
            </a:r>
          </a:p>
          <a:p>
            <a:pPr>
              <a:buNone/>
            </a:pPr>
            <a:r>
              <a:rPr lang="en-US" dirty="0" smtClean="0"/>
              <a:t>The message? / Pedagogical theater…!</a:t>
            </a:r>
            <a:endParaRPr lang="en-US" dirty="0"/>
          </a:p>
        </p:txBody>
      </p:sp>
      <p:sp>
        <p:nvSpPr>
          <p:cNvPr id="10" name="Content Placeholder 9"/>
          <p:cNvSpPr>
            <a:spLocks noGrp="1"/>
          </p:cNvSpPr>
          <p:nvPr>
            <p:ph sz="half" idx="2"/>
          </p:nvPr>
        </p:nvSpPr>
        <p:spPr/>
        <p:txBody>
          <a:bodyPr>
            <a:normAutofit fontScale="77500" lnSpcReduction="20000"/>
          </a:bodyPr>
          <a:lstStyle/>
          <a:p>
            <a:pPr>
              <a:buNone/>
            </a:pPr>
            <a:endParaRPr lang="en-US" dirty="0"/>
          </a:p>
        </p:txBody>
      </p:sp>
      <p:pic>
        <p:nvPicPr>
          <p:cNvPr id="9" name="Picture 8"/>
          <p:cNvPicPr>
            <a:picLocks noChangeAspect="1"/>
          </p:cNvPicPr>
          <p:nvPr/>
        </p:nvPicPr>
        <p:blipFill>
          <a:blip r:embed="rId2"/>
          <a:stretch>
            <a:fillRect/>
          </a:stretch>
        </p:blipFill>
        <p:spPr>
          <a:xfrm>
            <a:off x="4572000" y="1876819"/>
            <a:ext cx="4114800" cy="3291840"/>
          </a:xfrm>
          <a:prstGeom prst="rect">
            <a:avLst/>
          </a:prstGeom>
        </p:spPr>
      </p:pic>
      <p:sp>
        <p:nvSpPr>
          <p:cNvPr id="11" name="TextBox 10"/>
          <p:cNvSpPr txBox="1"/>
          <p:nvPr/>
        </p:nvSpPr>
        <p:spPr>
          <a:xfrm>
            <a:off x="4495800" y="5202833"/>
            <a:ext cx="4460025" cy="923330"/>
          </a:xfrm>
          <a:prstGeom prst="rect">
            <a:avLst/>
          </a:prstGeom>
          <a:noFill/>
        </p:spPr>
        <p:txBody>
          <a:bodyPr wrap="none" rtlCol="0">
            <a:spAutoFit/>
          </a:bodyPr>
          <a:lstStyle/>
          <a:p>
            <a:r>
              <a:rPr lang="en-US" dirty="0" smtClean="0"/>
              <a:t>Meryl </a:t>
            </a:r>
            <a:r>
              <a:rPr lang="en-US" dirty="0" err="1" smtClean="0"/>
              <a:t>Streep</a:t>
            </a:r>
            <a:r>
              <a:rPr lang="en-US" dirty="0" smtClean="0"/>
              <a:t> as Mother Courage / Kevin Kline </a:t>
            </a:r>
          </a:p>
          <a:p>
            <a:r>
              <a:rPr lang="en-US" dirty="0" smtClean="0"/>
              <a:t>as The Cook / </a:t>
            </a:r>
            <a:r>
              <a:rPr lang="en-US" u="sng" dirty="0" smtClean="0"/>
              <a:t>Mother Courage and her </a:t>
            </a:r>
          </a:p>
          <a:p>
            <a:r>
              <a:rPr lang="en-US" u="sng" dirty="0" smtClean="0"/>
              <a:t>Children</a:t>
            </a:r>
            <a:r>
              <a:rPr lang="en-US" dirty="0" smtClean="0"/>
              <a:t> / NYC production (2006</a:t>
            </a:r>
            <a:r>
              <a:rPr lang="en-US" u="sng" dirty="0" smtClean="0"/>
              <a:t>)</a:t>
            </a: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9545" y="637441"/>
            <a:ext cx="8229600" cy="1143000"/>
          </a:xfrm>
        </p:spPr>
        <p:txBody>
          <a:bodyPr>
            <a:normAutofit fontScale="90000"/>
          </a:bodyPr>
          <a:lstStyle/>
          <a:p>
            <a:r>
              <a:rPr lang="en-US" sz="2800" dirty="0" smtClean="0"/>
              <a:t>BUT…</a:t>
            </a:r>
            <a:br>
              <a:rPr lang="en-US" sz="2800" dirty="0" smtClean="0"/>
            </a:br>
            <a:r>
              <a:rPr lang="en-US" sz="2800" dirty="0" smtClean="0"/>
              <a:t>Does the Audience Always Learn?</a:t>
            </a:r>
            <a:br>
              <a:rPr lang="en-US" sz="2800" dirty="0" smtClean="0"/>
            </a:br>
            <a:r>
              <a:rPr lang="en-US" sz="2800" dirty="0" smtClean="0"/>
              <a:t> 1941 / 1949</a:t>
            </a:r>
            <a:endParaRPr lang="en-US" sz="2800" dirty="0"/>
          </a:p>
        </p:txBody>
      </p:sp>
      <p:sp>
        <p:nvSpPr>
          <p:cNvPr id="3" name="Content Placeholder 2"/>
          <p:cNvSpPr>
            <a:spLocks noGrp="1"/>
          </p:cNvSpPr>
          <p:nvPr>
            <p:ph sz="half" idx="4294967295"/>
          </p:nvPr>
        </p:nvSpPr>
        <p:spPr>
          <a:xfrm>
            <a:off x="258511" y="329724"/>
            <a:ext cx="4038600" cy="5927771"/>
          </a:xfrm>
        </p:spPr>
        <p:txBody>
          <a:bodyPr>
            <a:noAutofit/>
          </a:bodyPr>
          <a:lstStyle/>
          <a:p>
            <a:pPr>
              <a:buNone/>
            </a:pPr>
            <a:r>
              <a:rPr lang="en-US" sz="1800" dirty="0" smtClean="0"/>
              <a:t>The “conditions of determination” were different for the two different audiences (as they are for all audiences and agents…)</a:t>
            </a:r>
          </a:p>
          <a:p>
            <a:pPr>
              <a:buNone/>
            </a:pPr>
            <a:r>
              <a:rPr lang="en-US" sz="1800" dirty="0" smtClean="0">
                <a:solidFill>
                  <a:srgbClr val="FF0000"/>
                </a:solidFill>
              </a:rPr>
              <a:t>Zurich, Switzerland (1941) </a:t>
            </a:r>
            <a:r>
              <a:rPr lang="en-US" sz="1800" dirty="0" smtClean="0"/>
              <a:t>– Swiss neutrality / still during the war</a:t>
            </a:r>
          </a:p>
          <a:p>
            <a:pPr>
              <a:buNone/>
            </a:pPr>
            <a:r>
              <a:rPr lang="en-US" sz="1800" dirty="0" smtClean="0">
                <a:solidFill>
                  <a:srgbClr val="FF0000"/>
                </a:solidFill>
              </a:rPr>
              <a:t>Berlin, Germany (1949) </a:t>
            </a:r>
            <a:r>
              <a:rPr lang="en-US" sz="1800" dirty="0" smtClean="0"/>
              <a:t>/ four years after the Battle for Berli</a:t>
            </a:r>
            <a:r>
              <a:rPr lang="en-US" sz="1800" dirty="0"/>
              <a:t>n</a:t>
            </a:r>
            <a:endParaRPr lang="en-US" sz="1800" dirty="0" smtClean="0"/>
          </a:p>
          <a:p>
            <a:pPr>
              <a:buNone/>
            </a:pPr>
            <a:r>
              <a:rPr lang="en-US" sz="1800" dirty="0" smtClean="0"/>
              <a:t>These conditions are both physical and psychological…</a:t>
            </a:r>
          </a:p>
          <a:p>
            <a:pPr>
              <a:buNone/>
            </a:pPr>
            <a:r>
              <a:rPr lang="en-US" sz="1800" dirty="0" smtClean="0">
                <a:solidFill>
                  <a:srgbClr val="FF0000"/>
                </a:solidFill>
              </a:rPr>
              <a:t>The </a:t>
            </a:r>
            <a:r>
              <a:rPr lang="en-US" sz="1800" dirty="0" err="1" smtClean="0">
                <a:solidFill>
                  <a:srgbClr val="FF0000"/>
                </a:solidFill>
              </a:rPr>
              <a:t>Rape(s</a:t>
            </a:r>
            <a:r>
              <a:rPr lang="en-US" sz="1800" dirty="0" smtClean="0">
                <a:solidFill>
                  <a:srgbClr val="FF0000"/>
                </a:solidFill>
              </a:rPr>
              <a:t>) of </a:t>
            </a:r>
            <a:r>
              <a:rPr lang="en-US" sz="1800" dirty="0" err="1" smtClean="0">
                <a:solidFill>
                  <a:srgbClr val="FF0000"/>
                </a:solidFill>
              </a:rPr>
              <a:t>Kattrin</a:t>
            </a:r>
            <a:r>
              <a:rPr lang="en-US" sz="1800" dirty="0" smtClean="0">
                <a:solidFill>
                  <a:srgbClr val="FF0000"/>
                </a:solidFill>
              </a:rPr>
              <a:t> </a:t>
            </a:r>
            <a:r>
              <a:rPr lang="en-US" sz="1800" dirty="0" smtClean="0"/>
              <a:t>/ Mother Courage: “No husband for her now” /  Scene Six, pp. 68-70 </a:t>
            </a:r>
          </a:p>
          <a:p>
            <a:pPr>
              <a:buNone/>
            </a:pPr>
            <a:r>
              <a:rPr lang="en-US" sz="1800" dirty="0" smtClean="0">
                <a:solidFill>
                  <a:srgbClr val="FF0000"/>
                </a:solidFill>
              </a:rPr>
              <a:t>Mass Rape of German Women </a:t>
            </a:r>
            <a:r>
              <a:rPr lang="en-US" sz="1800" dirty="0" smtClean="0"/>
              <a:t>by Soviet and French Soldiers and U.S. GIs in 1945 / Most widespread in </a:t>
            </a:r>
            <a:r>
              <a:rPr lang="en-US" sz="1800" dirty="0" smtClean="0">
                <a:solidFill>
                  <a:srgbClr val="FF0000"/>
                </a:solidFill>
              </a:rPr>
              <a:t>Berlin</a:t>
            </a:r>
            <a:r>
              <a:rPr lang="en-US" sz="1800" dirty="0" smtClean="0"/>
              <a:t>…</a:t>
            </a:r>
          </a:p>
          <a:p>
            <a:pPr>
              <a:buNone/>
            </a:pPr>
            <a:r>
              <a:rPr lang="en-US" sz="1800" dirty="0" smtClean="0"/>
              <a:t>The women in the 1949 audience would have remembered…</a:t>
            </a:r>
          </a:p>
          <a:p>
            <a:pPr>
              <a:buNone/>
            </a:pPr>
            <a:r>
              <a:rPr lang="en-US" sz="1800" dirty="0" smtClean="0"/>
              <a:t>Can epic theater always distance the audience from the action?</a:t>
            </a:r>
            <a:endParaRPr lang="en-US" sz="1800" dirty="0"/>
          </a:p>
        </p:txBody>
      </p:sp>
      <p:pic>
        <p:nvPicPr>
          <p:cNvPr id="6" name="Picture 5"/>
          <p:cNvPicPr>
            <a:picLocks noChangeAspect="1"/>
          </p:cNvPicPr>
          <p:nvPr/>
        </p:nvPicPr>
        <p:blipFill>
          <a:blip r:embed="rId2">
            <a:lum contrast="47000"/>
          </a:blip>
          <a:stretch>
            <a:fillRect/>
          </a:stretch>
        </p:blipFill>
        <p:spPr>
          <a:xfrm>
            <a:off x="4503264" y="2196979"/>
            <a:ext cx="4640736" cy="3196345"/>
          </a:xfrm>
          <a:prstGeom prst="rect">
            <a:avLst/>
          </a:prstGeom>
        </p:spPr>
      </p:pic>
      <p:sp>
        <p:nvSpPr>
          <p:cNvPr id="7" name="TextBox 6"/>
          <p:cNvSpPr txBox="1"/>
          <p:nvPr/>
        </p:nvSpPr>
        <p:spPr>
          <a:xfrm>
            <a:off x="4757198" y="5421228"/>
            <a:ext cx="3713314" cy="646331"/>
          </a:xfrm>
          <a:prstGeom prst="rect">
            <a:avLst/>
          </a:prstGeom>
          <a:noFill/>
        </p:spPr>
        <p:txBody>
          <a:bodyPr wrap="none" rtlCol="0">
            <a:spAutoFit/>
          </a:bodyPr>
          <a:lstStyle/>
          <a:p>
            <a:r>
              <a:rPr lang="en-US" dirty="0" smtClean="0"/>
              <a:t>Berlin, Germany / May, 1945 / Streets</a:t>
            </a:r>
          </a:p>
          <a:p>
            <a:r>
              <a:rPr lang="en-US" dirty="0" smtClean="0"/>
              <a:t> around the </a:t>
            </a:r>
            <a:r>
              <a:rPr lang="en-US" u="sng" dirty="0" smtClean="0"/>
              <a:t>Reichstag</a:t>
            </a:r>
            <a:endParaRPr lang="en-US" u="sng"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Brecht’s Response to the Audience’s Responses in 1941 (Zurich) / 1950 (Munich)</a:t>
            </a:r>
            <a:endParaRPr lang="en-US" sz="2800" dirty="0"/>
          </a:p>
        </p:txBody>
      </p:sp>
      <p:sp>
        <p:nvSpPr>
          <p:cNvPr id="4" name="Content Placeholder 3"/>
          <p:cNvSpPr>
            <a:spLocks noGrp="1"/>
          </p:cNvSpPr>
          <p:nvPr>
            <p:ph sz="half" idx="1"/>
          </p:nvPr>
        </p:nvSpPr>
        <p:spPr/>
        <p:txBody>
          <a:bodyPr>
            <a:normAutofit fontScale="85000" lnSpcReduction="20000"/>
          </a:bodyPr>
          <a:lstStyle/>
          <a:p>
            <a:pPr>
              <a:buNone/>
            </a:pPr>
            <a:r>
              <a:rPr lang="en-US" dirty="0" smtClean="0"/>
              <a:t>“It sounds from the press notices and spectators’ reports as if </a:t>
            </a:r>
            <a:r>
              <a:rPr lang="en-US" dirty="0" smtClean="0">
                <a:solidFill>
                  <a:srgbClr val="FF0000"/>
                </a:solidFill>
              </a:rPr>
              <a:t>the Zurich premiere, while attaining  a high artistic level, simply represented a picture of war as a natural disaster</a:t>
            </a:r>
            <a:r>
              <a:rPr lang="en-US" dirty="0" smtClean="0"/>
              <a:t>, an unavoidable blow of fate…[and] Courage’s business activity, her keenness to get her cut…</a:t>
            </a:r>
            <a:r>
              <a:rPr lang="en-US" dirty="0" smtClean="0">
                <a:solidFill>
                  <a:srgbClr val="FF0000"/>
                </a:solidFill>
              </a:rPr>
              <a:t>as ‘perfectly natural’</a:t>
            </a:r>
            <a:r>
              <a:rPr lang="en-US" dirty="0" smtClean="0"/>
              <a:t>…” </a:t>
            </a:r>
          </a:p>
          <a:p>
            <a:pPr>
              <a:buNone/>
            </a:pPr>
            <a:r>
              <a:rPr lang="en-US" dirty="0" smtClean="0"/>
              <a:t>			- Brecht, </a:t>
            </a:r>
            <a:r>
              <a:rPr lang="en-US" u="sng" dirty="0" err="1" smtClean="0"/>
              <a:t>Theaterarbeit</a:t>
            </a:r>
            <a:r>
              <a:rPr lang="en-US" dirty="0" smtClean="0"/>
              <a:t>, 1952)</a:t>
            </a:r>
            <a:endParaRPr lang="en-US" dirty="0"/>
          </a:p>
        </p:txBody>
      </p:sp>
      <p:sp>
        <p:nvSpPr>
          <p:cNvPr id="5" name="Content Placeholder 4"/>
          <p:cNvSpPr>
            <a:spLocks noGrp="1"/>
          </p:cNvSpPr>
          <p:nvPr>
            <p:ph sz="half" idx="2"/>
          </p:nvPr>
        </p:nvSpPr>
        <p:spPr>
          <a:xfrm>
            <a:off x="4648200" y="1600200"/>
            <a:ext cx="4038600" cy="4779691"/>
          </a:xfrm>
        </p:spPr>
        <p:txBody>
          <a:bodyPr>
            <a:noAutofit/>
          </a:bodyPr>
          <a:lstStyle/>
          <a:p>
            <a:pPr>
              <a:buNone/>
            </a:pPr>
            <a:r>
              <a:rPr lang="en-US" sz="2000" dirty="0" smtClean="0"/>
              <a:t>The Munich production appears to have elicited the same response…</a:t>
            </a:r>
          </a:p>
          <a:p>
            <a:pPr>
              <a:buNone/>
            </a:pPr>
            <a:endParaRPr lang="en-US" sz="2000" dirty="0" smtClean="0"/>
          </a:p>
          <a:p>
            <a:pPr>
              <a:buNone/>
            </a:pPr>
            <a:r>
              <a:rPr lang="en-US" sz="2000" dirty="0" smtClean="0"/>
              <a:t>So, in 1950, Brecht </a:t>
            </a:r>
            <a:r>
              <a:rPr lang="en-US" sz="2000" i="1" dirty="0" smtClean="0">
                <a:solidFill>
                  <a:srgbClr val="FF0000"/>
                </a:solidFill>
              </a:rPr>
              <a:t>added</a:t>
            </a:r>
            <a:r>
              <a:rPr lang="en-US" sz="2000" dirty="0" smtClean="0">
                <a:solidFill>
                  <a:srgbClr val="FF0000"/>
                </a:solidFill>
              </a:rPr>
              <a:t> the line</a:t>
            </a:r>
            <a:r>
              <a:rPr lang="en-US" sz="2000" dirty="0" smtClean="0"/>
              <a:t>: “I must get back into business” (Scene Twelve, </a:t>
            </a:r>
            <a:r>
              <a:rPr lang="en-US" sz="2000" dirty="0" err="1" smtClean="0"/>
              <a:t>p</a:t>
            </a:r>
            <a:r>
              <a:rPr lang="en-US" sz="2000" dirty="0" smtClean="0"/>
              <a:t>. 103) </a:t>
            </a:r>
            <a:r>
              <a:rPr lang="en-US" sz="2000" dirty="0" smtClean="0">
                <a:solidFill>
                  <a:srgbClr val="FF0000"/>
                </a:solidFill>
              </a:rPr>
              <a:t>to </a:t>
            </a:r>
            <a:r>
              <a:rPr lang="en-US" sz="2000" i="1" dirty="0" smtClean="0">
                <a:solidFill>
                  <a:srgbClr val="FF0000"/>
                </a:solidFill>
              </a:rPr>
              <a:t>interrupt </a:t>
            </a:r>
            <a:r>
              <a:rPr lang="en-US" sz="2000" dirty="0" smtClean="0">
                <a:solidFill>
                  <a:srgbClr val="FF0000"/>
                </a:solidFill>
              </a:rPr>
              <a:t>and </a:t>
            </a:r>
            <a:r>
              <a:rPr lang="en-US" sz="2000" i="1" dirty="0" smtClean="0">
                <a:solidFill>
                  <a:srgbClr val="FF0000"/>
                </a:solidFill>
              </a:rPr>
              <a:t>de-naturalize</a:t>
            </a:r>
            <a:r>
              <a:rPr lang="en-US" sz="2000" dirty="0" smtClean="0">
                <a:solidFill>
                  <a:srgbClr val="FF0000"/>
                </a:solidFill>
              </a:rPr>
              <a:t> that audience response</a:t>
            </a:r>
            <a:r>
              <a:rPr lang="en-US" sz="2000" dirty="0" smtClean="0"/>
              <a:t>… </a:t>
            </a:r>
          </a:p>
          <a:p>
            <a:pPr>
              <a:buNone/>
            </a:pPr>
            <a:endParaRPr lang="en-US" sz="2000" dirty="0" smtClean="0"/>
          </a:p>
          <a:p>
            <a:pPr>
              <a:buNone/>
            </a:pPr>
            <a:r>
              <a:rPr lang="en-US" sz="2000" dirty="0" smtClean="0"/>
              <a:t>AGAIN: </a:t>
            </a:r>
            <a:r>
              <a:rPr lang="en-US" sz="2000" dirty="0" smtClean="0">
                <a:solidFill>
                  <a:srgbClr val="FF0000"/>
                </a:solidFill>
              </a:rPr>
              <a:t>“Courage has learnt </a:t>
            </a:r>
            <a:r>
              <a:rPr lang="en-US" sz="2000" i="1" dirty="0" smtClean="0">
                <a:solidFill>
                  <a:srgbClr val="FF0000"/>
                </a:solidFill>
              </a:rPr>
              <a:t>nothing</a:t>
            </a:r>
            <a:r>
              <a:rPr lang="en-US" sz="2000" dirty="0" smtClean="0">
                <a:solidFill>
                  <a:srgbClr val="FF0000"/>
                </a:solidFill>
              </a:rPr>
              <a:t>.”  </a:t>
            </a:r>
            <a:r>
              <a:rPr lang="en-US" sz="2000" dirty="0" smtClean="0">
                <a:solidFill>
                  <a:srgbClr val="FFFFFF"/>
                </a:solidFill>
              </a:rPr>
              <a:t>-  (Brecht, </a:t>
            </a:r>
            <a:r>
              <a:rPr lang="en-US" sz="2000" u="sng" dirty="0" err="1" smtClean="0">
                <a:solidFill>
                  <a:srgbClr val="FFFFFF"/>
                </a:solidFill>
              </a:rPr>
              <a:t>Theaterarbeit</a:t>
            </a:r>
            <a:r>
              <a:rPr lang="en-US" sz="2000" dirty="0" smtClean="0">
                <a:solidFill>
                  <a:srgbClr val="FFFFFF"/>
                </a:solidFill>
              </a:rPr>
              <a:t>, 1952)</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9929"/>
            <a:ext cx="8229600" cy="1143000"/>
          </a:xfrm>
        </p:spPr>
        <p:txBody>
          <a:bodyPr>
            <a:normAutofit fontScale="90000"/>
          </a:bodyPr>
          <a:lstStyle/>
          <a:p>
            <a:r>
              <a:rPr lang="en-US" dirty="0" smtClean="0"/>
              <a:t>Your / Our Response to Brecht’s Response?</a:t>
            </a:r>
            <a:endParaRPr lang="en-US" dirty="0"/>
          </a:p>
        </p:txBody>
      </p:sp>
      <p:sp>
        <p:nvSpPr>
          <p:cNvPr id="3" name="Content Placeholder 2"/>
          <p:cNvSpPr>
            <a:spLocks noGrp="1"/>
          </p:cNvSpPr>
          <p:nvPr>
            <p:ph idx="1"/>
          </p:nvPr>
        </p:nvSpPr>
        <p:spPr>
          <a:xfrm>
            <a:off x="457200" y="2023471"/>
            <a:ext cx="8229600" cy="4525963"/>
          </a:xfrm>
        </p:spPr>
        <p:txBody>
          <a:bodyPr/>
          <a:lstStyle/>
          <a:p>
            <a:pPr>
              <a:buNone/>
            </a:pPr>
            <a:r>
              <a:rPr lang="en-US" dirty="0" smtClean="0"/>
              <a:t>Heartless? Cold?</a:t>
            </a:r>
          </a:p>
          <a:p>
            <a:pPr>
              <a:buNone/>
            </a:pPr>
            <a:r>
              <a:rPr lang="en-US" dirty="0" smtClean="0"/>
              <a:t>Yet, his point was that such things should not happen!</a:t>
            </a:r>
          </a:p>
          <a:p>
            <a:pPr>
              <a:buNone/>
            </a:pPr>
            <a:r>
              <a:rPr lang="en-US" dirty="0" smtClean="0"/>
              <a:t>Pedagogical theater as an instrument of the greater good, no matter what it takes?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Brecht’s Heroism? </a:t>
            </a:r>
            <a:br>
              <a:rPr lang="en-US" dirty="0" smtClean="0"/>
            </a:br>
            <a:r>
              <a:rPr lang="en-US" dirty="0" smtClean="0"/>
              <a:t> Surviving the War  </a:t>
            </a:r>
            <a:r>
              <a:rPr lang="en-US" dirty="0" err="1" smtClean="0">
                <a:sym typeface="Wingdings"/>
              </a:rPr>
              <a:t></a:t>
            </a:r>
            <a:r>
              <a:rPr lang="en-US" dirty="0" smtClean="0">
                <a:sym typeface="Wingdings"/>
              </a:rPr>
              <a:t> </a:t>
            </a:r>
            <a:r>
              <a:rPr lang="en-US" dirty="0" smtClean="0"/>
              <a:t>Surviving the Peace </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45292" y="457200"/>
            <a:ext cx="8229600" cy="1143000"/>
          </a:xfrm>
        </p:spPr>
        <p:txBody>
          <a:bodyPr>
            <a:normAutofit fontScale="90000"/>
          </a:bodyPr>
          <a:lstStyle/>
          <a:p>
            <a:r>
              <a:rPr lang="en-US" sz="2400" dirty="0" smtClean="0"/>
              <a:t>Brecht in the post-war U.S. </a:t>
            </a:r>
            <a:br>
              <a:rPr lang="en-US" sz="2400" dirty="0" smtClean="0"/>
            </a:br>
            <a:r>
              <a:rPr lang="en-US" sz="2400" dirty="0" smtClean="0">
                <a:solidFill>
                  <a:srgbClr val="FF0000"/>
                </a:solidFill>
              </a:rPr>
              <a:t>The Intellectual in the Face </a:t>
            </a:r>
            <a:br>
              <a:rPr lang="en-US" sz="2400" dirty="0" smtClean="0">
                <a:solidFill>
                  <a:srgbClr val="FF0000"/>
                </a:solidFill>
              </a:rPr>
            </a:br>
            <a:r>
              <a:rPr lang="en-US" sz="2400" dirty="0" smtClean="0">
                <a:solidFill>
                  <a:srgbClr val="FF0000"/>
                </a:solidFill>
              </a:rPr>
              <a:t>of Authority / Deceit and Deception </a:t>
            </a:r>
            <a:r>
              <a:rPr lang="en-US" sz="2400" dirty="0" smtClean="0"/>
              <a:t>/</a:t>
            </a:r>
            <a:br>
              <a:rPr lang="en-US" sz="2400" dirty="0" smtClean="0"/>
            </a:br>
            <a:r>
              <a:rPr lang="en-US" sz="2400" dirty="0" smtClean="0"/>
              <a:t>Watching out for </a:t>
            </a:r>
            <a:r>
              <a:rPr lang="en-US" sz="2400" dirty="0"/>
              <a:t>h</a:t>
            </a:r>
            <a:r>
              <a:rPr lang="en-US" sz="2400" dirty="0" smtClean="0"/>
              <a:t>imself…</a:t>
            </a:r>
            <a:endParaRPr lang="en-US" sz="2400" dirty="0"/>
          </a:p>
        </p:txBody>
      </p:sp>
      <p:sp>
        <p:nvSpPr>
          <p:cNvPr id="4" name="Content Placeholder 3"/>
          <p:cNvSpPr>
            <a:spLocks noGrp="1"/>
          </p:cNvSpPr>
          <p:nvPr>
            <p:ph sz="half" idx="1"/>
          </p:nvPr>
        </p:nvSpPr>
        <p:spPr>
          <a:xfrm>
            <a:off x="230258" y="457200"/>
            <a:ext cx="4038600" cy="5459279"/>
          </a:xfrm>
        </p:spPr>
        <p:txBody>
          <a:bodyPr>
            <a:noAutofit/>
          </a:bodyPr>
          <a:lstStyle/>
          <a:p>
            <a:pPr marL="0" indent="0">
              <a:buFontTx/>
              <a:buChar char="-"/>
            </a:pPr>
            <a:r>
              <a:rPr lang="en-US" sz="1800" dirty="0" smtClean="0"/>
              <a:t> </a:t>
            </a:r>
            <a:r>
              <a:rPr lang="en-US" sz="1600" dirty="0" smtClean="0"/>
              <a:t>A committed Socialist, </a:t>
            </a:r>
            <a:r>
              <a:rPr lang="en-US" sz="1600" dirty="0" smtClean="0">
                <a:solidFill>
                  <a:srgbClr val="FF0000"/>
                </a:solidFill>
              </a:rPr>
              <a:t>Brecht fled Hitler’s Germany</a:t>
            </a:r>
            <a:r>
              <a:rPr lang="en-US" sz="1600" dirty="0" smtClean="0"/>
              <a:t> for the U.S. (via Denmark , Sweden, Finland, Moscow) in 1933, arriving in U.S. in 1941…</a:t>
            </a:r>
          </a:p>
          <a:p>
            <a:pPr marL="0" indent="0">
              <a:buFontTx/>
              <a:buChar char="-"/>
            </a:pPr>
            <a:endParaRPr lang="en-US" sz="1600" dirty="0" smtClean="0"/>
          </a:p>
          <a:p>
            <a:pPr marL="0" indent="0">
              <a:buFontTx/>
              <a:buChar char="-"/>
            </a:pPr>
            <a:r>
              <a:rPr lang="en-US" sz="1600" dirty="0"/>
              <a:t> </a:t>
            </a:r>
            <a:r>
              <a:rPr lang="en-US" sz="1600" dirty="0" smtClean="0"/>
              <a:t>Brecht then </a:t>
            </a:r>
            <a:r>
              <a:rPr lang="en-US" sz="1600" dirty="0" smtClean="0">
                <a:solidFill>
                  <a:srgbClr val="FF0000"/>
                </a:solidFill>
              </a:rPr>
              <a:t>fled the U.S. </a:t>
            </a:r>
            <a:r>
              <a:rPr lang="en-US" sz="1600" dirty="0" smtClean="0"/>
              <a:t>the day after he is interrogated by the House Un-American Activities Committee (HUAC) in 1947 as </a:t>
            </a:r>
            <a:r>
              <a:rPr lang="en-US" sz="1600" dirty="0" smtClean="0">
                <a:solidFill>
                  <a:srgbClr val="FF0000"/>
                </a:solidFill>
              </a:rPr>
              <a:t>a suspected Communist sympathizer </a:t>
            </a:r>
          </a:p>
          <a:p>
            <a:pPr marL="0" indent="0">
              <a:buFontTx/>
              <a:buChar char="-"/>
            </a:pPr>
            <a:r>
              <a:rPr lang="en-US" sz="1600" dirty="0" smtClean="0"/>
              <a:t> The Cold War-era McCarthy Hearings / Hollywood Blacklist hearings / The “</a:t>
            </a:r>
            <a:r>
              <a:rPr lang="en-US" sz="1600" dirty="0"/>
              <a:t>H</a:t>
            </a:r>
            <a:r>
              <a:rPr lang="en-US" sz="1600" dirty="0" smtClean="0"/>
              <a:t>ollywood Ten” refuse to testify…he does / </a:t>
            </a:r>
            <a:r>
              <a:rPr lang="en-US" sz="1600" dirty="0" smtClean="0">
                <a:solidFill>
                  <a:srgbClr val="FF0000"/>
                </a:solidFill>
              </a:rPr>
              <a:t>And denies that he was ever a communist…</a:t>
            </a:r>
          </a:p>
          <a:p>
            <a:pPr marL="0" indent="0">
              <a:buFontTx/>
              <a:buChar char="-"/>
            </a:pPr>
            <a:endParaRPr lang="en-US" sz="1600" dirty="0" smtClean="0">
              <a:solidFill>
                <a:srgbClr val="FF0000"/>
              </a:solidFill>
            </a:endParaRPr>
          </a:p>
          <a:p>
            <a:pPr marL="0" indent="0">
              <a:buFontTx/>
              <a:buChar char="-"/>
            </a:pPr>
            <a:r>
              <a:rPr lang="en-US" sz="1600" dirty="0" smtClean="0"/>
              <a:t> Brecht returns to Communist East Berlin, East Germany, after 1949, but </a:t>
            </a:r>
            <a:r>
              <a:rPr lang="en-US" sz="1600" dirty="0" smtClean="0">
                <a:solidFill>
                  <a:srgbClr val="FF0000"/>
                </a:solidFill>
              </a:rPr>
              <a:t>keeps his Swiss citizenship…</a:t>
            </a:r>
          </a:p>
          <a:p>
            <a:pPr marL="0" indent="0">
              <a:buNone/>
            </a:pPr>
            <a:r>
              <a:rPr lang="en-US" sz="1600" dirty="0" smtClean="0"/>
              <a:t>- Produces </a:t>
            </a:r>
            <a:r>
              <a:rPr lang="en-US" sz="1600" u="sng" dirty="0" smtClean="0"/>
              <a:t>Mother Courage and her Children</a:t>
            </a:r>
            <a:r>
              <a:rPr lang="en-US" sz="1600" dirty="0" smtClean="0"/>
              <a:t> in 1949 </a:t>
            </a:r>
            <a:r>
              <a:rPr lang="en-US" sz="1600" dirty="0" smtClean="0">
                <a:solidFill>
                  <a:srgbClr val="FF0000"/>
                </a:solidFill>
              </a:rPr>
              <a:t>partially to curry favor with the Communist East German government</a:t>
            </a:r>
            <a:r>
              <a:rPr lang="en-US" sz="1600" dirty="0" smtClean="0"/>
              <a:t>, that was suspicious about his political reliability…</a:t>
            </a:r>
          </a:p>
        </p:txBody>
      </p:sp>
      <p:sp>
        <p:nvSpPr>
          <p:cNvPr id="5" name="Content Placeholder 4"/>
          <p:cNvSpPr>
            <a:spLocks noGrp="1"/>
          </p:cNvSpPr>
          <p:nvPr>
            <p:ph sz="half" idx="2"/>
          </p:nvPr>
        </p:nvSpPr>
        <p:spPr/>
        <p:txBody>
          <a:bodyPr>
            <a:normAutofit/>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8772" y="2155248"/>
            <a:ext cx="4130650" cy="3254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724399" y="5756831"/>
            <a:ext cx="3879395" cy="369332"/>
          </a:xfrm>
          <a:prstGeom prst="rect">
            <a:avLst/>
          </a:prstGeom>
          <a:noFill/>
        </p:spPr>
        <p:txBody>
          <a:bodyPr wrap="none" rtlCol="0">
            <a:spAutoFit/>
          </a:bodyPr>
          <a:lstStyle/>
          <a:p>
            <a:r>
              <a:rPr lang="en-US" dirty="0" smtClean="0"/>
              <a:t>Brecht testifying in front of HUAC, 1947</a:t>
            </a:r>
            <a:endParaRPr lang="en-US" dirty="0"/>
          </a:p>
        </p:txBody>
      </p:sp>
    </p:spTree>
    <p:extLst>
      <p:ext uri="{BB962C8B-B14F-4D97-AF65-F5344CB8AC3E}">
        <p14:creationId xmlns:p14="http://schemas.microsoft.com/office/powerpoint/2010/main" val="1356407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pic>
        <p:nvPicPr>
          <p:cNvPr id="8" name="Picture 7"/>
          <p:cNvPicPr>
            <a:picLocks noChangeAspect="1"/>
          </p:cNvPicPr>
          <p:nvPr/>
        </p:nvPicPr>
        <p:blipFill>
          <a:blip r:embed="rId2"/>
          <a:stretch>
            <a:fillRect/>
          </a:stretch>
        </p:blipFill>
        <p:spPr>
          <a:xfrm>
            <a:off x="0" y="0"/>
            <a:ext cx="6325393" cy="6858000"/>
          </a:xfrm>
          <a:prstGeom prst="rect">
            <a:avLst/>
          </a:prstGeom>
        </p:spPr>
      </p:pic>
      <p:sp>
        <p:nvSpPr>
          <p:cNvPr id="9" name="TextBox 8"/>
          <p:cNvSpPr txBox="1"/>
          <p:nvPr/>
        </p:nvSpPr>
        <p:spPr>
          <a:xfrm>
            <a:off x="6609758" y="274638"/>
            <a:ext cx="2397186" cy="5355313"/>
          </a:xfrm>
          <a:prstGeom prst="rect">
            <a:avLst/>
          </a:prstGeom>
          <a:noFill/>
        </p:spPr>
        <p:txBody>
          <a:bodyPr wrap="none" rtlCol="0">
            <a:spAutoFit/>
          </a:bodyPr>
          <a:lstStyle/>
          <a:p>
            <a:r>
              <a:rPr lang="en-US" dirty="0" smtClean="0"/>
              <a:t>Two </a:t>
            </a:r>
            <a:r>
              <a:rPr lang="en-US" dirty="0" err="1" smtClean="0"/>
              <a:t>Germanies</a:t>
            </a:r>
            <a:endParaRPr lang="en-US" dirty="0" smtClean="0"/>
          </a:p>
          <a:p>
            <a:r>
              <a:rPr lang="en-US" dirty="0" smtClean="0"/>
              <a:t>(1945-1989)</a:t>
            </a:r>
          </a:p>
          <a:p>
            <a:endParaRPr lang="en-US" dirty="0" smtClean="0"/>
          </a:p>
          <a:p>
            <a:r>
              <a:rPr lang="en-US" dirty="0" smtClean="0"/>
              <a:t>- </a:t>
            </a:r>
            <a:r>
              <a:rPr lang="en-US" dirty="0" smtClean="0">
                <a:solidFill>
                  <a:srgbClr val="FF0000"/>
                </a:solidFill>
              </a:rPr>
              <a:t>East Germany</a:t>
            </a:r>
          </a:p>
          <a:p>
            <a:r>
              <a:rPr lang="en-US" dirty="0" smtClean="0"/>
              <a:t>(under Soviet</a:t>
            </a:r>
          </a:p>
          <a:p>
            <a:r>
              <a:rPr lang="en-US" dirty="0" smtClean="0"/>
              <a:t>Russian</a:t>
            </a:r>
          </a:p>
          <a:p>
            <a:r>
              <a:rPr lang="en-US" dirty="0" smtClean="0"/>
              <a:t>influence)</a:t>
            </a:r>
          </a:p>
          <a:p>
            <a:r>
              <a:rPr lang="en-US" dirty="0" smtClean="0"/>
              <a:t>- </a:t>
            </a:r>
            <a:r>
              <a:rPr lang="en-US" dirty="0" smtClean="0">
                <a:solidFill>
                  <a:srgbClr val="FF0000"/>
                </a:solidFill>
              </a:rPr>
              <a:t>West Germany</a:t>
            </a:r>
          </a:p>
          <a:p>
            <a:r>
              <a:rPr lang="en-US" dirty="0" smtClean="0"/>
              <a:t>(under western</a:t>
            </a:r>
          </a:p>
          <a:p>
            <a:r>
              <a:rPr lang="en-US" dirty="0" smtClean="0"/>
              <a:t>European / </a:t>
            </a:r>
          </a:p>
          <a:p>
            <a:r>
              <a:rPr lang="en-US" dirty="0" smtClean="0"/>
              <a:t>NATO influence)</a:t>
            </a:r>
          </a:p>
          <a:p>
            <a:endParaRPr lang="en-US" dirty="0" smtClean="0"/>
          </a:p>
          <a:p>
            <a:r>
              <a:rPr lang="en-US" dirty="0" smtClean="0"/>
              <a:t>- The Fall of Berlin Wall:</a:t>
            </a:r>
          </a:p>
          <a:p>
            <a:r>
              <a:rPr lang="en-US" dirty="0" smtClean="0">
                <a:solidFill>
                  <a:srgbClr val="FF0000"/>
                </a:solidFill>
              </a:rPr>
              <a:t>9 November, 1989</a:t>
            </a:r>
            <a:r>
              <a:rPr lang="en-US" dirty="0" smtClean="0"/>
              <a:t> </a:t>
            </a:r>
          </a:p>
          <a:p>
            <a:r>
              <a:rPr lang="en-US" dirty="0" smtClean="0"/>
              <a:t>(this Sunday is 15</a:t>
            </a:r>
            <a:r>
              <a:rPr lang="en-US" baseline="30000" dirty="0" smtClean="0"/>
              <a:t>th</a:t>
            </a:r>
            <a:endParaRPr lang="en-US" dirty="0" smtClean="0"/>
          </a:p>
          <a:p>
            <a:r>
              <a:rPr lang="en-US" dirty="0" smtClean="0"/>
              <a:t>year celebration!)</a:t>
            </a:r>
          </a:p>
          <a:p>
            <a:endParaRPr lang="en-US" dirty="0" smtClean="0"/>
          </a:p>
          <a:p>
            <a:r>
              <a:rPr lang="en-US" dirty="0" smtClean="0"/>
              <a:t>- Reunification </a:t>
            </a:r>
          </a:p>
          <a:p>
            <a:r>
              <a:rPr lang="en-US" dirty="0" smtClean="0"/>
              <a:t>(1989/90)</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3550" y="1185497"/>
            <a:ext cx="8229600" cy="1143000"/>
          </a:xfrm>
        </p:spPr>
        <p:txBody>
          <a:bodyPr>
            <a:normAutofit fontScale="90000"/>
          </a:bodyPr>
          <a:lstStyle/>
          <a:p>
            <a:r>
              <a:rPr lang="en-US" dirty="0" smtClean="0"/>
              <a:t>Brecht as </a:t>
            </a:r>
            <a:r>
              <a:rPr lang="en-US" dirty="0" err="1" smtClean="0"/>
              <a:t>Simplicius</a:t>
            </a:r>
            <a:r>
              <a:rPr lang="en-US" dirty="0" smtClean="0"/>
              <a:t> in the 1947 Cold War U.S.</a:t>
            </a:r>
            <a:br>
              <a:rPr lang="en-US" dirty="0" smtClean="0"/>
            </a:br>
            <a:r>
              <a:rPr lang="en-US" dirty="0" smtClean="0"/>
              <a:t>The HUAC Hearings… </a:t>
            </a:r>
            <a:br>
              <a:rPr lang="en-US" dirty="0" smtClean="0"/>
            </a:br>
            <a:r>
              <a:rPr lang="en-US" dirty="0" smtClean="0"/>
              <a:t>Deceit and / or Prudence?</a:t>
            </a:r>
            <a:endParaRPr lang="en-US" dirty="0"/>
          </a:p>
        </p:txBody>
      </p:sp>
      <p:pic>
        <p:nvPicPr>
          <p:cNvPr id="7" name="Bertolt_Brecht_speaks_in_the_House_Committee_on_Un_American_Activities.mov">
            <a:hlinkClick r:id="" action="ppaction://media"/>
          </p:cNvPr>
          <p:cNvPicPr>
            <a:picLocks noGrp="1"/>
          </p:cNvPicPr>
          <p:nvPr>
            <p:ph idx="1"/>
            <a:videoFile r:link="rId2"/>
            <p:extLst>
              <p:ext uri="{DAA4B4D4-6D71-4841-9C94-3DE7FCFB9230}">
                <p14:media xmlns:p14="http://schemas.microsoft.com/office/powerpoint/2010/main" r:link="rId1"/>
              </p:ext>
            </p:extLst>
          </p:nvPr>
        </p:nvPicPr>
        <p:blipFill>
          <a:blip r:embed="rId5"/>
          <a:stretch>
            <a:fillRect/>
          </a:stretch>
        </p:blipFill>
        <p:spPr>
          <a:xfrm>
            <a:off x="1524000" y="1831181"/>
            <a:ext cx="6096000" cy="4064000"/>
          </a:xfr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9400"/>
            <a:ext cx="8229600" cy="1143000"/>
          </a:xfrm>
        </p:spPr>
        <p:txBody>
          <a:bodyPr>
            <a:noAutofit/>
          </a:bodyPr>
          <a:lstStyle/>
          <a:p>
            <a:r>
              <a:rPr lang="en-US" sz="2000" dirty="0" smtClean="0"/>
              <a:t>Fast forward six years / </a:t>
            </a:r>
            <a:r>
              <a:rPr lang="en-US" sz="2000" dirty="0" smtClean="0">
                <a:solidFill>
                  <a:srgbClr val="FF0000"/>
                </a:solidFill>
              </a:rPr>
              <a:t>More Dissemblance?</a:t>
            </a:r>
            <a:r>
              <a:rPr lang="en-US" sz="2000" dirty="0" smtClean="0"/>
              <a:t/>
            </a:r>
            <a:br>
              <a:rPr lang="en-US" sz="2000" dirty="0" smtClean="0"/>
            </a:br>
            <a:r>
              <a:rPr lang="en-US" sz="2000" dirty="0" smtClean="0"/>
              <a:t>Hero or Villain? </a:t>
            </a:r>
            <a:r>
              <a:rPr lang="en-US" sz="2000" dirty="0" err="1" smtClean="0"/>
              <a:t>Bertolt</a:t>
            </a:r>
            <a:r>
              <a:rPr lang="en-US" sz="2000" dirty="0" smtClean="0"/>
              <a:t> Brecht in Cold War East Berlin, East Germany / </a:t>
            </a:r>
            <a:br>
              <a:rPr lang="en-US" sz="2000" dirty="0" smtClean="0"/>
            </a:br>
            <a:r>
              <a:rPr lang="en-US" sz="2000" dirty="0" smtClean="0"/>
              <a:t> Workers’ Uprising (June, 1953)</a:t>
            </a:r>
            <a:endParaRPr lang="en-US" sz="2000" dirty="0"/>
          </a:p>
        </p:txBody>
      </p:sp>
      <p:sp>
        <p:nvSpPr>
          <p:cNvPr id="5" name="Content Placeholder 4"/>
          <p:cNvSpPr>
            <a:spLocks noGrp="1"/>
          </p:cNvSpPr>
          <p:nvPr>
            <p:ph sz="half" idx="1"/>
          </p:nvPr>
        </p:nvSpPr>
        <p:spPr>
          <a:xfrm>
            <a:off x="381000" y="1422400"/>
            <a:ext cx="4038600" cy="5153025"/>
          </a:xfrm>
        </p:spPr>
        <p:txBody>
          <a:bodyPr>
            <a:noAutofit/>
          </a:bodyPr>
          <a:lstStyle/>
          <a:p>
            <a:pPr>
              <a:buNone/>
            </a:pPr>
            <a:r>
              <a:rPr lang="en-US" sz="1600" dirty="0" smtClean="0">
                <a:solidFill>
                  <a:srgbClr val="FF0000"/>
                </a:solidFill>
              </a:rPr>
              <a:t>Popular uprising against the East German government because of increased work hours / quotas </a:t>
            </a:r>
            <a:r>
              <a:rPr lang="en-US" sz="1600" dirty="0" smtClean="0"/>
              <a:t>imposed by the central government under pressure from the Soviet Union</a:t>
            </a:r>
          </a:p>
          <a:p>
            <a:pPr>
              <a:buNone/>
            </a:pPr>
            <a:r>
              <a:rPr lang="en-US" sz="1600" dirty="0" smtClean="0"/>
              <a:t>400,000 people demonstrated</a:t>
            </a:r>
          </a:p>
          <a:p>
            <a:pPr>
              <a:buNone/>
            </a:pPr>
            <a:r>
              <a:rPr lang="en-US" sz="1600" dirty="0" smtClean="0"/>
              <a:t>150-1,000 casualties (still debated) as a result of the government’s response</a:t>
            </a:r>
          </a:p>
          <a:p>
            <a:pPr>
              <a:buNone/>
            </a:pPr>
            <a:r>
              <a:rPr lang="en-US" sz="1600" dirty="0" smtClean="0">
                <a:solidFill>
                  <a:srgbClr val="FF0000"/>
                </a:solidFill>
              </a:rPr>
              <a:t>Brecht publicly supports the crackdown of the regime!!!!</a:t>
            </a:r>
          </a:p>
          <a:p>
            <a:pPr>
              <a:buNone/>
            </a:pPr>
            <a:r>
              <a:rPr lang="en-US" sz="1600" dirty="0" smtClean="0"/>
              <a:t>Theodor </a:t>
            </a:r>
            <a:r>
              <a:rPr lang="en-US" sz="1600" dirty="0" err="1" smtClean="0"/>
              <a:t>Adorno</a:t>
            </a:r>
            <a:r>
              <a:rPr lang="en-US" sz="1600" dirty="0" smtClean="0"/>
              <a:t> called the Brecht who moved back to East Germany / East Berlin a “eulogist for complicity” who “championed” not an “imperfect socialism but a tyranny”</a:t>
            </a:r>
          </a:p>
          <a:p>
            <a:pPr>
              <a:buNone/>
            </a:pPr>
            <a:r>
              <a:rPr lang="en-US" sz="1600" dirty="0">
                <a:solidFill>
                  <a:srgbClr val="FF0000"/>
                </a:solidFill>
              </a:rPr>
              <a:t>A</a:t>
            </a:r>
            <a:r>
              <a:rPr lang="en-US" sz="1600" dirty="0" smtClean="0">
                <a:solidFill>
                  <a:srgbClr val="FF0000"/>
                </a:solidFill>
              </a:rPr>
              <a:t>n intellectual traitor who had abandoned the very workers  / “small people” for whom he claimed to speak?</a:t>
            </a:r>
          </a:p>
        </p:txBody>
      </p:sp>
      <p:pic>
        <p:nvPicPr>
          <p:cNvPr id="819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991865"/>
            <a:ext cx="4495800" cy="382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235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27"/>
            <a:ext cx="8229600" cy="1143000"/>
          </a:xfrm>
        </p:spPr>
        <p:txBody>
          <a:bodyPr>
            <a:normAutofit/>
          </a:bodyPr>
          <a:lstStyle/>
          <a:p>
            <a:r>
              <a:rPr lang="en-US" sz="2400" dirty="0" smtClean="0"/>
              <a:t>Brecht’s Reaction to the Workers’ Uprising, East Berlin, 1953 / Surviving the Post-War Peace…</a:t>
            </a:r>
            <a:endParaRPr lang="en-US" sz="2400" dirty="0"/>
          </a:p>
        </p:txBody>
      </p:sp>
      <p:sp>
        <p:nvSpPr>
          <p:cNvPr id="3" name="Content Placeholder 2"/>
          <p:cNvSpPr>
            <a:spLocks noGrp="1"/>
          </p:cNvSpPr>
          <p:nvPr>
            <p:ph sz="half" idx="1"/>
          </p:nvPr>
        </p:nvSpPr>
        <p:spPr>
          <a:xfrm>
            <a:off x="329294" y="1219200"/>
            <a:ext cx="4267200" cy="5181600"/>
          </a:xfrm>
        </p:spPr>
        <p:txBody>
          <a:bodyPr>
            <a:noAutofit/>
          </a:bodyPr>
          <a:lstStyle/>
          <a:p>
            <a:pPr marL="0" indent="0">
              <a:buNone/>
            </a:pPr>
            <a:r>
              <a:rPr lang="en-US" sz="1800" dirty="0" smtClean="0"/>
              <a:t>Brecht:</a:t>
            </a:r>
          </a:p>
          <a:p>
            <a:pPr marL="0" indent="0">
              <a:buNone/>
            </a:pPr>
            <a:endParaRPr lang="en-US" sz="1800" dirty="0" smtClean="0"/>
          </a:p>
          <a:p>
            <a:pPr marL="0" indent="0">
              <a:buNone/>
            </a:pPr>
            <a:r>
              <a:rPr lang="en-US" sz="1800" dirty="0" smtClean="0"/>
              <a:t>"</a:t>
            </a:r>
            <a:r>
              <a:rPr lang="en-US" sz="1800" dirty="0" smtClean="0">
                <a:solidFill>
                  <a:srgbClr val="FF0000"/>
                </a:solidFill>
              </a:rPr>
              <a:t>History </a:t>
            </a:r>
            <a:r>
              <a:rPr lang="en-US" sz="1800" dirty="0">
                <a:solidFill>
                  <a:srgbClr val="FF0000"/>
                </a:solidFill>
              </a:rPr>
              <a:t>will pay its </a:t>
            </a:r>
            <a:r>
              <a:rPr lang="en-US" sz="1800" dirty="0" smtClean="0">
                <a:solidFill>
                  <a:srgbClr val="FF0000"/>
                </a:solidFill>
              </a:rPr>
              <a:t>respects </a:t>
            </a:r>
            <a:r>
              <a:rPr lang="en-US" sz="1800" dirty="0">
                <a:solidFill>
                  <a:srgbClr val="FF0000"/>
                </a:solidFill>
              </a:rPr>
              <a:t>to the revolutionary impatience of the Socialist Unity Party of Germany</a:t>
            </a:r>
            <a:r>
              <a:rPr lang="en-US" sz="1800" dirty="0"/>
              <a:t>. The great discussion [exchange] with the masses about the speed of socialist construction will lead to a viewing</a:t>
            </a:r>
            <a:r>
              <a:rPr lang="en-US" sz="1800" dirty="0" smtClean="0"/>
              <a:t> and </a:t>
            </a:r>
            <a:r>
              <a:rPr lang="en-US" sz="1800" dirty="0"/>
              <a:t>safeguarding of the socialist achievements. </a:t>
            </a:r>
            <a:r>
              <a:rPr lang="en-US" sz="1800" dirty="0">
                <a:solidFill>
                  <a:srgbClr val="FF0000"/>
                </a:solidFill>
              </a:rPr>
              <a:t>At this moment I must assure you of my allegiance to the Socialist Unity Party of Germany</a:t>
            </a:r>
            <a:r>
              <a:rPr lang="en-US" sz="1800" dirty="0" smtClean="0"/>
              <a:t>.“ </a:t>
            </a:r>
          </a:p>
          <a:p>
            <a:pPr marL="0" indent="0">
              <a:buNone/>
            </a:pPr>
            <a:endParaRPr lang="en-US" sz="1800" dirty="0" smtClean="0"/>
          </a:p>
          <a:p>
            <a:pPr marL="0" indent="0">
              <a:buNone/>
            </a:pPr>
            <a:r>
              <a:rPr lang="en-US" sz="1800" dirty="0"/>
              <a:t>	</a:t>
            </a:r>
            <a:r>
              <a:rPr lang="en-US" sz="1800" dirty="0" smtClean="0"/>
              <a:t>- published in East German newspaper, </a:t>
            </a:r>
            <a:r>
              <a:rPr lang="en-US" sz="1800" u="sng" dirty="0" err="1" smtClean="0"/>
              <a:t>Neues</a:t>
            </a:r>
            <a:r>
              <a:rPr lang="en-US" sz="1800" u="sng" dirty="0" smtClean="0"/>
              <a:t> Deutschland</a:t>
            </a:r>
            <a:r>
              <a:rPr lang="en-US" sz="1800" dirty="0" smtClean="0"/>
              <a:t> (</a:t>
            </a:r>
            <a:r>
              <a:rPr lang="en-US" sz="1800" u="sng" dirty="0" smtClean="0"/>
              <a:t>New Germany</a:t>
            </a:r>
            <a:r>
              <a:rPr lang="en-US" sz="1800" dirty="0" smtClean="0"/>
              <a:t>) 1953</a:t>
            </a:r>
          </a:p>
          <a:p>
            <a:pPr>
              <a:buFontTx/>
              <a:buChar char="-"/>
            </a:pPr>
            <a:r>
              <a:rPr lang="en-US" sz="1800" dirty="0" smtClean="0"/>
              <a:t>Still too risky – or too risky </a:t>
            </a:r>
            <a:r>
              <a:rPr lang="en-US" sz="1800" dirty="0" smtClean="0">
                <a:solidFill>
                  <a:srgbClr val="FF0000"/>
                </a:solidFill>
              </a:rPr>
              <a:t>again</a:t>
            </a:r>
            <a:r>
              <a:rPr lang="en-US" sz="1800" dirty="0" smtClean="0"/>
              <a:t> in</a:t>
            </a:r>
          </a:p>
          <a:p>
            <a:pPr>
              <a:buNone/>
            </a:pPr>
            <a:r>
              <a:rPr lang="en-US" sz="1800" dirty="0" smtClean="0"/>
              <a:t>Germany, </a:t>
            </a:r>
            <a:r>
              <a:rPr lang="en-US" sz="1800" dirty="0" smtClean="0">
                <a:solidFill>
                  <a:srgbClr val="FF0000"/>
                </a:solidFill>
              </a:rPr>
              <a:t>as it had been in the U.S.</a:t>
            </a:r>
            <a:r>
              <a:rPr lang="en-US" sz="1800" dirty="0" smtClean="0"/>
              <a:t> - to say the truth?</a:t>
            </a:r>
          </a:p>
        </p:txBody>
      </p:sp>
      <p:sp>
        <p:nvSpPr>
          <p:cNvPr id="4" name="Content Placeholder 3"/>
          <p:cNvSpPr>
            <a:spLocks noGrp="1"/>
          </p:cNvSpPr>
          <p:nvPr>
            <p:ph sz="half" idx="2"/>
          </p:nvPr>
        </p:nvSpPr>
        <p:spPr/>
        <p:txBody>
          <a:bodyPr>
            <a:normAutofit/>
          </a:bodyPr>
          <a:lstStyle/>
          <a:p>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6494" y="1219200"/>
            <a:ext cx="317590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252480"/>
            <a:ext cx="4202206"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0880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143000"/>
          </a:xfrm>
        </p:spPr>
        <p:txBody>
          <a:bodyPr>
            <a:noAutofit/>
          </a:bodyPr>
          <a:lstStyle/>
          <a:p>
            <a:r>
              <a:rPr lang="en-US" sz="2800" dirty="0" smtClean="0"/>
              <a:t>The World </a:t>
            </a:r>
            <a:r>
              <a:rPr lang="en-US" sz="2800" i="1" dirty="0" smtClean="0"/>
              <a:t>of</a:t>
            </a:r>
            <a:r>
              <a:rPr lang="en-US" sz="2800" dirty="0" smtClean="0"/>
              <a:t> the Play (vs. the World </a:t>
            </a:r>
            <a:r>
              <a:rPr lang="en-US" sz="2800" i="1" dirty="0" smtClean="0"/>
              <a:t>in</a:t>
            </a:r>
            <a:r>
              <a:rPr lang="en-US" sz="2800" dirty="0" smtClean="0"/>
              <a:t> the play</a:t>
            </a:r>
            <a:r>
              <a:rPr lang="en-US" sz="2800" i="1" dirty="0" smtClean="0"/>
              <a:t>)</a:t>
            </a:r>
            <a:r>
              <a:rPr lang="en-US" sz="2800" dirty="0" smtClean="0"/>
              <a:t>:</a:t>
            </a:r>
            <a:br>
              <a:rPr lang="en-US" sz="2800" dirty="0" smtClean="0"/>
            </a:br>
            <a:r>
              <a:rPr lang="en-US" sz="2800" dirty="0" smtClean="0"/>
              <a:t>The Audience Should Become a Collective of “Thinking Human Beings”…</a:t>
            </a:r>
            <a:endParaRPr lang="en-US" sz="2800" dirty="0"/>
          </a:p>
        </p:txBody>
      </p:sp>
      <p:sp>
        <p:nvSpPr>
          <p:cNvPr id="5" name="Content Placeholder 4"/>
          <p:cNvSpPr>
            <a:spLocks noGrp="1"/>
          </p:cNvSpPr>
          <p:nvPr>
            <p:ph sz="half" idx="1"/>
          </p:nvPr>
        </p:nvSpPr>
        <p:spPr/>
        <p:txBody>
          <a:bodyPr/>
          <a:lstStyle/>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dirty="0"/>
          </a:p>
        </p:txBody>
      </p:sp>
      <p:pic>
        <p:nvPicPr>
          <p:cNvPr id="31" name="Brecht in Theory - Helene Weigel on Epic Theatre.m4v">
            <a:hlinkClick r:id="" action="ppaction://media"/>
          </p:cNvPr>
          <p:cNvPicPr>
            <a:picLocks noGrp="1"/>
          </p:cNvPicPr>
          <p:nvPr>
            <p:ph sz="half" idx="2"/>
            <a:videoFile r:link="rId2"/>
            <p:extLst>
              <p:ext uri="{DAA4B4D4-6D71-4841-9C94-3DE7FCFB9230}">
                <p14:media xmlns:p14="http://schemas.microsoft.com/office/powerpoint/2010/main" r:link="rId1"/>
              </p:ext>
            </p:extLst>
          </p:nvPr>
        </p:nvPicPr>
        <p:blipFill>
          <a:blip r:embed="rId4"/>
          <a:stretch>
            <a:fillRect/>
          </a:stretch>
        </p:blipFill>
        <p:spPr>
          <a:xfrm>
            <a:off x="1786430" y="1791171"/>
            <a:ext cx="5418740" cy="4334992"/>
          </a:xfr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1"/>
                                        </p:tgtEl>
                                      </p:cBhvr>
                                    </p:cmd>
                                  </p:childTnLst>
                                </p:cTn>
                              </p:par>
                            </p:childTnLst>
                          </p:cTn>
                        </p:par>
                      </p:childTnLst>
                    </p:cTn>
                  </p:par>
                </p:childTnLst>
              </p:cTn>
              <p:nextCondLst>
                <p:cond evt="onClick" delay="0">
                  <p:tgtEl>
                    <p:spTgt spid="31"/>
                  </p:tgtEl>
                </p:cond>
              </p:nextCondLst>
            </p:seq>
            <p:video>
              <p:cMediaNode>
                <p:cTn id="7" fill="hold" display="0">
                  <p:stCondLst>
                    <p:cond delay="indefinite"/>
                  </p:stCondLst>
                  <p:endCondLst>
                    <p:cond evt="onNext" delay="0">
                      <p:tgtEl>
                        <p:sldTgt/>
                      </p:tgtEl>
                    </p:cond>
                    <p:cond evt="onPrev" delay="0">
                      <p:tgtEl>
                        <p:sldTgt/>
                      </p:tgtEl>
                    </p:cond>
                  </p:endCondLst>
                </p:cTn>
                <p:tgtEl>
                  <p:spTgt spid="31"/>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solidFill>
                  <a:srgbClr val="FF0000"/>
                </a:solidFill>
              </a:rPr>
              <a:t>Or</a:t>
            </a:r>
            <a:r>
              <a:rPr lang="en-US" sz="3600" dirty="0" smtClean="0"/>
              <a:t>: Was Brecht merely dedicated to the survival of </a:t>
            </a:r>
            <a:r>
              <a:rPr lang="en-US" sz="3600" dirty="0" smtClean="0">
                <a:solidFill>
                  <a:srgbClr val="FF0000"/>
                </a:solidFill>
              </a:rPr>
              <a:t>his theater, the Berliner Ensemble, as an institution of Pedagogical  / Epic Theater in the Post-War World</a:t>
            </a:r>
            <a:r>
              <a:rPr lang="en-US" sz="3600" dirty="0" smtClean="0"/>
              <a:t> that the East German government had allowed him to establish and that it supported…</a:t>
            </a:r>
            <a:endParaRPr lang="en-US" sz="3600" dirty="0"/>
          </a:p>
        </p:txBody>
      </p:sp>
      <p:sp>
        <p:nvSpPr>
          <p:cNvPr id="4" name="Subtitle 3"/>
          <p:cNvSpPr>
            <a:spLocks noGrp="1"/>
          </p:cNvSpPr>
          <p:nvPr>
            <p:ph type="subTitle" idx="1"/>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Autofit/>
          </a:bodyPr>
          <a:lstStyle/>
          <a:p>
            <a:r>
              <a:rPr lang="en-US" sz="2400" dirty="0" smtClean="0"/>
              <a:t>In his defense…</a:t>
            </a:r>
            <a:br>
              <a:rPr lang="en-US" sz="2400" dirty="0" smtClean="0"/>
            </a:br>
            <a:r>
              <a:rPr lang="en-US" sz="2400" dirty="0" smtClean="0"/>
              <a:t>Brecht’s later (ironic) poetic commentary on the uprising…</a:t>
            </a:r>
            <a:endParaRPr lang="en-US" sz="2400" dirty="0"/>
          </a:p>
        </p:txBody>
      </p:sp>
      <p:sp>
        <p:nvSpPr>
          <p:cNvPr id="3" name="Content Placeholder 2"/>
          <p:cNvSpPr>
            <a:spLocks noGrp="1"/>
          </p:cNvSpPr>
          <p:nvPr>
            <p:ph sz="half" idx="1"/>
          </p:nvPr>
        </p:nvSpPr>
        <p:spPr>
          <a:xfrm>
            <a:off x="385629" y="1143000"/>
            <a:ext cx="4038600" cy="4983163"/>
          </a:xfrm>
        </p:spPr>
        <p:txBody>
          <a:bodyPr>
            <a:normAutofit/>
          </a:bodyPr>
          <a:lstStyle/>
          <a:p>
            <a:pPr marL="0" indent="0">
              <a:buNone/>
            </a:pPr>
            <a:r>
              <a:rPr lang="en-US" sz="1800" dirty="0" smtClean="0">
                <a:solidFill>
                  <a:srgbClr val="FF0000"/>
                </a:solidFill>
              </a:rPr>
              <a:t>“The Solution” (1953)</a:t>
            </a:r>
          </a:p>
          <a:p>
            <a:pPr marL="0" indent="0">
              <a:buNone/>
            </a:pPr>
            <a:endParaRPr lang="en-US" sz="1800" dirty="0" smtClean="0">
              <a:solidFill>
                <a:srgbClr val="FF0000"/>
              </a:solidFill>
            </a:endParaRPr>
          </a:p>
          <a:p>
            <a:pPr marL="0" indent="0">
              <a:buNone/>
            </a:pPr>
            <a:r>
              <a:rPr lang="en-US" sz="1800" dirty="0" smtClean="0"/>
              <a:t>“After </a:t>
            </a:r>
            <a:r>
              <a:rPr lang="en-US" sz="1800" dirty="0"/>
              <a:t>the uprising of the 17th of June</a:t>
            </a:r>
          </a:p>
          <a:p>
            <a:pPr marL="0" indent="0">
              <a:buNone/>
            </a:pPr>
            <a:r>
              <a:rPr lang="en-US" sz="1800" dirty="0"/>
              <a:t>The Secretary of the Writers’ Union</a:t>
            </a:r>
          </a:p>
          <a:p>
            <a:pPr marL="0" indent="0">
              <a:buNone/>
            </a:pPr>
            <a:r>
              <a:rPr lang="en-US" sz="1800" dirty="0"/>
              <a:t>Had leaflets distributed in the </a:t>
            </a:r>
            <a:r>
              <a:rPr lang="en-US" sz="1800" dirty="0" err="1"/>
              <a:t>Stalinallee</a:t>
            </a:r>
            <a:endParaRPr lang="en-US" sz="1800" dirty="0"/>
          </a:p>
          <a:p>
            <a:pPr marL="0" indent="0">
              <a:buNone/>
            </a:pPr>
            <a:r>
              <a:rPr lang="en-US" sz="1800" dirty="0"/>
              <a:t>Stating that the people</a:t>
            </a:r>
          </a:p>
          <a:p>
            <a:pPr marL="0" indent="0">
              <a:buNone/>
            </a:pPr>
            <a:r>
              <a:rPr lang="en-US" sz="1800" dirty="0"/>
              <a:t>Had forfeited the confidence of the government</a:t>
            </a:r>
          </a:p>
          <a:p>
            <a:pPr marL="0" indent="0">
              <a:buNone/>
            </a:pPr>
            <a:r>
              <a:rPr lang="en-US" sz="1800" dirty="0"/>
              <a:t>And could win it back only</a:t>
            </a:r>
          </a:p>
          <a:p>
            <a:pPr marL="0" indent="0">
              <a:buNone/>
            </a:pPr>
            <a:r>
              <a:rPr lang="en-US" sz="1800" dirty="0"/>
              <a:t>By redoubled efforts. Would it not be easier</a:t>
            </a:r>
          </a:p>
          <a:p>
            <a:pPr marL="0" indent="0">
              <a:buNone/>
            </a:pPr>
            <a:r>
              <a:rPr lang="en-US" sz="1800" dirty="0"/>
              <a:t>In that case for the government</a:t>
            </a:r>
          </a:p>
          <a:p>
            <a:pPr marL="0" indent="0">
              <a:buNone/>
            </a:pPr>
            <a:r>
              <a:rPr lang="en-US" sz="1800" dirty="0"/>
              <a:t>To dissolve the people</a:t>
            </a:r>
          </a:p>
          <a:p>
            <a:pPr marL="0" indent="0">
              <a:buNone/>
            </a:pPr>
            <a:r>
              <a:rPr lang="en-US" sz="1800" dirty="0"/>
              <a:t>And elect another</a:t>
            </a:r>
            <a:r>
              <a:rPr lang="en-US" sz="1800" dirty="0" smtClean="0"/>
              <a:t>?”</a:t>
            </a:r>
            <a:endParaRPr lang="en-US" sz="1800" dirty="0"/>
          </a:p>
        </p:txBody>
      </p:sp>
      <p:sp>
        <p:nvSpPr>
          <p:cNvPr id="4" name="Content Placeholder 3"/>
          <p:cNvSpPr>
            <a:spLocks noGrp="1"/>
          </p:cNvSpPr>
          <p:nvPr>
            <p:ph sz="half" idx="2"/>
          </p:nvPr>
        </p:nvSpPr>
        <p:spPr>
          <a:xfrm>
            <a:off x="4648200" y="1600200"/>
            <a:ext cx="4495800" cy="4927922"/>
          </a:xfrm>
        </p:spPr>
        <p:txBody>
          <a:bodyPr>
            <a:normAutofit/>
          </a:bodyPr>
          <a:lstStyle/>
          <a:p>
            <a:endParaRPr lang="en-US" dirty="0"/>
          </a:p>
        </p:txBody>
      </p:sp>
      <p:pic>
        <p:nvPicPr>
          <p:cNvPr id="2050"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5107918" y="1286804"/>
            <a:ext cx="3502682" cy="528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4800" y="5695276"/>
            <a:ext cx="4519286" cy="861774"/>
          </a:xfrm>
          <a:prstGeom prst="rect">
            <a:avLst/>
          </a:prstGeom>
          <a:noFill/>
        </p:spPr>
        <p:txBody>
          <a:bodyPr wrap="none" rtlCol="0">
            <a:spAutoFit/>
          </a:bodyPr>
          <a:lstStyle/>
          <a:p>
            <a:r>
              <a:rPr lang="en-US" sz="1600" dirty="0" smtClean="0"/>
              <a:t>Brecht and </a:t>
            </a:r>
            <a:r>
              <a:rPr lang="en-US" sz="1600" dirty="0" err="1" smtClean="0"/>
              <a:t>Weigel</a:t>
            </a:r>
            <a:r>
              <a:rPr lang="en-US" sz="1600" dirty="0" smtClean="0"/>
              <a:t> on roof of </a:t>
            </a:r>
            <a:r>
              <a:rPr lang="en-US" sz="1600" dirty="0"/>
              <a:t>B</a:t>
            </a:r>
            <a:r>
              <a:rPr lang="en-US" sz="1600" dirty="0" smtClean="0"/>
              <a:t>erliner Ensemble </a:t>
            </a:r>
          </a:p>
          <a:p>
            <a:r>
              <a:rPr lang="en-US" sz="1600" dirty="0" smtClean="0"/>
              <a:t>theater on 1 May, 1954 (International Workers’ Day)</a:t>
            </a:r>
          </a:p>
          <a:p>
            <a:endParaRPr lang="en-US" dirty="0"/>
          </a:p>
        </p:txBody>
      </p:sp>
    </p:spTree>
    <p:extLst>
      <p:ext uri="{BB962C8B-B14F-4D97-AF65-F5344CB8AC3E}">
        <p14:creationId xmlns:p14="http://schemas.microsoft.com/office/powerpoint/2010/main" val="162000178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8287"/>
            <a:ext cx="8229600" cy="1143000"/>
          </a:xfrm>
        </p:spPr>
        <p:txBody>
          <a:bodyPr>
            <a:noAutofit/>
          </a:bodyPr>
          <a:lstStyle/>
          <a:p>
            <a:r>
              <a:rPr lang="en-US" sz="2400" dirty="0" smtClean="0"/>
              <a:t>In any case: Brecht’s Agency / “Action” </a:t>
            </a:r>
            <a:r>
              <a:rPr lang="en-US" sz="2400" dirty="0" smtClean="0">
                <a:solidFill>
                  <a:srgbClr val="FF0000"/>
                </a:solidFill>
              </a:rPr>
              <a:t>as a “Cultural Worker”</a:t>
            </a:r>
            <a:r>
              <a:rPr lang="en-US" sz="2400" dirty="0" smtClean="0"/>
              <a:t> in a wartime / post-war world was to </a:t>
            </a:r>
            <a:r>
              <a:rPr lang="en-US" sz="2400" dirty="0" smtClean="0">
                <a:solidFill>
                  <a:srgbClr val="FF0000"/>
                </a:solidFill>
              </a:rPr>
              <a:t>re-present the past from a specific point of view</a:t>
            </a:r>
            <a:r>
              <a:rPr lang="en-US" sz="2400" dirty="0" smtClean="0"/>
              <a:t>…</a:t>
            </a:r>
            <a:endParaRPr lang="en-US" sz="2400" dirty="0"/>
          </a:p>
        </p:txBody>
      </p:sp>
      <p:sp>
        <p:nvSpPr>
          <p:cNvPr id="4" name="Content Placeholder 3"/>
          <p:cNvSpPr>
            <a:spLocks noGrp="1"/>
          </p:cNvSpPr>
          <p:nvPr>
            <p:ph sz="half" idx="1"/>
          </p:nvPr>
        </p:nvSpPr>
        <p:spPr>
          <a:xfrm>
            <a:off x="381000" y="1728843"/>
            <a:ext cx="4038600" cy="4357822"/>
          </a:xfrm>
        </p:spPr>
        <p:txBody>
          <a:bodyPr>
            <a:noAutofit/>
          </a:bodyPr>
          <a:lstStyle/>
          <a:p>
            <a:pPr>
              <a:buNone/>
            </a:pPr>
            <a:r>
              <a:rPr lang="en-US" sz="2000" dirty="0" smtClean="0"/>
              <a:t>According to Brecht, what are we to remember about the Thirty Years’ War?</a:t>
            </a:r>
          </a:p>
          <a:p>
            <a:pPr>
              <a:buNone/>
            </a:pPr>
            <a:r>
              <a:rPr lang="en-US" sz="2000" dirty="0" smtClean="0"/>
              <a:t>The </a:t>
            </a:r>
            <a:r>
              <a:rPr lang="en-US" sz="2000" dirty="0" smtClean="0">
                <a:solidFill>
                  <a:srgbClr val="FF0000"/>
                </a:solidFill>
              </a:rPr>
              <a:t>“Heroes” “from above” </a:t>
            </a:r>
            <a:r>
              <a:rPr lang="en-US" sz="2000" dirty="0" smtClean="0"/>
              <a:t>– Field Marshall </a:t>
            </a:r>
            <a:r>
              <a:rPr lang="en-US" sz="2000" dirty="0" err="1" smtClean="0"/>
              <a:t>Tilly’s</a:t>
            </a:r>
            <a:r>
              <a:rPr lang="en-US" sz="2000" dirty="0" smtClean="0"/>
              <a:t> death and the King </a:t>
            </a:r>
            <a:r>
              <a:rPr lang="en-US" sz="2000" dirty="0" err="1" smtClean="0"/>
              <a:t>Gustavus</a:t>
            </a:r>
            <a:r>
              <a:rPr lang="en-US" sz="2000" dirty="0" smtClean="0"/>
              <a:t> </a:t>
            </a:r>
            <a:r>
              <a:rPr lang="en-US" sz="2000" dirty="0" err="1" smtClean="0"/>
              <a:t>Adolphus</a:t>
            </a:r>
            <a:r>
              <a:rPr lang="en-US" sz="2000" dirty="0" smtClean="0"/>
              <a:t> of Sweden’s death (Scenes Six and Eight)?</a:t>
            </a:r>
          </a:p>
          <a:p>
            <a:pPr>
              <a:buNone/>
            </a:pPr>
            <a:endParaRPr lang="en-US" sz="2000" dirty="0" smtClean="0"/>
          </a:p>
          <a:p>
            <a:pPr>
              <a:buNone/>
            </a:pPr>
            <a:r>
              <a:rPr lang="en-US" sz="2000" dirty="0" smtClean="0">
                <a:solidFill>
                  <a:srgbClr val="FF0000"/>
                </a:solidFill>
              </a:rPr>
              <a:t>Yes, but for the State’s sometimes “invisible” (yet sometimes very visible) and crucial role in the war…</a:t>
            </a:r>
          </a:p>
        </p:txBody>
      </p:sp>
      <p:sp>
        <p:nvSpPr>
          <p:cNvPr id="5" name="Content Placeholder 4"/>
          <p:cNvSpPr>
            <a:spLocks noGrp="1"/>
          </p:cNvSpPr>
          <p:nvPr>
            <p:ph sz="half" idx="2"/>
          </p:nvPr>
        </p:nvSpPr>
        <p:spPr>
          <a:xfrm>
            <a:off x="4572000" y="1471287"/>
            <a:ext cx="4038600" cy="4847406"/>
          </a:xfrm>
        </p:spPr>
        <p:txBody>
          <a:bodyPr>
            <a:normAutofit fontScale="77500" lnSpcReduction="20000"/>
          </a:bodyPr>
          <a:lstStyle/>
          <a:p>
            <a:pPr>
              <a:buNone/>
            </a:pPr>
            <a:endParaRPr lang="en-US" dirty="0" smtClean="0"/>
          </a:p>
          <a:p>
            <a:pPr>
              <a:buNone/>
            </a:pPr>
            <a:r>
              <a:rPr lang="en-US" sz="2824" dirty="0" smtClean="0">
                <a:solidFill>
                  <a:srgbClr val="FF0000"/>
                </a:solidFill>
              </a:rPr>
              <a:t>But we are also to become </a:t>
            </a:r>
            <a:r>
              <a:rPr lang="en-US" sz="2824" dirty="0" smtClean="0"/>
              <a:t>“thinking human beings” </a:t>
            </a:r>
            <a:r>
              <a:rPr lang="en-US" sz="2824" dirty="0" smtClean="0">
                <a:solidFill>
                  <a:srgbClr val="FF0000"/>
                </a:solidFill>
              </a:rPr>
              <a:t>about the war’s enabling conditions on the ground…</a:t>
            </a:r>
            <a:endParaRPr lang="en-US" sz="2824" dirty="0" smtClean="0"/>
          </a:p>
          <a:p>
            <a:pPr>
              <a:buNone/>
            </a:pPr>
            <a:r>
              <a:rPr lang="en-US" sz="2824" dirty="0" smtClean="0"/>
              <a:t> Mother Courage herself as the “supply train” (Scene Twelve, </a:t>
            </a:r>
            <a:r>
              <a:rPr lang="en-US" sz="2824" dirty="0" err="1" smtClean="0"/>
              <a:t>p</a:t>
            </a:r>
            <a:r>
              <a:rPr lang="en-US" sz="2824" dirty="0" smtClean="0"/>
              <a:t>. 103)</a:t>
            </a:r>
          </a:p>
          <a:p>
            <a:pPr>
              <a:buNone/>
            </a:pPr>
            <a:r>
              <a:rPr lang="en-US" sz="2824" dirty="0" smtClean="0"/>
              <a:t>“Hopefully I’ll manage to pull the wagon alone…”</a:t>
            </a:r>
          </a:p>
          <a:p>
            <a:pPr>
              <a:buNone/>
            </a:pPr>
            <a:r>
              <a:rPr lang="en-US" sz="2824" dirty="0" smtClean="0"/>
              <a:t>“I have to get back into business.”</a:t>
            </a:r>
          </a:p>
          <a:p>
            <a:pPr>
              <a:buNone/>
            </a:pPr>
            <a:endParaRPr lang="en-US" sz="2824" dirty="0" smtClean="0"/>
          </a:p>
          <a:p>
            <a:pPr>
              <a:buNone/>
            </a:pPr>
            <a:r>
              <a:rPr lang="en-US" sz="2824" dirty="0">
                <a:solidFill>
                  <a:srgbClr val="FF0000"/>
                </a:solidFill>
              </a:rPr>
              <a:t>T</a:t>
            </a:r>
            <a:r>
              <a:rPr lang="en-US" sz="2824" dirty="0" smtClean="0">
                <a:solidFill>
                  <a:srgbClr val="FF0000"/>
                </a:solidFill>
              </a:rPr>
              <a:t>he “military-industrial complex” and the individuals involved in it at every level…</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“Theater of War” (dir. Walter) (2008)</a:t>
            </a:r>
            <a:endParaRPr lang="en-US" dirty="0"/>
          </a:p>
        </p:txBody>
      </p:sp>
      <p:sp>
        <p:nvSpPr>
          <p:cNvPr id="4" name="Content Placeholder 3"/>
          <p:cNvSpPr>
            <a:spLocks noGrp="1"/>
          </p:cNvSpPr>
          <p:nvPr>
            <p:ph sz="half" idx="1"/>
          </p:nvPr>
        </p:nvSpPr>
        <p:spPr/>
        <p:txBody>
          <a:bodyPr>
            <a:normAutofit lnSpcReduction="10000"/>
          </a:bodyPr>
          <a:lstStyle/>
          <a:p>
            <a:pPr>
              <a:buNone/>
            </a:pPr>
            <a:r>
              <a:rPr lang="en-US" sz="2400" dirty="0" smtClean="0"/>
              <a:t>Re-Presentation as Politics</a:t>
            </a:r>
          </a:p>
          <a:p>
            <a:pPr>
              <a:buNone/>
            </a:pPr>
            <a:r>
              <a:rPr lang="en-US" sz="2400" dirty="0" smtClean="0">
                <a:solidFill>
                  <a:srgbClr val="FF0000"/>
                </a:solidFill>
              </a:rPr>
              <a:t>Re-Presenting the Thirty Years’ War in New York City in 2006…</a:t>
            </a:r>
          </a:p>
          <a:p>
            <a:pPr>
              <a:buNone/>
            </a:pPr>
            <a:r>
              <a:rPr lang="en-US" sz="2400" dirty="0" smtClean="0"/>
              <a:t>Memory and Agency / Generations of War</a:t>
            </a:r>
          </a:p>
          <a:p>
            <a:pPr>
              <a:buNone/>
            </a:pPr>
            <a:r>
              <a:rPr lang="en-US" sz="2400" dirty="0" smtClean="0"/>
              <a:t>The Cultural Work of </a:t>
            </a:r>
            <a:r>
              <a:rPr lang="en-US" sz="2400" dirty="0" smtClean="0">
                <a:solidFill>
                  <a:srgbClr val="FF0000"/>
                </a:solidFill>
              </a:rPr>
              <a:t>Genre in an Era of War</a:t>
            </a:r>
            <a:r>
              <a:rPr lang="en-US" sz="2400" dirty="0" smtClean="0"/>
              <a:t>: Plays, Documentaries, and the Essay Film</a:t>
            </a:r>
          </a:p>
          <a:p>
            <a:pPr>
              <a:buNone/>
            </a:pPr>
            <a:r>
              <a:rPr lang="en-US" sz="2400" dirty="0" smtClean="0">
                <a:solidFill>
                  <a:srgbClr val="FF0000"/>
                </a:solidFill>
              </a:rPr>
              <a:t>Individual vs. Collective Action</a:t>
            </a:r>
          </a:p>
          <a:p>
            <a:pPr>
              <a:buNone/>
            </a:pPr>
            <a:r>
              <a:rPr lang="en-US" sz="2400" dirty="0" smtClean="0"/>
              <a:t>in the Face of War</a:t>
            </a:r>
            <a:endParaRPr lang="en-US" sz="2400" dirty="0"/>
          </a:p>
        </p:txBody>
      </p:sp>
      <p:sp>
        <p:nvSpPr>
          <p:cNvPr id="5" name="Content Placeholder 4"/>
          <p:cNvSpPr>
            <a:spLocks noGrp="1"/>
          </p:cNvSpPr>
          <p:nvPr>
            <p:ph sz="half" idx="2"/>
          </p:nvPr>
        </p:nvSpPr>
        <p:spPr/>
        <p:txBody>
          <a:bodyPr>
            <a:normAutofit lnSpcReduction="10000"/>
          </a:bodyPr>
          <a:lstStyle/>
          <a:p>
            <a:endParaRPr lang="en-US"/>
          </a:p>
        </p:txBody>
      </p:sp>
      <p:pic>
        <p:nvPicPr>
          <p:cNvPr id="6" name="Picture 5"/>
          <p:cNvPicPr>
            <a:picLocks noChangeAspect="1"/>
          </p:cNvPicPr>
          <p:nvPr/>
        </p:nvPicPr>
        <p:blipFill>
          <a:blip r:embed="rId2"/>
          <a:stretch>
            <a:fillRect/>
          </a:stretch>
        </p:blipFill>
        <p:spPr>
          <a:xfrm>
            <a:off x="5329415" y="1600200"/>
            <a:ext cx="3217415" cy="464710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Remember!!!</a:t>
            </a:r>
            <a:endParaRPr lang="en-US" dirty="0"/>
          </a:p>
        </p:txBody>
      </p:sp>
      <p:sp>
        <p:nvSpPr>
          <p:cNvPr id="5" name="Content Placeholder 4"/>
          <p:cNvSpPr>
            <a:spLocks noGrp="1"/>
          </p:cNvSpPr>
          <p:nvPr>
            <p:ph sz="half" idx="1"/>
          </p:nvPr>
        </p:nvSpPr>
        <p:spPr>
          <a:xfrm>
            <a:off x="457200" y="1143000"/>
            <a:ext cx="4038600" cy="5038336"/>
          </a:xfrm>
        </p:spPr>
        <p:txBody>
          <a:bodyPr>
            <a:normAutofit fontScale="92500" lnSpcReduction="10000"/>
          </a:bodyPr>
          <a:lstStyle/>
          <a:p>
            <a:pPr>
              <a:buNone/>
            </a:pPr>
            <a:r>
              <a:rPr lang="en-US" dirty="0" smtClean="0"/>
              <a:t>There will be two (2) more screenings this week (week 5) of the movie, “Theater of War” (dir. Walter) (2008) that is assigned for week 6 (next week)!</a:t>
            </a:r>
          </a:p>
          <a:p>
            <a:pPr>
              <a:buNone/>
            </a:pPr>
            <a:endParaRPr lang="en-US" dirty="0" smtClean="0"/>
          </a:p>
          <a:p>
            <a:pPr>
              <a:buNone/>
            </a:pPr>
            <a:r>
              <a:rPr lang="en-US" dirty="0" smtClean="0"/>
              <a:t>Thurs., Nov. 6, 6:30 p.m., HIB 100</a:t>
            </a:r>
          </a:p>
          <a:p>
            <a:pPr>
              <a:buNone/>
            </a:pPr>
            <a:r>
              <a:rPr lang="en-US" dirty="0" smtClean="0"/>
              <a:t>Fri., Nov. 7, 2 p.m., HIB 110</a:t>
            </a:r>
          </a:p>
          <a:p>
            <a:pPr>
              <a:buNone/>
            </a:pPr>
            <a:r>
              <a:rPr lang="en-US" dirty="0" smtClean="0"/>
              <a:t>Go watch it! </a:t>
            </a:r>
          </a:p>
        </p:txBody>
      </p:sp>
      <p:pic>
        <p:nvPicPr>
          <p:cNvPr id="7" name="Content Placeholder 6" descr="theaterofwar.jpg"/>
          <p:cNvPicPr>
            <a:picLocks noGrp="1" noChangeAspect="1"/>
          </p:cNvPicPr>
          <p:nvPr>
            <p:ph sz="half" idx="2"/>
          </p:nvPr>
        </p:nvPicPr>
        <p:blipFill>
          <a:blip r:embed="rId2"/>
          <a:srcRect l="-7482" r="-7482"/>
          <a:stretch>
            <a:fillRect/>
          </a:stretch>
        </p:blipFill>
        <p:spPr>
          <a:xfrm>
            <a:off x="4495800" y="1417638"/>
            <a:ext cx="4495800" cy="5038336"/>
          </a:xfr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153"/>
            <a:ext cx="8229600" cy="1143000"/>
          </a:xfrm>
        </p:spPr>
        <p:txBody>
          <a:bodyPr>
            <a:noAutofit/>
          </a:bodyPr>
          <a:lstStyle/>
          <a:p>
            <a:r>
              <a:rPr lang="en-US" sz="2000" dirty="0" smtClean="0"/>
              <a:t>The audience </a:t>
            </a:r>
            <a:r>
              <a:rPr lang="en-US" sz="2000" i="1" dirty="0" smtClean="0">
                <a:solidFill>
                  <a:srgbClr val="FF0000"/>
                </a:solidFill>
              </a:rPr>
              <a:t>of the </a:t>
            </a:r>
            <a:r>
              <a:rPr lang="en-US" sz="2000" i="1" dirty="0">
                <a:solidFill>
                  <a:srgbClr val="FF0000"/>
                </a:solidFill>
              </a:rPr>
              <a:t>p</a:t>
            </a:r>
            <a:r>
              <a:rPr lang="en-US" sz="2000" i="1" dirty="0" smtClean="0">
                <a:solidFill>
                  <a:srgbClr val="FF0000"/>
                </a:solidFill>
              </a:rPr>
              <a:t>lay should </a:t>
            </a:r>
            <a:r>
              <a:rPr lang="en-US" sz="2000" dirty="0" smtClean="0"/>
              <a:t>become a </a:t>
            </a:r>
            <a:r>
              <a:rPr lang="en-US" sz="2000" dirty="0" smtClean="0">
                <a:solidFill>
                  <a:srgbClr val="FF0000"/>
                </a:solidFill>
              </a:rPr>
              <a:t>collective of “thinking </a:t>
            </a:r>
            <a:r>
              <a:rPr lang="en-US" sz="2000" dirty="0">
                <a:solidFill>
                  <a:srgbClr val="FF0000"/>
                </a:solidFill>
              </a:rPr>
              <a:t>h</a:t>
            </a:r>
            <a:r>
              <a:rPr lang="en-US" sz="2000" dirty="0" smtClean="0">
                <a:solidFill>
                  <a:srgbClr val="FF0000"/>
                </a:solidFill>
              </a:rPr>
              <a:t>uman </a:t>
            </a:r>
            <a:r>
              <a:rPr lang="en-US" sz="2000" dirty="0">
                <a:solidFill>
                  <a:srgbClr val="FF0000"/>
                </a:solidFill>
              </a:rPr>
              <a:t>b</a:t>
            </a:r>
            <a:r>
              <a:rPr lang="en-US" sz="2000" dirty="0" smtClean="0">
                <a:solidFill>
                  <a:srgbClr val="FF0000"/>
                </a:solidFill>
              </a:rPr>
              <a:t>eings” </a:t>
            </a:r>
            <a:r>
              <a:rPr lang="en-US" sz="2000" dirty="0" smtClean="0"/>
              <a:t>by </a:t>
            </a:r>
            <a:r>
              <a:rPr lang="en-US" sz="2000" dirty="0"/>
              <a:t>t</a:t>
            </a:r>
            <a:r>
              <a:rPr lang="en-US" sz="2000" dirty="0" smtClean="0"/>
              <a:t>hinking about – and “casting [their] vote” (</a:t>
            </a:r>
            <a:r>
              <a:rPr lang="en-US" sz="2000" u="sng" dirty="0" smtClean="0"/>
              <a:t>Brecht on Theater</a:t>
            </a:r>
            <a:r>
              <a:rPr lang="en-US" sz="2000" dirty="0" smtClean="0"/>
              <a:t>, </a:t>
            </a:r>
            <a:r>
              <a:rPr lang="en-US" sz="2000" dirty="0" err="1" smtClean="0"/>
              <a:t>p</a:t>
            </a:r>
            <a:r>
              <a:rPr lang="en-US" sz="2000" dirty="0" smtClean="0"/>
              <a:t>. 39) – on the world </a:t>
            </a:r>
            <a:r>
              <a:rPr lang="en-US" sz="2000" i="1" dirty="0" smtClean="0">
                <a:solidFill>
                  <a:srgbClr val="FF0000"/>
                </a:solidFill>
              </a:rPr>
              <a:t>in the play</a:t>
            </a:r>
            <a:r>
              <a:rPr lang="en-US" sz="2000" i="1" dirty="0" smtClean="0"/>
              <a:t> </a:t>
            </a:r>
            <a:r>
              <a:rPr lang="en-US" sz="2000" dirty="0" smtClean="0"/>
              <a:t>and on the </a:t>
            </a:r>
            <a:r>
              <a:rPr lang="en-US" sz="2000" dirty="0" smtClean="0">
                <a:solidFill>
                  <a:srgbClr val="FF0000"/>
                </a:solidFill>
              </a:rPr>
              <a:t>values </a:t>
            </a:r>
            <a:r>
              <a:rPr lang="en-US" sz="2000" dirty="0" smtClean="0"/>
              <a:t>of this world…</a:t>
            </a:r>
            <a:endParaRPr lang="en-US" sz="2000" dirty="0"/>
          </a:p>
        </p:txBody>
      </p:sp>
      <p:sp>
        <p:nvSpPr>
          <p:cNvPr id="3" name="Content Placeholder 2"/>
          <p:cNvSpPr>
            <a:spLocks noGrp="1"/>
          </p:cNvSpPr>
          <p:nvPr>
            <p:ph idx="1"/>
          </p:nvPr>
        </p:nvSpPr>
        <p:spPr>
          <a:xfrm>
            <a:off x="457200" y="1774742"/>
            <a:ext cx="8229600" cy="4525963"/>
          </a:xfrm>
        </p:spPr>
        <p:txBody>
          <a:bodyPr>
            <a:normAutofit fontScale="70000" lnSpcReduction="20000"/>
          </a:bodyPr>
          <a:lstStyle/>
          <a:p>
            <a:pPr>
              <a:buNone/>
            </a:pPr>
            <a:r>
              <a:rPr lang="en-US" dirty="0" smtClean="0"/>
              <a:t>Think about the </a:t>
            </a:r>
            <a:r>
              <a:rPr lang="en-US" dirty="0" smtClean="0">
                <a:solidFill>
                  <a:srgbClr val="FF0000"/>
                </a:solidFill>
              </a:rPr>
              <a:t>material determinants </a:t>
            </a:r>
            <a:r>
              <a:rPr lang="en-US" dirty="0" smtClean="0"/>
              <a:t>of the world in the play (politics, finance, war)…</a:t>
            </a:r>
          </a:p>
          <a:p>
            <a:pPr>
              <a:buNone/>
            </a:pPr>
            <a:r>
              <a:rPr lang="en-US" dirty="0" smtClean="0"/>
              <a:t>And the </a:t>
            </a:r>
            <a:r>
              <a:rPr lang="en-US" dirty="0" smtClean="0">
                <a:solidFill>
                  <a:srgbClr val="FF0000"/>
                </a:solidFill>
              </a:rPr>
              <a:t>values</a:t>
            </a:r>
            <a:r>
              <a:rPr lang="en-US" dirty="0" smtClean="0"/>
              <a:t> such a world produces…</a:t>
            </a:r>
          </a:p>
          <a:p>
            <a:pPr>
              <a:buNone/>
            </a:pPr>
            <a:r>
              <a:rPr lang="en-US" dirty="0" smtClean="0"/>
              <a:t>And the reproduction of those values in </a:t>
            </a:r>
            <a:r>
              <a:rPr lang="en-US" i="1" dirty="0" smtClean="0"/>
              <a:t>their</a:t>
            </a:r>
            <a:r>
              <a:rPr lang="en-US" dirty="0" smtClean="0"/>
              <a:t> world…</a:t>
            </a:r>
          </a:p>
          <a:p>
            <a:pPr>
              <a:buNone/>
            </a:pPr>
            <a:endParaRPr lang="en-US" dirty="0" smtClean="0"/>
          </a:p>
          <a:p>
            <a:pPr>
              <a:buNone/>
            </a:pPr>
            <a:r>
              <a:rPr lang="en-US" dirty="0" smtClean="0"/>
              <a:t>“It’s got to stop!” (</a:t>
            </a:r>
            <a:r>
              <a:rPr lang="en-US" u="sng" dirty="0" smtClean="0"/>
              <a:t>Brecht on Theater</a:t>
            </a:r>
            <a:r>
              <a:rPr lang="en-US" dirty="0" smtClean="0"/>
              <a:t>, </a:t>
            </a:r>
            <a:r>
              <a:rPr lang="en-US" dirty="0" err="1" smtClean="0"/>
              <a:t>p</a:t>
            </a:r>
            <a:r>
              <a:rPr lang="en-US" dirty="0" smtClean="0"/>
              <a:t>. 71)</a:t>
            </a:r>
          </a:p>
          <a:p>
            <a:pPr>
              <a:buNone/>
            </a:pPr>
            <a:endParaRPr lang="en-US" dirty="0" smtClean="0"/>
          </a:p>
          <a:p>
            <a:pPr>
              <a:buNone/>
            </a:pPr>
            <a:r>
              <a:rPr lang="en-US" dirty="0" smtClean="0">
                <a:solidFill>
                  <a:srgbClr val="FF0000"/>
                </a:solidFill>
              </a:rPr>
              <a:t>De-naturalizing / non-dramatic and un-realistic “epic theater”</a:t>
            </a:r>
            <a:r>
              <a:rPr lang="en-US" dirty="0" smtClean="0"/>
              <a:t> should </a:t>
            </a:r>
            <a:r>
              <a:rPr lang="en-US" dirty="0" smtClean="0">
                <a:solidFill>
                  <a:srgbClr val="FF0000"/>
                </a:solidFill>
              </a:rPr>
              <a:t>distance the audience</a:t>
            </a:r>
            <a:r>
              <a:rPr lang="en-US" dirty="0" smtClean="0"/>
              <a:t> from what’s going on on stage so that the audience can </a:t>
            </a:r>
            <a:r>
              <a:rPr lang="en-US" dirty="0" smtClean="0">
                <a:solidFill>
                  <a:srgbClr val="FF0000"/>
                </a:solidFill>
              </a:rPr>
              <a:t>think</a:t>
            </a:r>
            <a:r>
              <a:rPr lang="en-US" dirty="0" smtClean="0"/>
              <a:t> about what it is observing and judge it!</a:t>
            </a:r>
          </a:p>
          <a:p>
            <a:pPr>
              <a:buNone/>
            </a:pPr>
            <a:r>
              <a:rPr lang="en-US" dirty="0" smtClean="0"/>
              <a:t>It </a:t>
            </a:r>
            <a:r>
              <a:rPr lang="en-US" dirty="0" smtClean="0">
                <a:solidFill>
                  <a:srgbClr val="FF0000"/>
                </a:solidFill>
              </a:rPr>
              <a:t>“interrupts” </a:t>
            </a:r>
            <a:r>
              <a:rPr lang="en-US" dirty="0" smtClean="0"/>
              <a:t>the audience’s immediate relationship to the world </a:t>
            </a:r>
            <a:r>
              <a:rPr lang="en-US" dirty="0" smtClean="0">
                <a:solidFill>
                  <a:srgbClr val="FF0000"/>
                </a:solidFill>
              </a:rPr>
              <a:t>in the play</a:t>
            </a:r>
            <a:r>
              <a:rPr lang="en-US" dirty="0" smtClean="0"/>
              <a:t> so that the audience can take action in </a:t>
            </a:r>
            <a:r>
              <a:rPr lang="en-US" i="1" dirty="0" smtClean="0">
                <a:solidFill>
                  <a:srgbClr val="FF0000"/>
                </a:solidFill>
              </a:rPr>
              <a:t>its</a:t>
            </a:r>
            <a:r>
              <a:rPr lang="en-US" dirty="0" smtClean="0"/>
              <a:t> world…</a:t>
            </a:r>
          </a:p>
          <a:p>
            <a:pPr>
              <a:buNone/>
            </a:pPr>
            <a:r>
              <a:rPr lang="en-US" dirty="0" smtClean="0"/>
              <a:t>One small problem…</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400" dirty="0" smtClean="0"/>
              <a:t>Epic theater in </a:t>
            </a:r>
            <a:r>
              <a:rPr lang="en-US" sz="2400" dirty="0" smtClean="0">
                <a:solidFill>
                  <a:srgbClr val="FF0000"/>
                </a:solidFill>
              </a:rPr>
              <a:t>Translation</a:t>
            </a:r>
            <a:r>
              <a:rPr lang="en-US" sz="2400" dirty="0" smtClean="0"/>
              <a:t> / Un-realism and 21</a:t>
            </a:r>
            <a:r>
              <a:rPr lang="en-US" sz="2400" baseline="30000" dirty="0" smtClean="0"/>
              <a:t>st</a:t>
            </a:r>
            <a:r>
              <a:rPr lang="en-US" sz="2400" dirty="0"/>
              <a:t>-</a:t>
            </a:r>
            <a:r>
              <a:rPr lang="en-US" sz="2400" dirty="0" smtClean="0"/>
              <a:t>century Cussing</a:t>
            </a:r>
            <a:endParaRPr lang="en-US" sz="2400" dirty="0"/>
          </a:p>
        </p:txBody>
      </p:sp>
      <p:sp>
        <p:nvSpPr>
          <p:cNvPr id="3" name="Content Placeholder 2"/>
          <p:cNvSpPr>
            <a:spLocks noGrp="1"/>
          </p:cNvSpPr>
          <p:nvPr>
            <p:ph sz="half" idx="1"/>
          </p:nvPr>
        </p:nvSpPr>
        <p:spPr>
          <a:xfrm>
            <a:off x="457200" y="1143000"/>
            <a:ext cx="4038600" cy="5243523"/>
          </a:xfrm>
        </p:spPr>
        <p:txBody>
          <a:bodyPr>
            <a:normAutofit fontScale="62500" lnSpcReduction="20000"/>
          </a:bodyPr>
          <a:lstStyle/>
          <a:p>
            <a:pPr>
              <a:buNone/>
            </a:pPr>
            <a:r>
              <a:rPr lang="en-US" dirty="0" smtClean="0"/>
              <a:t>Tony Kushner’s English translation contains quite a bit of profanity…</a:t>
            </a:r>
          </a:p>
          <a:p>
            <a:pPr>
              <a:buNone/>
            </a:pPr>
            <a:r>
              <a:rPr lang="en-US" dirty="0" smtClean="0"/>
              <a:t>Intensified even over Brecht’s profanity…</a:t>
            </a:r>
          </a:p>
          <a:p>
            <a:pPr>
              <a:buNone/>
            </a:pPr>
            <a:r>
              <a:rPr lang="en-US" dirty="0" smtClean="0">
                <a:solidFill>
                  <a:srgbClr val="FF0000"/>
                </a:solidFill>
              </a:rPr>
              <a:t>Cussing updated…</a:t>
            </a:r>
          </a:p>
          <a:p>
            <a:pPr>
              <a:buNone/>
            </a:pPr>
            <a:endParaRPr lang="en-US" dirty="0" smtClean="0"/>
          </a:p>
          <a:p>
            <a:pPr>
              <a:buNone/>
            </a:pPr>
            <a:r>
              <a:rPr lang="en-US" dirty="0" smtClean="0"/>
              <a:t>The Young Soldier (Scene Four, </a:t>
            </a:r>
            <a:r>
              <a:rPr lang="en-US" dirty="0" err="1" smtClean="0"/>
              <a:t>p</a:t>
            </a:r>
            <a:r>
              <a:rPr lang="en-US" dirty="0" smtClean="0"/>
              <a:t>. 57): In German: “</a:t>
            </a:r>
            <a:r>
              <a:rPr lang="en-US" dirty="0" err="1" smtClean="0"/>
              <a:t>Leck</a:t>
            </a:r>
            <a:r>
              <a:rPr lang="en-US" dirty="0" smtClean="0"/>
              <a:t> </a:t>
            </a:r>
            <a:r>
              <a:rPr lang="en-US" dirty="0" err="1" smtClean="0"/>
              <a:t>mich</a:t>
            </a:r>
            <a:r>
              <a:rPr lang="en-US" dirty="0" smtClean="0"/>
              <a:t> am </a:t>
            </a:r>
            <a:r>
              <a:rPr lang="en-US" dirty="0" err="1" smtClean="0"/>
              <a:t>Arsch</a:t>
            </a:r>
            <a:r>
              <a:rPr lang="en-US" dirty="0" smtClean="0"/>
              <a:t>” </a:t>
            </a:r>
            <a:r>
              <a:rPr lang="en-US" dirty="0" err="1" smtClean="0">
                <a:sym typeface="Wingdings"/>
              </a:rPr>
              <a:t></a:t>
            </a:r>
            <a:r>
              <a:rPr lang="en-US" dirty="0" smtClean="0">
                <a:sym typeface="Wingdings"/>
              </a:rPr>
              <a:t> Kushner’s version?</a:t>
            </a:r>
          </a:p>
          <a:p>
            <a:pPr>
              <a:buNone/>
            </a:pPr>
            <a:r>
              <a:rPr lang="en-US" dirty="0" smtClean="0">
                <a:sym typeface="Wingdings"/>
              </a:rPr>
              <a:t>Brecht’s German </a:t>
            </a:r>
            <a:r>
              <a:rPr lang="en-US" dirty="0" err="1" smtClean="0">
                <a:sym typeface="Wingdings"/>
              </a:rPr>
              <a:t></a:t>
            </a:r>
            <a:r>
              <a:rPr lang="en-US" dirty="0" smtClean="0">
                <a:sym typeface="Wingdings"/>
              </a:rPr>
              <a:t> </a:t>
            </a:r>
            <a:r>
              <a:rPr lang="en-US" dirty="0" err="1" smtClean="0">
                <a:sym typeface="Wingdings"/>
              </a:rPr>
              <a:t></a:t>
            </a:r>
            <a:r>
              <a:rPr lang="en-US" dirty="0" smtClean="0">
                <a:sym typeface="Wingdings"/>
              </a:rPr>
              <a:t> </a:t>
            </a:r>
            <a:r>
              <a:rPr lang="en-US" dirty="0" err="1" smtClean="0">
                <a:sym typeface="Wingdings"/>
              </a:rPr>
              <a:t></a:t>
            </a:r>
            <a:r>
              <a:rPr lang="en-US" dirty="0" smtClean="0">
                <a:sym typeface="Wingdings"/>
              </a:rPr>
              <a:t> </a:t>
            </a:r>
          </a:p>
          <a:p>
            <a:pPr>
              <a:buNone/>
            </a:pPr>
            <a:endParaRPr lang="en-US" dirty="0" smtClean="0">
              <a:sym typeface="Wingdings"/>
            </a:endParaRPr>
          </a:p>
          <a:p>
            <a:pPr>
              <a:buNone/>
            </a:pPr>
            <a:r>
              <a:rPr lang="en-US" dirty="0" smtClean="0">
                <a:sym typeface="Wingdings"/>
              </a:rPr>
              <a:t>Is there a problem with making the language of the play sound more “real” / bringing it closer to us, even “flattening” it out?</a:t>
            </a:r>
          </a:p>
          <a:p>
            <a:pPr>
              <a:buNone/>
            </a:pPr>
            <a:r>
              <a:rPr lang="en-US" dirty="0" smtClean="0">
                <a:solidFill>
                  <a:srgbClr val="FF0000"/>
                </a:solidFill>
                <a:sym typeface="Wingdings"/>
              </a:rPr>
              <a:t>Isn’t this exactly the opposite of Brecht’s epic theater?</a:t>
            </a:r>
          </a:p>
          <a:p>
            <a:pPr>
              <a:buNone/>
            </a:pPr>
            <a:r>
              <a:rPr lang="en-US" dirty="0" smtClean="0">
                <a:sym typeface="Wingdings"/>
              </a:rPr>
              <a:t>Or is this Kushner’s re-presentation of Brecht’s re-presentation of the Thirty Years’ War…for his (Kushner’s) world!</a:t>
            </a:r>
            <a:endParaRPr lang="en-US" dirty="0"/>
          </a:p>
        </p:txBody>
      </p:sp>
      <p:sp>
        <p:nvSpPr>
          <p:cNvPr id="4" name="Content Placeholder 3"/>
          <p:cNvSpPr>
            <a:spLocks noGrp="1"/>
          </p:cNvSpPr>
          <p:nvPr>
            <p:ph sz="half" idx="2"/>
          </p:nvPr>
        </p:nvSpPr>
        <p:spPr>
          <a:xfrm>
            <a:off x="4648200" y="1128723"/>
            <a:ext cx="4038600" cy="4730985"/>
          </a:xfrm>
        </p:spPr>
        <p:txBody>
          <a:bodyPr>
            <a:noAutofit/>
          </a:bodyPr>
          <a:lstStyle/>
          <a:p>
            <a:pPr>
              <a:buNone/>
            </a:pPr>
            <a:r>
              <a:rPr lang="en-US" sz="1600" dirty="0" smtClean="0"/>
              <a:t>Brecht’s original German is a </a:t>
            </a:r>
            <a:r>
              <a:rPr lang="en-US" sz="1600" dirty="0" smtClean="0">
                <a:solidFill>
                  <a:srgbClr val="FF0000"/>
                </a:solidFill>
              </a:rPr>
              <a:t>mix </a:t>
            </a:r>
            <a:r>
              <a:rPr lang="en-US" sz="1600" dirty="0" smtClean="0"/>
              <a:t>of</a:t>
            </a:r>
          </a:p>
          <a:p>
            <a:pPr>
              <a:buNone/>
            </a:pPr>
            <a:endParaRPr lang="en-US" sz="1600" dirty="0" smtClean="0"/>
          </a:p>
          <a:p>
            <a:pPr lvl="1"/>
            <a:r>
              <a:rPr lang="en-US" sz="1600" dirty="0" smtClean="0"/>
              <a:t>Regional, southern German </a:t>
            </a:r>
            <a:r>
              <a:rPr lang="en-US" sz="1600" dirty="0" smtClean="0">
                <a:solidFill>
                  <a:srgbClr val="FF0000"/>
                </a:solidFill>
              </a:rPr>
              <a:t>dialect</a:t>
            </a:r>
            <a:r>
              <a:rPr lang="en-US" sz="1600" dirty="0" smtClean="0"/>
              <a:t> (he was from southern Germany)</a:t>
            </a:r>
          </a:p>
          <a:p>
            <a:pPr lvl="1"/>
            <a:r>
              <a:rPr lang="en-US" sz="1600" dirty="0" err="1" smtClean="0">
                <a:solidFill>
                  <a:srgbClr val="FF0000"/>
                </a:solidFill>
              </a:rPr>
              <a:t>Anglicisms</a:t>
            </a:r>
            <a:r>
              <a:rPr lang="en-US" sz="1600" dirty="0" smtClean="0"/>
              <a:t> (English-derived or -based words when there were perfectly good German words to use / “</a:t>
            </a:r>
            <a:r>
              <a:rPr lang="en-US" sz="1600" dirty="0" err="1" smtClean="0"/>
              <a:t>Fakt</a:t>
            </a:r>
            <a:r>
              <a:rPr lang="en-US" sz="1600" dirty="0" smtClean="0"/>
              <a:t>” for “</a:t>
            </a:r>
            <a:r>
              <a:rPr lang="en-US" sz="1600" dirty="0" err="1" smtClean="0"/>
              <a:t>Tatsache</a:t>
            </a:r>
            <a:r>
              <a:rPr lang="en-US" sz="1600" dirty="0" smtClean="0"/>
              <a:t>” (“fact”)</a:t>
            </a:r>
          </a:p>
          <a:p>
            <a:pPr lvl="1"/>
            <a:r>
              <a:rPr lang="en-US" sz="1600" dirty="0" smtClean="0">
                <a:solidFill>
                  <a:srgbClr val="FF0000"/>
                </a:solidFill>
              </a:rPr>
              <a:t>Anti-metaphorical speech </a:t>
            </a:r>
            <a:r>
              <a:rPr lang="en-US" sz="1600" dirty="0" smtClean="0"/>
              <a:t>/ concrete images</a:t>
            </a:r>
          </a:p>
          <a:p>
            <a:pPr lvl="1"/>
            <a:r>
              <a:rPr lang="en-US" sz="1600" dirty="0" smtClean="0">
                <a:solidFill>
                  <a:srgbClr val="FF0000"/>
                </a:solidFill>
              </a:rPr>
              <a:t>Bureaucratic jargon</a:t>
            </a:r>
          </a:p>
          <a:p>
            <a:pPr lvl="1">
              <a:buNone/>
            </a:pPr>
            <a:r>
              <a:rPr lang="en-US" sz="1600" dirty="0" smtClean="0">
                <a:solidFill>
                  <a:srgbClr val="FF0000"/>
                </a:solidFill>
              </a:rPr>
              <a:t>Brecht’s “popular style seeks to imitate less the reality than the ‘idea’ of natural speech” </a:t>
            </a:r>
            <a:r>
              <a:rPr lang="en-US" sz="1600" dirty="0" smtClean="0"/>
              <a:t>and is thus “popular only </a:t>
            </a:r>
            <a:r>
              <a:rPr lang="en-US" sz="1600" i="1" dirty="0" err="1" smtClean="0"/>
              <a:t>idealiter</a:t>
            </a:r>
            <a:r>
              <a:rPr lang="en-US" sz="1600" dirty="0" smtClean="0"/>
              <a:t>” (an illusion of “the people’s” diction) (</a:t>
            </a:r>
            <a:r>
              <a:rPr lang="en-US" sz="1600" dirty="0" err="1" smtClean="0"/>
              <a:t>Mennemeier</a:t>
            </a:r>
            <a:r>
              <a:rPr lang="en-US" sz="1600" dirty="0" smtClean="0"/>
              <a:t>)</a:t>
            </a:r>
          </a:p>
          <a:p>
            <a:pPr lvl="1"/>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rmAutofit fontScale="90000"/>
          </a:bodyPr>
          <a:lstStyle/>
          <a:p>
            <a:r>
              <a:rPr lang="en-US" dirty="0" smtClean="0"/>
              <a:t>The Values of Mother Courage’s / </a:t>
            </a:r>
            <a:r>
              <a:rPr lang="en-US" u="sng" dirty="0" smtClean="0"/>
              <a:t>Mother Courage</a:t>
            </a:r>
            <a:r>
              <a:rPr lang="en-US" dirty="0" smtClean="0"/>
              <a:t>’s World </a:t>
            </a:r>
            <a:r>
              <a:rPr lang="en-US" i="1" dirty="0" smtClean="0"/>
              <a:t>in the play</a:t>
            </a:r>
            <a:endParaRPr lang="en-US" i="1" dirty="0"/>
          </a:p>
        </p:txBody>
      </p:sp>
      <p:sp>
        <p:nvSpPr>
          <p:cNvPr id="5" name="Subtitle 4"/>
          <p:cNvSpPr>
            <a:spLocks noGrp="1"/>
          </p:cNvSpPr>
          <p:nvPr>
            <p:ph type="subTitle" idx="1"/>
          </p:nvPr>
        </p:nvSpPr>
        <p:spPr/>
        <p:txBody>
          <a:bodyPr/>
          <a:lstStyle/>
          <a:p>
            <a:r>
              <a:rPr lang="en-US" dirty="0" smtClean="0"/>
              <a:t>Values: “a person's </a:t>
            </a:r>
            <a:r>
              <a:rPr lang="en-US" dirty="0" smtClean="0">
                <a:solidFill>
                  <a:srgbClr val="FF0000"/>
                </a:solidFill>
              </a:rPr>
              <a:t>principles</a:t>
            </a:r>
            <a:r>
              <a:rPr lang="en-US" dirty="0" smtClean="0"/>
              <a:t> or standards of behavior; one's judgment of what is important in life”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00333" y="215331"/>
            <a:ext cx="8229600" cy="1143000"/>
          </a:xfrm>
        </p:spPr>
        <p:txBody>
          <a:bodyPr>
            <a:normAutofit/>
          </a:bodyPr>
          <a:lstStyle/>
          <a:p>
            <a:r>
              <a:rPr lang="en-US" sz="2000" dirty="0" smtClean="0">
                <a:solidFill>
                  <a:srgbClr val="FF0000"/>
                </a:solidFill>
              </a:rPr>
              <a:t>“Fatal” Values </a:t>
            </a:r>
            <a:r>
              <a:rPr lang="en-US" sz="2000" dirty="0" err="1" smtClean="0">
                <a:solidFill>
                  <a:srgbClr val="FF0000"/>
                </a:solidFill>
                <a:sym typeface="Wingdings"/>
              </a:rPr>
              <a:t></a:t>
            </a:r>
            <a:r>
              <a:rPr lang="en-US" sz="2000" dirty="0" smtClean="0">
                <a:solidFill>
                  <a:srgbClr val="FF0000"/>
                </a:solidFill>
                <a:sym typeface="Wingdings"/>
              </a:rPr>
              <a:t> </a:t>
            </a:r>
            <a:r>
              <a:rPr lang="en-US" sz="2000" dirty="0" smtClean="0">
                <a:solidFill>
                  <a:srgbClr val="FF0000"/>
                </a:solidFill>
              </a:rPr>
              <a:t>Fatal “Virtues”:</a:t>
            </a:r>
            <a:r>
              <a:rPr lang="en-US" sz="2000" dirty="0" smtClean="0"/>
              <a:t/>
            </a:r>
            <a:br>
              <a:rPr lang="en-US" sz="2000" dirty="0" smtClean="0"/>
            </a:br>
            <a:r>
              <a:rPr lang="en-US" sz="2000" dirty="0" smtClean="0"/>
              <a:t>Virtue #1:  “Heroism” in </a:t>
            </a:r>
            <a:r>
              <a:rPr lang="en-US" sz="2000" u="sng" dirty="0" smtClean="0"/>
              <a:t>Mother Courage </a:t>
            </a:r>
            <a:br>
              <a:rPr lang="en-US" sz="2000" u="sng" dirty="0" smtClean="0"/>
            </a:br>
            <a:r>
              <a:rPr lang="en-US" sz="2000" u="sng" dirty="0" smtClean="0"/>
              <a:t> and her Children</a:t>
            </a:r>
            <a:endParaRPr lang="en-US" sz="2000" u="sng" dirty="0"/>
          </a:p>
        </p:txBody>
      </p:sp>
      <p:sp>
        <p:nvSpPr>
          <p:cNvPr id="5" name="Content Placeholder 4"/>
          <p:cNvSpPr>
            <a:spLocks noGrp="1"/>
          </p:cNvSpPr>
          <p:nvPr>
            <p:ph sz="half" idx="1"/>
          </p:nvPr>
        </p:nvSpPr>
        <p:spPr>
          <a:xfrm>
            <a:off x="230258" y="575376"/>
            <a:ext cx="4038600" cy="5813337"/>
          </a:xfrm>
        </p:spPr>
        <p:txBody>
          <a:bodyPr>
            <a:normAutofit fontScale="70000" lnSpcReduction="20000"/>
          </a:bodyPr>
          <a:lstStyle/>
          <a:p>
            <a:pPr>
              <a:buNone/>
            </a:pPr>
            <a:r>
              <a:rPr lang="en-US" dirty="0" smtClean="0"/>
              <a:t>Brecht’s Question: “What is a performance of </a:t>
            </a:r>
            <a:r>
              <a:rPr lang="en-US" u="sng" dirty="0" smtClean="0"/>
              <a:t>Mother Courage and her Children</a:t>
            </a:r>
            <a:r>
              <a:rPr lang="en-US" dirty="0" smtClean="0"/>
              <a:t> primarily meant to show?” </a:t>
            </a:r>
          </a:p>
          <a:p>
            <a:pPr>
              <a:buNone/>
            </a:pPr>
            <a:r>
              <a:rPr lang="en-US" dirty="0" smtClean="0"/>
              <a:t> Brecht’s Answer </a:t>
            </a:r>
            <a:r>
              <a:rPr lang="en-US" dirty="0" smtClean="0">
                <a:solidFill>
                  <a:srgbClr val="FF0000"/>
                </a:solidFill>
              </a:rPr>
              <a:t>(</a:t>
            </a:r>
            <a:r>
              <a:rPr lang="en-US" dirty="0" err="1" smtClean="0">
                <a:solidFill>
                  <a:srgbClr val="FF0000"/>
                </a:solidFill>
              </a:rPr>
              <a:t>BRECHT’s</a:t>
            </a:r>
            <a:r>
              <a:rPr lang="en-US" dirty="0" smtClean="0">
                <a:solidFill>
                  <a:srgbClr val="FF0000"/>
                </a:solidFill>
              </a:rPr>
              <a:t> THESIS!)</a:t>
            </a:r>
            <a:r>
              <a:rPr lang="en-US" dirty="0" smtClean="0"/>
              <a:t>: “That war is a continuation of business by other means, </a:t>
            </a:r>
            <a:r>
              <a:rPr lang="en-US" dirty="0" smtClean="0">
                <a:solidFill>
                  <a:srgbClr val="FF0000"/>
                </a:solidFill>
              </a:rPr>
              <a:t>making the </a:t>
            </a:r>
            <a:r>
              <a:rPr lang="en-US" dirty="0" smtClean="0"/>
              <a:t>human virtues </a:t>
            </a:r>
            <a:r>
              <a:rPr lang="en-US" dirty="0" smtClean="0">
                <a:solidFill>
                  <a:srgbClr val="FF0000"/>
                </a:solidFill>
              </a:rPr>
              <a:t>fatal even to those who exercise them.”</a:t>
            </a:r>
            <a:r>
              <a:rPr lang="en-US" dirty="0" smtClean="0"/>
              <a:t> (</a:t>
            </a:r>
            <a:r>
              <a:rPr lang="en-US" u="sng" dirty="0" err="1" smtClean="0"/>
              <a:t>Couragemodel</a:t>
            </a:r>
            <a:r>
              <a:rPr lang="en-US" dirty="0" err="1" smtClean="0"/>
              <a:t>l</a:t>
            </a:r>
            <a:r>
              <a:rPr lang="en-US" dirty="0" smtClean="0"/>
              <a:t>, 1949)</a:t>
            </a:r>
          </a:p>
          <a:p>
            <a:pPr>
              <a:buNone/>
            </a:pPr>
            <a:endParaRPr lang="en-US" dirty="0" smtClean="0"/>
          </a:p>
          <a:p>
            <a:pPr>
              <a:buNone/>
            </a:pPr>
            <a:r>
              <a:rPr lang="en-US" dirty="0" smtClean="0"/>
              <a:t>The General (to </a:t>
            </a:r>
            <a:r>
              <a:rPr lang="en-US" dirty="0" err="1" smtClean="0"/>
              <a:t>Eilif</a:t>
            </a:r>
            <a:r>
              <a:rPr lang="en-US" dirty="0" smtClean="0"/>
              <a:t>): “You’re a hero…” (“</a:t>
            </a:r>
            <a:r>
              <a:rPr lang="en-US" dirty="0" err="1" smtClean="0"/>
              <a:t>Heldentat</a:t>
            </a:r>
            <a:r>
              <a:rPr lang="en-US" dirty="0" smtClean="0"/>
              <a:t>,” the act of a hero)</a:t>
            </a:r>
          </a:p>
          <a:p>
            <a:pPr>
              <a:buNone/>
            </a:pPr>
            <a:r>
              <a:rPr lang="en-US" dirty="0" err="1" smtClean="0"/>
              <a:t>Eilif</a:t>
            </a:r>
            <a:r>
              <a:rPr lang="en-US" dirty="0" smtClean="0"/>
              <a:t>: “You really work up an appetite, butchering peasants” (Scene Two, pp. 20-21)</a:t>
            </a:r>
          </a:p>
          <a:p>
            <a:pPr>
              <a:buNone/>
            </a:pPr>
            <a:r>
              <a:rPr lang="en-US" dirty="0" smtClean="0"/>
              <a:t>Mother Courage asks the Cook about </a:t>
            </a:r>
            <a:r>
              <a:rPr lang="en-US" dirty="0" err="1" smtClean="0"/>
              <a:t>Eilif</a:t>
            </a:r>
            <a:r>
              <a:rPr lang="en-US" dirty="0" smtClean="0"/>
              <a:t>: “Any more heroism?” (“</a:t>
            </a:r>
            <a:r>
              <a:rPr lang="en-US" dirty="0" err="1" smtClean="0"/>
              <a:t>Heldentaten</a:t>
            </a:r>
            <a:r>
              <a:rPr lang="en-US" dirty="0" smtClean="0"/>
              <a:t>,” Scene Eight, </a:t>
            </a:r>
            <a:r>
              <a:rPr lang="en-US" dirty="0" err="1" smtClean="0"/>
              <a:t>p</a:t>
            </a:r>
            <a:r>
              <a:rPr lang="en-US" dirty="0" smtClean="0"/>
              <a:t>. 84)</a:t>
            </a:r>
          </a:p>
        </p:txBody>
      </p:sp>
      <p:pic>
        <p:nvPicPr>
          <p:cNvPr id="7" name="Content Placeholder 6" descr="Brecht_Eilif_Dancing.bmp"/>
          <p:cNvPicPr>
            <a:picLocks noGrp="1" noChangeAspect="1"/>
          </p:cNvPicPr>
          <p:nvPr>
            <p:ph sz="half" idx="2"/>
          </p:nvPr>
        </p:nvPicPr>
        <p:blipFill>
          <a:blip r:embed="rId2">
            <a:lum contrast="41000"/>
          </a:blip>
          <a:srcRect t="-21260" b="-21260"/>
          <a:stretch>
            <a:fillRect/>
          </a:stretch>
        </p:blipFill>
        <p:spPr>
          <a:xfrm>
            <a:off x="4648200" y="896666"/>
            <a:ext cx="4038600" cy="4525963"/>
          </a:xfrm>
        </p:spPr>
      </p:pic>
      <p:sp>
        <p:nvSpPr>
          <p:cNvPr id="8" name="TextBox 7"/>
          <p:cNvSpPr txBox="1"/>
          <p:nvPr/>
        </p:nvSpPr>
        <p:spPr>
          <a:xfrm>
            <a:off x="4873286" y="4960964"/>
            <a:ext cx="3813514" cy="923330"/>
          </a:xfrm>
          <a:prstGeom prst="rect">
            <a:avLst/>
          </a:prstGeom>
          <a:noFill/>
        </p:spPr>
        <p:txBody>
          <a:bodyPr wrap="none" rtlCol="0">
            <a:spAutoFit/>
          </a:bodyPr>
          <a:lstStyle/>
          <a:p>
            <a:r>
              <a:rPr lang="en-US" dirty="0" err="1" smtClean="0"/>
              <a:t>Eilif</a:t>
            </a:r>
            <a:r>
              <a:rPr lang="en-US" dirty="0" smtClean="0"/>
              <a:t> Dancing and Singing “The Song</a:t>
            </a:r>
          </a:p>
          <a:p>
            <a:r>
              <a:rPr lang="en-US" dirty="0" smtClean="0"/>
              <a:t>About the Solider and his Wife” (Scene</a:t>
            </a:r>
          </a:p>
          <a:p>
            <a:r>
              <a:rPr lang="en-US" dirty="0" smtClean="0"/>
              <a:t>Two, </a:t>
            </a:r>
            <a:r>
              <a:rPr lang="en-US" dirty="0" err="1" smtClean="0"/>
              <a:t>p</a:t>
            </a:r>
            <a:r>
              <a:rPr lang="en-US" dirty="0" smtClean="0"/>
              <a:t>. 25) / Berlin production, 1949</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Is this </a:t>
            </a:r>
            <a:r>
              <a:rPr lang="en-US" sz="2000" dirty="0" smtClean="0">
                <a:solidFill>
                  <a:srgbClr val="FF0000"/>
                </a:solidFill>
              </a:rPr>
              <a:t>heroism</a:t>
            </a:r>
            <a:r>
              <a:rPr lang="en-US" sz="2000" dirty="0" smtClean="0"/>
              <a:t>?</a:t>
            </a:r>
            <a:br>
              <a:rPr lang="en-US" sz="2000" dirty="0" smtClean="0"/>
            </a:br>
            <a:r>
              <a:rPr lang="en-US" sz="2000" dirty="0" smtClean="0"/>
              <a:t>For Brecht, even this problematic “heroism” is in fact merely </a:t>
            </a:r>
            <a:r>
              <a:rPr lang="en-US" sz="2000" dirty="0" smtClean="0">
                <a:solidFill>
                  <a:srgbClr val="FF0000"/>
                </a:solidFill>
              </a:rPr>
              <a:t>boldness</a:t>
            </a:r>
            <a:r>
              <a:rPr lang="en-US" sz="2000" dirty="0" smtClean="0"/>
              <a:t> …  </a:t>
            </a:r>
            <a:br>
              <a:rPr lang="en-US" sz="2000" dirty="0" smtClean="0"/>
            </a:br>
            <a:r>
              <a:rPr lang="en-US" sz="2000" dirty="0" smtClean="0"/>
              <a:t>Commentary in the ballads…</a:t>
            </a:r>
            <a:endParaRPr lang="en-US" sz="2000" dirty="0"/>
          </a:p>
        </p:txBody>
      </p:sp>
      <p:sp>
        <p:nvSpPr>
          <p:cNvPr id="3" name="Content Placeholder 2"/>
          <p:cNvSpPr>
            <a:spLocks noGrp="1"/>
          </p:cNvSpPr>
          <p:nvPr>
            <p:ph sz="half" idx="1"/>
          </p:nvPr>
        </p:nvSpPr>
        <p:spPr>
          <a:xfrm>
            <a:off x="457200" y="1865909"/>
            <a:ext cx="4038600" cy="4525963"/>
          </a:xfrm>
        </p:spPr>
        <p:txBody>
          <a:bodyPr>
            <a:normAutofit fontScale="85000" lnSpcReduction="20000"/>
          </a:bodyPr>
          <a:lstStyle/>
          <a:p>
            <a:pPr>
              <a:buNone/>
            </a:pPr>
            <a:r>
              <a:rPr lang="en-US" sz="2595" dirty="0" smtClean="0">
                <a:solidFill>
                  <a:srgbClr val="FF0000"/>
                </a:solidFill>
              </a:rPr>
              <a:t>“The Ballad of the Famous”</a:t>
            </a:r>
          </a:p>
          <a:p>
            <a:pPr>
              <a:buNone/>
            </a:pPr>
            <a:r>
              <a:rPr lang="en-US" sz="2595" dirty="0" smtClean="0"/>
              <a:t>The Cook: “A lecture in the form of a song, the Song of Solomon, Julius Caesar and other men possessed of a gigantic spirit (“</a:t>
            </a:r>
            <a:r>
              <a:rPr lang="en-US" sz="2595" dirty="0" err="1" smtClean="0"/>
              <a:t>große</a:t>
            </a:r>
            <a:r>
              <a:rPr lang="en-US" sz="2595" dirty="0" smtClean="0"/>
              <a:t> </a:t>
            </a:r>
            <a:r>
              <a:rPr lang="en-US" sz="2595" dirty="0" err="1" smtClean="0"/>
              <a:t>Geister</a:t>
            </a:r>
            <a:r>
              <a:rPr lang="en-US" sz="2595" dirty="0" smtClean="0"/>
              <a:t>”), </a:t>
            </a:r>
            <a:r>
              <a:rPr lang="en-US" sz="2595" dirty="0" smtClean="0">
                <a:solidFill>
                  <a:srgbClr val="FF0000"/>
                </a:solidFill>
              </a:rPr>
              <a:t>which proved to be of little use</a:t>
            </a:r>
            <a:r>
              <a:rPr lang="en-US" sz="2595" dirty="0" smtClean="0"/>
              <a:t>” (Scene Nine, pp. 88-91)</a:t>
            </a:r>
          </a:p>
          <a:p>
            <a:pPr>
              <a:buNone/>
            </a:pPr>
            <a:endParaRPr lang="en-US" sz="2595" dirty="0" smtClean="0"/>
          </a:p>
          <a:p>
            <a:pPr>
              <a:buNone/>
            </a:pPr>
            <a:r>
              <a:rPr lang="en-US" sz="2595" dirty="0" smtClean="0"/>
              <a:t>Solomon / Julius Caesar / Socrates / St. Martin</a:t>
            </a:r>
          </a:p>
          <a:p>
            <a:pPr>
              <a:buNone/>
            </a:pPr>
            <a:endParaRPr lang="en-US" sz="2595" dirty="0" smtClean="0"/>
          </a:p>
          <a:p>
            <a:pPr>
              <a:buNone/>
            </a:pPr>
            <a:r>
              <a:rPr lang="en-US" sz="2595" dirty="0" smtClean="0"/>
              <a:t>Second stanza </a:t>
            </a:r>
            <a:r>
              <a:rPr lang="en-US" sz="2595" dirty="0" err="1" smtClean="0">
                <a:sym typeface="Wingdings"/>
              </a:rPr>
              <a:t></a:t>
            </a:r>
            <a:r>
              <a:rPr lang="en-US" sz="2595" dirty="0" smtClean="0">
                <a:sym typeface="Wingdings"/>
              </a:rPr>
              <a:t> </a:t>
            </a:r>
            <a:r>
              <a:rPr lang="en-US" sz="2595" dirty="0" err="1" smtClean="0">
                <a:sym typeface="Wingdings"/>
              </a:rPr>
              <a:t></a:t>
            </a:r>
            <a:r>
              <a:rPr lang="en-US" sz="2595" dirty="0" smtClean="0">
                <a:sym typeface="Wingdings"/>
              </a:rPr>
              <a:t> </a:t>
            </a:r>
            <a:r>
              <a:rPr lang="en-US" sz="2595" dirty="0" err="1" smtClean="0">
                <a:sym typeface="Wingdings"/>
              </a:rPr>
              <a:t></a:t>
            </a:r>
            <a:endParaRPr lang="en-US" sz="2595" dirty="0" smtClean="0"/>
          </a:p>
          <a:p>
            <a:pPr>
              <a:buNone/>
            </a:pPr>
            <a:endParaRPr lang="en-US" dirty="0"/>
          </a:p>
        </p:txBody>
      </p:sp>
      <p:sp>
        <p:nvSpPr>
          <p:cNvPr id="4" name="Content Placeholder 3"/>
          <p:cNvSpPr>
            <a:spLocks noGrp="1"/>
          </p:cNvSpPr>
          <p:nvPr>
            <p:ph sz="half" idx="2"/>
          </p:nvPr>
        </p:nvSpPr>
        <p:spPr>
          <a:xfrm>
            <a:off x="4648200" y="1865909"/>
            <a:ext cx="4038600" cy="4525963"/>
          </a:xfrm>
        </p:spPr>
        <p:txBody>
          <a:bodyPr>
            <a:normAutofit fontScale="85000" lnSpcReduction="20000"/>
          </a:bodyPr>
          <a:lstStyle/>
          <a:p>
            <a:pPr>
              <a:buNone/>
            </a:pPr>
            <a:r>
              <a:rPr lang="en-US" sz="2595" dirty="0" smtClean="0"/>
              <a:t>“Then Julius Caesar, mighty one, //…So brave (“</a:t>
            </a:r>
            <a:r>
              <a:rPr lang="en-US" sz="2595" dirty="0" err="1" smtClean="0"/>
              <a:t>kühn</a:t>
            </a:r>
            <a:r>
              <a:rPr lang="en-US" sz="2595" dirty="0" smtClean="0"/>
              <a:t>”) he tore the world apart, // So they voted and changed their Caesar to a God, // Then drove a dagger through his heart, //… So brave, but screaming out in fear he ends. // </a:t>
            </a:r>
            <a:r>
              <a:rPr lang="en-US" sz="2595" dirty="0" smtClean="0">
                <a:solidFill>
                  <a:srgbClr val="FF0000"/>
                </a:solidFill>
              </a:rPr>
              <a:t>Brave hearts (“</a:t>
            </a:r>
            <a:r>
              <a:rPr lang="en-US" sz="2595" dirty="0" err="1" smtClean="0">
                <a:solidFill>
                  <a:srgbClr val="FF0000"/>
                </a:solidFill>
              </a:rPr>
              <a:t>Kühnheit</a:t>
            </a:r>
            <a:r>
              <a:rPr lang="en-US" sz="2595" dirty="0" smtClean="0">
                <a:solidFill>
                  <a:srgbClr val="FF0000"/>
                </a:solidFill>
              </a:rPr>
              <a:t>”) are grand! We’re fine with none”</a:t>
            </a:r>
            <a:r>
              <a:rPr lang="en-US" sz="2595" dirty="0" smtClean="0"/>
              <a:t> (</a:t>
            </a:r>
            <a:r>
              <a:rPr lang="en-US" sz="2595" dirty="0" err="1" smtClean="0"/>
              <a:t>p</a:t>
            </a:r>
            <a:r>
              <a:rPr lang="en-US" sz="2595" dirty="0" smtClean="0"/>
              <a:t>. 89)</a:t>
            </a:r>
          </a:p>
          <a:p>
            <a:pPr>
              <a:buNone/>
            </a:pPr>
            <a:endParaRPr lang="en-US" sz="2595" dirty="0" smtClean="0"/>
          </a:p>
          <a:p>
            <a:pPr>
              <a:buNone/>
            </a:pPr>
            <a:r>
              <a:rPr lang="en-US" sz="2595" dirty="0" smtClean="0"/>
              <a:t>“Our </a:t>
            </a:r>
            <a:r>
              <a:rPr lang="en-US" sz="2595" dirty="0" smtClean="0">
                <a:solidFill>
                  <a:srgbClr val="FF0000"/>
                </a:solidFill>
              </a:rPr>
              <a:t>virtues led us to our wretched ends</a:t>
            </a:r>
            <a:r>
              <a:rPr lang="en-US" sz="2595" dirty="0" smtClean="0"/>
              <a:t>. // And folk do better who have none.” (</a:t>
            </a:r>
            <a:r>
              <a:rPr lang="en-US" sz="2595" dirty="0" err="1" smtClean="0"/>
              <a:t>p</a:t>
            </a:r>
            <a:r>
              <a:rPr lang="en-US" sz="2595" dirty="0" smtClean="0"/>
              <a:t>. 91)</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No need for </a:t>
            </a:r>
            <a:r>
              <a:rPr lang="en-US" sz="2800" i="1" dirty="0" smtClean="0"/>
              <a:t>any kind</a:t>
            </a:r>
            <a:r>
              <a:rPr lang="en-US" sz="2800" dirty="0" smtClean="0"/>
              <a:t> of “heroism” when war </a:t>
            </a:r>
            <a:r>
              <a:rPr lang="en-US" sz="2800" dirty="0"/>
              <a:t>i</a:t>
            </a:r>
            <a:r>
              <a:rPr lang="en-US" sz="2800" dirty="0" smtClean="0"/>
              <a:t>s a “continuation of business by other means”...</a:t>
            </a:r>
            <a:endParaRPr lang="en-US" sz="2800" dirty="0"/>
          </a:p>
        </p:txBody>
      </p:sp>
      <p:sp>
        <p:nvSpPr>
          <p:cNvPr id="3" name="Content Placeholder 2"/>
          <p:cNvSpPr>
            <a:spLocks noGrp="1"/>
          </p:cNvSpPr>
          <p:nvPr>
            <p:ph sz="half" idx="4294967295"/>
          </p:nvPr>
        </p:nvSpPr>
        <p:spPr>
          <a:xfrm>
            <a:off x="457200" y="1417638"/>
            <a:ext cx="4038600" cy="4977552"/>
          </a:xfrm>
        </p:spPr>
        <p:txBody>
          <a:bodyPr>
            <a:normAutofit fontScale="62500" lnSpcReduction="20000"/>
          </a:bodyPr>
          <a:lstStyle/>
          <a:p>
            <a:pPr>
              <a:buNone/>
            </a:pPr>
            <a:r>
              <a:rPr lang="en-US" dirty="0" smtClean="0">
                <a:solidFill>
                  <a:srgbClr val="FF0000"/>
                </a:solidFill>
              </a:rPr>
              <a:t>P</a:t>
            </a:r>
            <a:r>
              <a:rPr lang="en-US" i="1" dirty="0" smtClean="0">
                <a:solidFill>
                  <a:srgbClr val="FF0000"/>
                </a:solidFill>
              </a:rPr>
              <a:t>olitical</a:t>
            </a:r>
            <a:r>
              <a:rPr lang="en-US" dirty="0" smtClean="0">
                <a:solidFill>
                  <a:srgbClr val="FF0000"/>
                </a:solidFill>
              </a:rPr>
              <a:t> “business as usual”</a:t>
            </a:r>
            <a:endParaRPr lang="en-US" dirty="0" smtClean="0"/>
          </a:p>
          <a:p>
            <a:pPr>
              <a:buNone/>
            </a:pPr>
            <a:r>
              <a:rPr lang="en-US" dirty="0" smtClean="0"/>
              <a:t>Mother Courage: “Think the war will end now?”</a:t>
            </a:r>
          </a:p>
          <a:p>
            <a:pPr>
              <a:buNone/>
            </a:pPr>
            <a:r>
              <a:rPr lang="en-US" dirty="0" smtClean="0"/>
              <a:t>The Chaplain: “There will be brief pauses…But the Emperor or the King or the Pope reliably provides what’s necessary to get it going again. This war’s got no significant worries as far as I can see…” (Scene Six, pp. 62-3)</a:t>
            </a:r>
          </a:p>
          <a:p>
            <a:pPr>
              <a:buNone/>
            </a:pPr>
            <a:r>
              <a:rPr lang="en-US" dirty="0" smtClean="0"/>
              <a:t> </a:t>
            </a:r>
          </a:p>
          <a:p>
            <a:pPr>
              <a:buNone/>
            </a:pPr>
            <a:r>
              <a:rPr lang="en-US" i="1" dirty="0" smtClean="0">
                <a:solidFill>
                  <a:srgbClr val="FF0000"/>
                </a:solidFill>
              </a:rPr>
              <a:t>Business</a:t>
            </a:r>
            <a:r>
              <a:rPr lang="en-US" dirty="0" smtClean="0">
                <a:solidFill>
                  <a:srgbClr val="FF0000"/>
                </a:solidFill>
              </a:rPr>
              <a:t> “business as usual”</a:t>
            </a:r>
            <a:endParaRPr lang="en-US" dirty="0" smtClean="0"/>
          </a:p>
          <a:p>
            <a:pPr>
              <a:buNone/>
            </a:pPr>
            <a:r>
              <a:rPr lang="en-US" dirty="0" smtClean="0"/>
              <a:t>Mother Courage: “What else is war but a profit-making competition, / A profit-building enterprise” (Scene Seven, </a:t>
            </a:r>
            <a:r>
              <a:rPr lang="en-US" dirty="0" err="1" smtClean="0"/>
              <a:t>p</a:t>
            </a:r>
            <a:r>
              <a:rPr lang="en-US" dirty="0" smtClean="0"/>
              <a:t>. 70)</a:t>
            </a:r>
          </a:p>
          <a:p>
            <a:endParaRPr lang="en-US" dirty="0"/>
          </a:p>
        </p:txBody>
      </p:sp>
      <p:sp>
        <p:nvSpPr>
          <p:cNvPr id="7" name="TextBox 6"/>
          <p:cNvSpPr txBox="1"/>
          <p:nvPr/>
        </p:nvSpPr>
        <p:spPr>
          <a:xfrm>
            <a:off x="4633324" y="5200056"/>
            <a:ext cx="4053476" cy="646331"/>
          </a:xfrm>
          <a:prstGeom prst="rect">
            <a:avLst/>
          </a:prstGeom>
          <a:noFill/>
        </p:spPr>
        <p:txBody>
          <a:bodyPr wrap="none" rtlCol="0">
            <a:spAutoFit/>
          </a:bodyPr>
          <a:lstStyle/>
          <a:p>
            <a:r>
              <a:rPr lang="en-US" dirty="0" smtClean="0"/>
              <a:t>Helene </a:t>
            </a:r>
            <a:r>
              <a:rPr lang="en-US" dirty="0" err="1" smtClean="0"/>
              <a:t>Weigel</a:t>
            </a:r>
            <a:r>
              <a:rPr lang="en-US" dirty="0" smtClean="0"/>
              <a:t> as Mother Courage (Berlin </a:t>
            </a:r>
          </a:p>
          <a:p>
            <a:r>
              <a:rPr lang="en-US" dirty="0"/>
              <a:t>p</a:t>
            </a:r>
            <a:r>
              <a:rPr lang="en-US" dirty="0" smtClean="0"/>
              <a:t>roduction, 1949)</a:t>
            </a:r>
            <a:endParaRPr lang="en-US" dirty="0"/>
          </a:p>
        </p:txBody>
      </p:sp>
      <p:pic>
        <p:nvPicPr>
          <p:cNvPr id="8" name="Picture 7"/>
          <p:cNvPicPr>
            <a:picLocks noChangeAspect="1"/>
          </p:cNvPicPr>
          <p:nvPr/>
        </p:nvPicPr>
        <p:blipFill>
          <a:blip r:embed="rId2"/>
          <a:stretch>
            <a:fillRect/>
          </a:stretch>
        </p:blipFill>
        <p:spPr>
          <a:xfrm>
            <a:off x="4633324" y="1879600"/>
            <a:ext cx="4191000" cy="3098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6097</TotalTime>
  <Words>3788</Words>
  <Application>Microsoft Macintosh PowerPoint</Application>
  <PresentationFormat>On-screen Show (4:3)</PresentationFormat>
  <Paragraphs>301</Paragraphs>
  <Slides>34</Slides>
  <Notes>1</Notes>
  <HiddenSlides>0</HiddenSlides>
  <MMClips>2</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Remember!!!</vt:lpstr>
      <vt:lpstr>Epic Theater as  Pedagogical Theater</vt:lpstr>
      <vt:lpstr>The World of the Play (vs. the World in the play): The Audience Should Become a Collective of “Thinking Human Beings”…</vt:lpstr>
      <vt:lpstr>The audience of the play should become a collective of “thinking human beings” by thinking about – and “casting [their] vote” (Brecht on Theater, p. 39) – on the world in the play and on the values of this world…</vt:lpstr>
      <vt:lpstr>Epic theater in Translation / Un-realism and 21st-century Cussing</vt:lpstr>
      <vt:lpstr>The Values of Mother Courage’s / Mother Courage’s World in the play</vt:lpstr>
      <vt:lpstr>“Fatal” Values  Fatal “Virtues”: Virtue #1:  “Heroism” in Mother Courage   and her Children</vt:lpstr>
      <vt:lpstr>Is this heroism? For Brecht, even this problematic “heroism” is in fact merely boldness …   Commentary in the ballads…</vt:lpstr>
      <vt:lpstr>No need for any kind of “heroism” when war is a “continuation of business by other means”...</vt:lpstr>
      <vt:lpstr>Sidebar: Brecht’s Hidden Inter-Texts  and the Politics of Cribbing</vt:lpstr>
      <vt:lpstr> </vt:lpstr>
      <vt:lpstr>Back to Brecht’s thesis re the “virtues” as “fatal” in the world of war / Virtue #2: (Real) Honesty in Mother Courage and her Children</vt:lpstr>
      <vt:lpstr>Virtue #3: Compassion in Mother Courage and her Children</vt:lpstr>
      <vt:lpstr>Doubling up the “Fatal Virtues”: Kattrin’s Compassionate Heroism</vt:lpstr>
      <vt:lpstr>Even in this scene, however, our compassion as spectators…</vt:lpstr>
      <vt:lpstr> Virtue #4: Empathy in  Mother Courage and her Children</vt:lpstr>
      <vt:lpstr>These “virtues” are “fatal” in the play (sometimes they are not even “virtues”…) – and pointless…</vt:lpstr>
      <vt:lpstr>Brecht is thus arguing that in a world in which the state and the military-industrial complex are in bed with one another (so to speak), individual actions are not enough… </vt:lpstr>
      <vt:lpstr>The Individual’s “Despair”: Mother Courage Caught between an Ethics of Care and a Politics of Self-Interest / Survival</vt:lpstr>
      <vt:lpstr>Pure Self-Interest: The Cook</vt:lpstr>
      <vt:lpstr>BUT… Does the Audience Always Learn?  1941 / 1949</vt:lpstr>
      <vt:lpstr>Brecht’s Response to the Audience’s Responses in 1941 (Zurich) / 1950 (Munich)</vt:lpstr>
      <vt:lpstr>Your / Our Response to Brecht’s Response?</vt:lpstr>
      <vt:lpstr>Brecht’s Heroism?   Surviving the War   Surviving the Peace </vt:lpstr>
      <vt:lpstr>Brecht in the post-war U.S.  The Intellectual in the Face  of Authority / Deceit and Deception / Watching out for himself…</vt:lpstr>
      <vt:lpstr>PowerPoint Presentation</vt:lpstr>
      <vt:lpstr>Brecht as Simplicius in the 1947 Cold War U.S. The HUAC Hearings…  Deceit and / or Prudence?</vt:lpstr>
      <vt:lpstr>Fast forward six years / More Dissemblance? Hero or Villain? Bertolt Brecht in Cold War East Berlin, East Germany /   Workers’ Uprising (June, 1953)</vt:lpstr>
      <vt:lpstr>Brecht’s Reaction to the Workers’ Uprising, East Berlin, 1953 / Surviving the Post-War Peace…</vt:lpstr>
      <vt:lpstr>Or: Was Brecht merely dedicated to the survival of his theater, the Berliner Ensemble, as an institution of Pedagogical  / Epic Theater in the Post-War World that the East German government had allowed him to establish and that it supported…</vt:lpstr>
      <vt:lpstr>In his defense… Brecht’s later (ironic) poetic commentary on the uprising…</vt:lpstr>
      <vt:lpstr>In any case: Brecht’s Agency / “Action” as a “Cultural Worker” in a wartime / post-war world was to re-present the past from a specific point of view…</vt:lpstr>
      <vt:lpstr>“Theater of War” (dir. Walter) (2008)</vt:lpstr>
      <vt:lpstr>Remember!!!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jonewman</dc:creator>
  <cp:lastModifiedBy>Kazumo Washizuka</cp:lastModifiedBy>
  <cp:revision>63</cp:revision>
  <dcterms:created xsi:type="dcterms:W3CDTF">2014-11-03T04:17:05Z</dcterms:created>
  <dcterms:modified xsi:type="dcterms:W3CDTF">2014-11-04T20:34:40Z</dcterms:modified>
</cp:coreProperties>
</file>