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1" r:id="rId2"/>
    <p:sldId id="260" r:id="rId3"/>
    <p:sldId id="258" r:id="rId4"/>
    <p:sldId id="262" r:id="rId5"/>
    <p:sldId id="263" r:id="rId6"/>
    <p:sldId id="259" r:id="rId7"/>
    <p:sldId id="257" r:id="rId8"/>
    <p:sldId id="273" r:id="rId9"/>
    <p:sldId id="275" r:id="rId10"/>
    <p:sldId id="276" r:id="rId11"/>
    <p:sldId id="278" r:id="rId12"/>
    <p:sldId id="293" r:id="rId13"/>
    <p:sldId id="282" r:id="rId14"/>
    <p:sldId id="280" r:id="rId15"/>
    <p:sldId id="283" r:id="rId16"/>
    <p:sldId id="284" r:id="rId17"/>
    <p:sldId id="285" r:id="rId18"/>
    <p:sldId id="286" r:id="rId19"/>
    <p:sldId id="289" r:id="rId20"/>
    <p:sldId id="288" r:id="rId21"/>
    <p:sldId id="290" r:id="rId22"/>
    <p:sldId id="291" r:id="rId23"/>
    <p:sldId id="292" r:id="rId24"/>
    <p:sldId id="294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7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691EC-34F1-D949-A89F-DED2449AD9D0}" type="datetimeFigureOut">
              <a:rPr lang="en-US" smtClean="0"/>
              <a:t>11/23/14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DB38F-5489-084D-9B57-10783707F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11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Sūnzǐ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Bīngfǎ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military methods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rules for soldiers</a:t>
            </a:r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Terracotta Army, Emperor Qin Shi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Huang,  259-210 BCE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DB38F-5489-084D-9B57-10783707FC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94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Sūnzǐ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Bīngfǎ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military methods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rules for soldiers</a:t>
            </a:r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Terracotta Army, Emperor Qin Shi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Huang,  259-210 BCE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DB38F-5489-084D-9B57-10783707FC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94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Sūnzǐ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Bīngfǎ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military methods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rules for soldiers</a:t>
            </a:r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Terracotta Army, Emperor Qin Shi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Huang,  259-210 BCE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DB38F-5489-084D-9B57-10783707FCF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94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Sūnzǐ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Bīngfǎ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military methods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rules for soldiers</a:t>
            </a:r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Terracotta Army, Emperor Qin Shi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Huang,  259-210 BCE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DB38F-5489-084D-9B57-10783707FC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94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Sūnzǐ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Bīngfǎ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military methods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rules for soldiers</a:t>
            </a:r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Terracotta Army, Emperor Qin Shi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Huang,  259-210 BCE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DB38F-5489-084D-9B57-10783707FC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94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11/23/14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孫子兵法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Sun Tzu, </a:t>
            </a:r>
            <a:r>
              <a:rPr lang="en-US" i="1" dirty="0"/>
              <a:t>Art of War</a:t>
            </a:r>
            <a:endParaRPr lang="en-US" dirty="0"/>
          </a:p>
          <a:p>
            <a:pPr marL="0" indent="0">
              <a:buNone/>
            </a:pPr>
            <a:r>
              <a:rPr lang="en-US" i="1" dirty="0"/>
              <a:t>	Historical Existence?</a:t>
            </a:r>
          </a:p>
          <a:p>
            <a:pPr marL="0" indent="0">
              <a:buNone/>
            </a:pPr>
            <a:r>
              <a:rPr lang="en-US" i="1" dirty="0"/>
              <a:t>	Inconclusive, but probably</a:t>
            </a:r>
          </a:p>
          <a:p>
            <a:pPr marL="0" indent="0">
              <a:buNone/>
            </a:pPr>
            <a:r>
              <a:rPr lang="en-US" i="1" dirty="0"/>
              <a:t>	6</a:t>
            </a:r>
            <a:r>
              <a:rPr lang="en-US" i="1" baseline="30000" dirty="0"/>
              <a:t>th</a:t>
            </a:r>
            <a:r>
              <a:rPr lang="en-US" i="1" dirty="0"/>
              <a:t> century BCE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sz="3200" i="1" dirty="0"/>
              <a:t>Contemporary of</a:t>
            </a:r>
          </a:p>
          <a:p>
            <a:pPr marL="0" indent="0">
              <a:buNone/>
            </a:pPr>
            <a:r>
              <a:rPr lang="en-US" sz="3200" i="1" dirty="0" smtClean="0"/>
              <a:t>	</a:t>
            </a:r>
            <a:r>
              <a:rPr lang="en-US" sz="2600" i="1" dirty="0" smtClean="0"/>
              <a:t>Confucius</a:t>
            </a:r>
            <a:r>
              <a:rPr lang="en-US" sz="2600" i="1" dirty="0"/>
              <a:t>, 551-479 BCE</a:t>
            </a:r>
          </a:p>
          <a:p>
            <a:pPr marL="0" indent="0">
              <a:buNone/>
            </a:pPr>
            <a:endParaRPr lang="en-US" sz="2600" i="1" dirty="0"/>
          </a:p>
          <a:p>
            <a:pPr marL="0" indent="0">
              <a:buNone/>
            </a:pPr>
            <a:r>
              <a:rPr lang="en-US" sz="2600" i="1" dirty="0"/>
              <a:t>	Homer, 8</a:t>
            </a:r>
            <a:r>
              <a:rPr lang="en-US" sz="2600" i="1" baseline="30000" dirty="0"/>
              <a:t>th</a:t>
            </a:r>
            <a:r>
              <a:rPr lang="en-US" sz="2600" i="1" dirty="0"/>
              <a:t> century BCE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12757" b="12757"/>
          <a:stretch>
            <a:fillRect/>
          </a:stretch>
        </p:blipFill>
        <p:spPr/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1600200"/>
            <a:ext cx="46482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8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“All warfare </a:t>
            </a:r>
            <a:r>
              <a:rPr lang="en-US" sz="3600" dirty="0" smtClean="0"/>
              <a:t>is </a:t>
            </a:r>
            <a:r>
              <a:rPr lang="en-US" sz="3600" dirty="0" smtClean="0"/>
              <a:t>based on the </a:t>
            </a:r>
            <a:r>
              <a:rPr lang="en-US" sz="3600" dirty="0"/>
              <a:t>w</a:t>
            </a:r>
            <a:r>
              <a:rPr lang="en-US" sz="3600" dirty="0" smtClean="0"/>
              <a:t>ay </a:t>
            </a:r>
            <a:r>
              <a:rPr lang="en-US" sz="3600" dirty="0" smtClean="0"/>
              <a:t>(Tao) </a:t>
            </a:r>
            <a:r>
              <a:rPr lang="en-US" sz="3600" dirty="0" smtClean="0"/>
              <a:t>of </a:t>
            </a:r>
            <a:r>
              <a:rPr lang="en-US" sz="3600" dirty="0"/>
              <a:t>d</a:t>
            </a:r>
            <a:r>
              <a:rPr lang="en-US" sz="3600" dirty="0" smtClean="0"/>
              <a:t>eception” (I: 18)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“Hence, when able to attack, we must seem unable; when using our forces</a:t>
            </a:r>
            <a:r>
              <a:rPr lang="en-US" sz="2400" dirty="0" smtClean="0"/>
              <a:t>, </a:t>
            </a:r>
            <a:r>
              <a:rPr lang="en-US" sz="2400" dirty="0" smtClean="0"/>
              <a:t>we must seem inactive; when we are near, we must make the enemy believe we are far away; </a:t>
            </a:r>
            <a:r>
              <a:rPr lang="en-US" sz="2400" dirty="0" smtClean="0"/>
              <a:t>when far away, </a:t>
            </a:r>
            <a:r>
              <a:rPr lang="en-US" sz="2400" dirty="0" smtClean="0"/>
              <a:t>we must make him believe we are near.</a:t>
            </a:r>
            <a:r>
              <a:rPr lang="en-US" sz="2400" dirty="0" smtClean="0"/>
              <a:t>” </a:t>
            </a:r>
            <a:r>
              <a:rPr lang="en-US" sz="2400" dirty="0" smtClean="0"/>
              <a:t>(</a:t>
            </a:r>
            <a:r>
              <a:rPr lang="en-US" sz="2400" dirty="0" smtClean="0"/>
              <a:t>I: </a:t>
            </a:r>
            <a:r>
              <a:rPr lang="en-US" sz="2400" dirty="0" smtClean="0"/>
              <a:t>19)</a:t>
            </a:r>
            <a:endParaRPr lang="en-US" sz="2400" dirty="0" smtClean="0"/>
          </a:p>
          <a:p>
            <a:r>
              <a:rPr lang="en-US" sz="2400" dirty="0" smtClean="0"/>
              <a:t>“Hence to fight and conquer in all your battles is not supreme excellence; supreme excellence consists in breaking the enemy’s resistance </a:t>
            </a:r>
            <a:r>
              <a:rPr lang="en-US" sz="2400" dirty="0" smtClean="0">
                <a:solidFill>
                  <a:srgbClr val="FF0000"/>
                </a:solidFill>
              </a:rPr>
              <a:t>without fighting</a:t>
            </a:r>
            <a:r>
              <a:rPr lang="en-US" sz="2400" dirty="0" smtClean="0"/>
              <a:t>.</a:t>
            </a:r>
            <a:r>
              <a:rPr lang="en-US" sz="2400" dirty="0" smtClean="0"/>
              <a:t>” </a:t>
            </a:r>
            <a:r>
              <a:rPr lang="en-US" sz="2400" dirty="0" smtClean="0"/>
              <a:t>(</a:t>
            </a:r>
            <a:r>
              <a:rPr lang="en-US" sz="2400" dirty="0" smtClean="0"/>
              <a:t>III: 2</a:t>
            </a:r>
            <a:r>
              <a:rPr lang="en-US" sz="2400" dirty="0" smtClean="0"/>
              <a:t>)</a:t>
            </a:r>
            <a:endParaRPr lang="en-US" sz="2400" dirty="0" smtClean="0"/>
          </a:p>
          <a:p>
            <a:r>
              <a:rPr lang="en-US" sz="2400" dirty="0" smtClean="0"/>
              <a:t>Value of stealth, speed and surprise to overcome force</a:t>
            </a:r>
          </a:p>
          <a:p>
            <a:pPr lvl="1"/>
            <a:r>
              <a:rPr lang="en-US" sz="2000" dirty="0" smtClean="0"/>
              <a:t>Turn adversity into advantage, weakness into strength</a:t>
            </a:r>
          </a:p>
          <a:p>
            <a:pPr lvl="1"/>
            <a:r>
              <a:rPr lang="en-US" sz="2000" dirty="0" smtClean="0"/>
              <a:t>“Appear where you are not expected.” (I: 24)</a:t>
            </a:r>
            <a:endParaRPr lang="en-US" sz="2000" dirty="0" smtClean="0"/>
          </a:p>
          <a:p>
            <a:pPr lvl="1"/>
            <a:r>
              <a:rPr lang="en-US" sz="2000" dirty="0" smtClean="0"/>
              <a:t>The </a:t>
            </a:r>
            <a:r>
              <a:rPr lang="en-US" sz="2000" dirty="0" smtClean="0"/>
              <a:t>indirect </a:t>
            </a:r>
            <a:r>
              <a:rPr lang="en-US" sz="2000" dirty="0" smtClean="0"/>
              <a:t>(</a:t>
            </a:r>
            <a:r>
              <a:rPr lang="en-US" sz="2000" dirty="0" err="1" smtClean="0"/>
              <a:t>ch’i</a:t>
            </a:r>
            <a:r>
              <a:rPr lang="en-US" sz="2000" dirty="0" smtClean="0"/>
              <a:t>) versus the </a:t>
            </a:r>
            <a:r>
              <a:rPr lang="en-US" sz="2000" dirty="0" smtClean="0"/>
              <a:t>direct </a:t>
            </a:r>
            <a:r>
              <a:rPr lang="en-US" sz="2000" dirty="0" smtClean="0"/>
              <a:t>(</a:t>
            </a:r>
            <a:r>
              <a:rPr lang="en-US" sz="2000" dirty="0" err="1" smtClean="0"/>
              <a:t>cheng</a:t>
            </a:r>
            <a:r>
              <a:rPr lang="en-US" sz="2000" dirty="0" smtClean="0"/>
              <a:t>):  </a:t>
            </a:r>
            <a:r>
              <a:rPr lang="en-US" sz="2000" dirty="0" smtClean="0"/>
              <a:t>“lead on to each other in turn. . .  </a:t>
            </a:r>
            <a:r>
              <a:rPr lang="en-US" sz="2000" dirty="0" smtClean="0"/>
              <a:t>like moving in a circle</a:t>
            </a:r>
            <a:r>
              <a:rPr lang="en-US" sz="2000" dirty="0" smtClean="0"/>
              <a:t>.</a:t>
            </a:r>
            <a:r>
              <a:rPr lang="en-US" sz="2000" dirty="0" smtClean="0"/>
              <a:t>” </a:t>
            </a:r>
            <a:r>
              <a:rPr lang="en-US" sz="2000" dirty="0" smtClean="0"/>
              <a:t>(V: 11)</a:t>
            </a:r>
            <a:endParaRPr lang="en-US" sz="2000" dirty="0" smtClean="0"/>
          </a:p>
          <a:p>
            <a:pPr marL="457200" lvl="1" indent="0">
              <a:buNone/>
            </a:pPr>
            <a:endParaRPr lang="en-US" sz="20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9875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What happened to Glory, Honor, Courage?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Sun-Tzu’s approach seems all practical, cold-	hearted even, but his thought actually 	emanates from a sense of the horrors of 	war:</a:t>
            </a:r>
          </a:p>
          <a:p>
            <a:r>
              <a:rPr lang="en-US" dirty="0" smtClean="0"/>
              <a:t>Notice his calculation on </a:t>
            </a:r>
            <a:r>
              <a:rPr lang="en-US" dirty="0" smtClean="0"/>
              <a:t>XIII: 1 where </a:t>
            </a:r>
            <a:r>
              <a:rPr lang="en-US" dirty="0" smtClean="0"/>
              <a:t>fielding 	an army of 100,000 will deprive 700,000 	families of life and livelihood.</a:t>
            </a:r>
          </a:p>
          <a:p>
            <a:r>
              <a:rPr lang="en-US" dirty="0" smtClean="0"/>
              <a:t>“There is no instance of a country having benefited from prolonged</a:t>
            </a:r>
            <a:r>
              <a:rPr lang="en-US" dirty="0"/>
              <a:t> </a:t>
            </a:r>
            <a:r>
              <a:rPr lang="en-US" dirty="0" smtClean="0"/>
              <a:t>warfare</a:t>
            </a:r>
            <a:r>
              <a:rPr lang="en-US" dirty="0" smtClean="0"/>
              <a:t>.” </a:t>
            </a:r>
            <a:r>
              <a:rPr lang="en-US" dirty="0" smtClean="0"/>
              <a:t>(</a:t>
            </a:r>
            <a:r>
              <a:rPr lang="en-US" dirty="0" smtClean="0"/>
              <a:t>II:  1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732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happened to Glory, Honor, Courage?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 smtClean="0"/>
              <a:t>XII:</a:t>
            </a:r>
          </a:p>
          <a:p>
            <a:pPr marL="457200" indent="-457200">
              <a:buAutoNum type="arabicPeriod" startAt="17"/>
            </a:pPr>
            <a:r>
              <a:rPr lang="en-US" sz="2400" dirty="0" smtClean="0"/>
              <a:t>Move not unless you see an advantage; use not your troops unless there is something to be gained; fight not unless the position is critical.</a:t>
            </a:r>
          </a:p>
          <a:p>
            <a:pPr marL="457200" indent="-457200">
              <a:buAutoNum type="arabicPeriod" startAt="17"/>
            </a:pPr>
            <a:r>
              <a:rPr lang="en-US" sz="2400" dirty="0" smtClean="0"/>
              <a:t>No ruler should put troops into the field merely to gratify his own spleen; no general should fight a battle simply out of pique.</a:t>
            </a:r>
          </a:p>
          <a:p>
            <a:pPr marL="457200" indent="-457200">
              <a:buAutoNum type="arabicPeriod" startAt="17"/>
            </a:pPr>
            <a:r>
              <a:rPr lang="en-US" sz="2400" dirty="0" smtClean="0"/>
              <a:t>If it is to your advantage, make a forward move; if not, stay where you are.</a:t>
            </a:r>
          </a:p>
          <a:p>
            <a:pPr marL="457200" indent="-457200">
              <a:buAutoNum type="arabicPeriod" startAt="17"/>
            </a:pPr>
            <a:r>
              <a:rPr lang="en-US" sz="2400" dirty="0" smtClean="0">
                <a:solidFill>
                  <a:schemeClr val="accent2"/>
                </a:solidFill>
              </a:rPr>
              <a:t>Anger may in time change to gladness; vexation may be succeeded by content.</a:t>
            </a:r>
          </a:p>
          <a:p>
            <a:pPr marL="457200" indent="-457200">
              <a:buAutoNum type="arabicPeriod" startAt="17"/>
            </a:pPr>
            <a:r>
              <a:rPr lang="en-US" sz="2400" dirty="0" smtClean="0">
                <a:solidFill>
                  <a:schemeClr val="accent2"/>
                </a:solidFill>
              </a:rPr>
              <a:t>But a kingdom that has once been destroyed can never come again into being; nor can the dead ever be brought back to life.</a:t>
            </a:r>
          </a:p>
          <a:p>
            <a:pPr marL="457200" indent="-457200">
              <a:buAutoNum type="arabicPeriod" startAt="17"/>
            </a:pPr>
            <a:r>
              <a:rPr lang="en-US" sz="2400" dirty="0" smtClean="0"/>
              <a:t>Hence the enlightened ruler is heedful, and the good general full of caution.  This is the way (Tao) to keep a country at peace and an army intact.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43002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What happened to Glory, Honor, Courage?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  </a:t>
            </a:r>
            <a:r>
              <a:rPr lang="en-US" sz="2800" dirty="0" smtClean="0"/>
              <a:t> Even  </a:t>
            </a:r>
            <a:r>
              <a:rPr lang="en-US" sz="2800" dirty="0"/>
              <a:t>i</a:t>
            </a:r>
            <a:r>
              <a:rPr lang="en-US" sz="2800" dirty="0" smtClean="0"/>
              <a:t>nsubordination can be allowed if aligned with the Tao: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	“If the Tao of </a:t>
            </a:r>
            <a:r>
              <a:rPr lang="en-US" sz="2800" dirty="0" smtClean="0"/>
              <a:t>fighting is sure to result in victory</a:t>
            </a:r>
            <a:r>
              <a:rPr lang="en-US" sz="2800" dirty="0" smtClean="0"/>
              <a:t>, </a:t>
            </a:r>
            <a:r>
              <a:rPr lang="en-US" sz="2800" dirty="0" smtClean="0"/>
              <a:t>then you must fight, </a:t>
            </a:r>
            <a:r>
              <a:rPr lang="en-US" sz="2800" dirty="0" smtClean="0">
                <a:solidFill>
                  <a:schemeClr val="accent2"/>
                </a:solidFill>
              </a:rPr>
              <a:t>even </a:t>
            </a:r>
            <a:r>
              <a:rPr lang="en-US" sz="2800" dirty="0" smtClean="0">
                <a:solidFill>
                  <a:schemeClr val="accent2"/>
                </a:solidFill>
              </a:rPr>
              <a:t>though the ruler </a:t>
            </a:r>
            <a:r>
              <a:rPr lang="en-US" sz="2800" dirty="0" smtClean="0">
                <a:solidFill>
                  <a:schemeClr val="accent2"/>
                </a:solidFill>
              </a:rPr>
              <a:t>forbid it</a:t>
            </a:r>
            <a:r>
              <a:rPr lang="en-US" sz="2800" dirty="0" smtClean="0"/>
              <a:t>; </a:t>
            </a:r>
            <a:r>
              <a:rPr lang="en-US" sz="2800" dirty="0" smtClean="0"/>
              <a:t>if </a:t>
            </a:r>
            <a:r>
              <a:rPr lang="en-US" sz="2800" dirty="0" smtClean="0"/>
              <a:t>the </a:t>
            </a:r>
            <a:r>
              <a:rPr lang="en-US" sz="2800" dirty="0" smtClean="0"/>
              <a:t>Tao of </a:t>
            </a:r>
            <a:r>
              <a:rPr lang="en-US" sz="2800" dirty="0" smtClean="0"/>
              <a:t>fighting will not result in victory, then you must not fight even at the ruler’s bidding.</a:t>
            </a:r>
            <a:r>
              <a:rPr lang="en-US" sz="2800" dirty="0" smtClean="0"/>
              <a:t>” </a:t>
            </a:r>
            <a:r>
              <a:rPr lang="en-US" sz="2800" dirty="0" smtClean="0"/>
              <a:t>(X: 23)</a:t>
            </a:r>
            <a:endParaRPr lang="en-US" sz="2800" dirty="0" smtClean="0"/>
          </a:p>
          <a:p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79236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 Odysseus in the </a:t>
            </a:r>
            <a:r>
              <a:rPr lang="en-US" i="1" dirty="0" smtClean="0"/>
              <a:t>Iliad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Who wins the war and how?</a:t>
            </a:r>
          </a:p>
          <a:p>
            <a:r>
              <a:rPr lang="en-US" dirty="0" smtClean="0"/>
              <a:t>Who uses stealth over strength, ruse rather than rage, cunning rather than brute courage?</a:t>
            </a:r>
          </a:p>
          <a:p>
            <a:r>
              <a:rPr lang="en-US" dirty="0" smtClean="0"/>
              <a:t>Who gets the glory and honor?</a:t>
            </a:r>
          </a:p>
          <a:p>
            <a:r>
              <a:rPr lang="en-US" dirty="0" smtClean="0"/>
              <a:t>Does it matter?</a:t>
            </a:r>
          </a:p>
          <a:p>
            <a:r>
              <a:rPr lang="en-US" dirty="0" smtClean="0"/>
              <a:t>Odysseus </a:t>
            </a:r>
            <a:r>
              <a:rPr lang="en-US" i="1" dirty="0" err="1" smtClean="0"/>
              <a:t>polutropos</a:t>
            </a:r>
            <a:r>
              <a:rPr lang="en-US" i="1" dirty="0" smtClean="0"/>
              <a:t>  --“of many ways”</a:t>
            </a:r>
            <a:endParaRPr lang="en-US" dirty="0" smtClean="0"/>
          </a:p>
          <a:p>
            <a:r>
              <a:rPr lang="en-US" i="1" dirty="0" smtClean="0"/>
              <a:t>What is a hero?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194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Influences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Napoleon Bonaparte,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Battle of Austerlitz,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December 2, 1805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Outcome: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Defeat and Dissolution of  Holy Roman Empire (HRE)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2267" b="22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11378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Influences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Ludendorff and Hindenburg, German Generals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Western Offensive,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August, 1914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Aim:  Attack France through neutral Belgium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Outcome: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Failed attack became bogged down in four bloody years of trench warfare (World War I)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Belgium as “focal terrain”; but under protection of UK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3760" b="37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16592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Influences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Admiral </a:t>
            </a:r>
            <a:r>
              <a:rPr lang="en-US" dirty="0" err="1" smtClean="0"/>
              <a:t>Isoroku</a:t>
            </a:r>
            <a:r>
              <a:rPr lang="en-US" dirty="0" smtClean="0"/>
              <a:t> Yamamoto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Attack on Pearl Harbor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December 7, 1941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Aim:  Neutralize American ability to thwart Imperial Japanese expansion in the Pacific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Outcome: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Successful attack that only enraged and energized superior American industrial and military power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46339" b="-463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54488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Influences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Mao </a:t>
            </a:r>
            <a:r>
              <a:rPr lang="en-US" dirty="0" err="1" smtClean="0"/>
              <a:t>Tse</a:t>
            </a:r>
            <a:r>
              <a:rPr lang="en-US" dirty="0" smtClean="0"/>
              <a:t>-Tung</a:t>
            </a:r>
          </a:p>
          <a:p>
            <a:pPr marL="0" indent="0">
              <a:buNone/>
            </a:pPr>
            <a:r>
              <a:rPr lang="en-US" dirty="0" smtClean="0"/>
              <a:t>          Long March</a:t>
            </a:r>
          </a:p>
          <a:p>
            <a:pPr marL="0" indent="0">
              <a:buNone/>
            </a:pPr>
            <a:r>
              <a:rPr lang="en-US" dirty="0" smtClean="0"/>
              <a:t>          October 1934-October 1935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Aim:  Strategic retreat of Chinese communist army from threatened encirclement by nationalist forces.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Outcome: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8000 miles of very difficult terrain traversed in 370 days succeeded in preserving army to fight another day and in an unexpected area.  Also solidified Mao’s leadership.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234328"/>
            <a:ext cx="3810000" cy="29083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20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Vo Nguyen </a:t>
            </a:r>
            <a:r>
              <a:rPr lang="en-US" dirty="0" err="1"/>
              <a:t>Giap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</a:t>
            </a:r>
            <a:r>
              <a:rPr lang="en-US" dirty="0" smtClean="0"/>
              <a:t>Battle of </a:t>
            </a:r>
            <a:r>
              <a:rPr lang="en-US" dirty="0" err="1" smtClean="0"/>
              <a:t>Dien</a:t>
            </a:r>
            <a:r>
              <a:rPr lang="en-US" dirty="0" smtClean="0"/>
              <a:t> Bien </a:t>
            </a:r>
            <a:r>
              <a:rPr lang="en-US" dirty="0" err="1" smtClean="0"/>
              <a:t>Phu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</a:t>
            </a:r>
            <a:r>
              <a:rPr lang="en-US" dirty="0" smtClean="0"/>
              <a:t>March-May 1954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Aim:  </a:t>
            </a:r>
            <a:r>
              <a:rPr lang="en-US" dirty="0" smtClean="0"/>
              <a:t>Encircle and annihilate French colonial army by unexpectedly seizing surrounding high terrain and deploying massive artillery, much of it dragged by hand over mountains and ravine.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Outcome:</a:t>
            </a:r>
          </a:p>
          <a:p>
            <a:pPr marL="0" indent="0">
              <a:buNone/>
            </a:pPr>
            <a:r>
              <a:rPr lang="en-US" dirty="0" smtClean="0"/>
              <a:t>Massive defeat led to France surrendering Viet Nam to communist rule in the North and nationalist rule in the South.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en-US"/>
          </a:p>
        </p:txBody>
      </p:sp>
      <p:pic>
        <p:nvPicPr>
          <p:cNvPr id="5" name="Content Placeholder 5"/>
          <p:cNvPicPr>
            <a:picLocks noGrp="1" noChangeAspect="1"/>
          </p:cNvPicPr>
          <p:nvPr/>
        </p:nvPicPr>
        <p:blipFill>
          <a:blip r:embed="rId2"/>
          <a:srcRect t="-32390" b="-32390"/>
          <a:stretch>
            <a:fillRect/>
          </a:stretch>
        </p:blipFill>
        <p:spPr>
          <a:xfrm>
            <a:off x="4699344" y="1251859"/>
            <a:ext cx="4038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00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孫子兵法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Sun Tzu, </a:t>
            </a:r>
            <a:r>
              <a:rPr lang="en-US" i="1" dirty="0" smtClean="0"/>
              <a:t>Art of War</a:t>
            </a:r>
          </a:p>
          <a:p>
            <a:pPr marL="457200" lvl="1" indent="0">
              <a:buNone/>
            </a:pPr>
            <a:r>
              <a:rPr lang="en-US" i="1" dirty="0" smtClean="0"/>
              <a:t>	Oldest extant version:</a:t>
            </a:r>
          </a:p>
          <a:p>
            <a:pPr marL="457200" lvl="1" indent="0">
              <a:buNone/>
            </a:pPr>
            <a:r>
              <a:rPr lang="en-US" i="1" dirty="0"/>
              <a:t>	</a:t>
            </a:r>
            <a:r>
              <a:rPr lang="en-US" i="1" dirty="0" smtClean="0"/>
              <a:t>2</a:t>
            </a:r>
            <a:r>
              <a:rPr lang="en-US" i="1" baseline="30000" dirty="0" smtClean="0"/>
              <a:t>nd</a:t>
            </a:r>
            <a:r>
              <a:rPr lang="en-US" i="1" dirty="0" smtClean="0"/>
              <a:t> century BCE, but only discovered in 1972</a:t>
            </a:r>
          </a:p>
          <a:p>
            <a:pPr marL="457200" lvl="1" indent="0">
              <a:buNone/>
            </a:pPr>
            <a:r>
              <a:rPr lang="en-US" i="1" dirty="0" smtClean="0"/>
              <a:t>(bamboo slips)</a:t>
            </a:r>
            <a:endParaRPr lang="en-US" i="1" dirty="0"/>
          </a:p>
          <a:p>
            <a:pPr marL="457200" lvl="1" indent="0">
              <a:buNone/>
            </a:pPr>
            <a:r>
              <a:rPr lang="en-US" i="1" dirty="0" smtClean="0"/>
              <a:t>	Traditional version clearly includes additions, emendations, and changes</a:t>
            </a:r>
          </a:p>
          <a:p>
            <a:pPr marL="457200" lvl="1" indent="0">
              <a:buNone/>
            </a:pPr>
            <a:r>
              <a:rPr lang="en-US" i="1" dirty="0"/>
              <a:t> </a:t>
            </a:r>
            <a:r>
              <a:rPr lang="en-US" i="1" dirty="0" smtClean="0"/>
              <a:t>	Text we read </a:t>
            </a:r>
            <a:r>
              <a:rPr lang="en-US" i="1" dirty="0"/>
              <a:t>i</a:t>
            </a:r>
            <a:r>
              <a:rPr lang="en-US" i="1" dirty="0" smtClean="0"/>
              <a:t>s product of many authors</a:t>
            </a:r>
            <a:endParaRPr lang="en-US" i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10981" b="109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39766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Influences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Vo Nguyen </a:t>
            </a:r>
            <a:r>
              <a:rPr lang="en-US" dirty="0" err="1"/>
              <a:t>Giap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</a:t>
            </a:r>
            <a:r>
              <a:rPr lang="en-US" dirty="0" err="1" smtClean="0"/>
              <a:t>Tet</a:t>
            </a:r>
            <a:r>
              <a:rPr lang="en-US" dirty="0" smtClean="0"/>
              <a:t> Offensive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</a:t>
            </a:r>
            <a:r>
              <a:rPr lang="en-US" dirty="0" smtClean="0"/>
              <a:t>January-February 1968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Aim:  </a:t>
            </a:r>
            <a:r>
              <a:rPr lang="en-US" dirty="0" smtClean="0"/>
              <a:t>Surprise attack during Vietnamese New Year holiday, breaking ceasefire agreement to. gain strategic advantage over US and South Vietnamese positions.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Outcome:</a:t>
            </a:r>
          </a:p>
          <a:p>
            <a:pPr marL="0" indent="0">
              <a:buNone/>
            </a:pPr>
            <a:r>
              <a:rPr lang="en-US" dirty="0" smtClean="0"/>
              <a:t>Initial success led to military stalemate, but scenes of fighting energized American public opinion against continuing the war.</a:t>
            </a:r>
            <a:endParaRPr lang="en-US" dirty="0"/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8011" r="180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0798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Influences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Colin Powell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en-US" dirty="0"/>
              <a:t>	</a:t>
            </a:r>
            <a:r>
              <a:rPr lang="en-US" sz="2000" dirty="0" smtClean="0"/>
              <a:t>Desert Storm</a:t>
            </a:r>
          </a:p>
          <a:p>
            <a:pPr marL="0" indent="0">
              <a:lnSpc>
                <a:spcPct val="60000"/>
              </a:lnSpc>
              <a:buNone/>
            </a:pPr>
            <a:r>
              <a:rPr lang="en-US" sz="2000" dirty="0"/>
              <a:t>	</a:t>
            </a:r>
            <a:r>
              <a:rPr lang="en-US" sz="2000" dirty="0" smtClean="0"/>
              <a:t>Jan 17 – Feb 28, 1991</a:t>
            </a:r>
          </a:p>
          <a:p>
            <a:pPr marL="0" indent="0">
              <a:lnSpc>
                <a:spcPct val="60000"/>
              </a:lnSpc>
              <a:buNone/>
            </a:pPr>
            <a:endParaRPr lang="en-US" sz="2000" dirty="0"/>
          </a:p>
          <a:p>
            <a:pPr marL="0" indent="0">
              <a:lnSpc>
                <a:spcPct val="60000"/>
              </a:lnSpc>
              <a:buNone/>
            </a:pPr>
            <a:endParaRPr lang="en-US" sz="2000" dirty="0" smtClean="0"/>
          </a:p>
          <a:p>
            <a:pPr marL="0" indent="0">
              <a:lnSpc>
                <a:spcPct val="60000"/>
              </a:lnSpc>
              <a:buNone/>
            </a:pPr>
            <a:r>
              <a:rPr lang="en-US" sz="2000" dirty="0" smtClean="0"/>
              <a:t>Aim:  Secure liberation of Kuwait, then occupied by Iraq, by feigning attack by sea while amassing  overwhelming force to attack by land.</a:t>
            </a:r>
          </a:p>
          <a:p>
            <a:pPr marL="0" indent="0">
              <a:lnSpc>
                <a:spcPct val="60000"/>
              </a:lnSpc>
              <a:buNone/>
            </a:pPr>
            <a:endParaRPr lang="en-US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6456" b="64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37158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Leadership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“The Tao of the true king </a:t>
            </a:r>
            <a:r>
              <a:rPr lang="en-US" dirty="0" smtClean="0"/>
              <a:t>must be </a:t>
            </a:r>
            <a:r>
              <a:rPr lang="en-US" dirty="0" smtClean="0"/>
              <a:t>to generously love his people.” (Tomb </a:t>
            </a:r>
            <a:r>
              <a:rPr lang="en-US" dirty="0"/>
              <a:t>t</a:t>
            </a:r>
            <a:r>
              <a:rPr lang="en-US" dirty="0" smtClean="0"/>
              <a:t>ext</a:t>
            </a:r>
            <a:r>
              <a:rPr lang="en-US" dirty="0" smtClean="0"/>
              <a:t> attributed to Sun Tzu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en-US" dirty="0" smtClean="0"/>
              <a:t>Remember the first factor in estimating the outcome of war is the Tao that “causes the people to be </a:t>
            </a:r>
            <a:r>
              <a:rPr lang="en-US" dirty="0" smtClean="0"/>
              <a:t>in complete accord </a:t>
            </a:r>
            <a:r>
              <a:rPr lang="en-US" dirty="0" smtClean="0"/>
              <a:t>with </a:t>
            </a:r>
            <a:r>
              <a:rPr lang="en-US" dirty="0" smtClean="0"/>
              <a:t>their </a:t>
            </a:r>
            <a:r>
              <a:rPr lang="en-US" dirty="0" smtClean="0"/>
              <a:t>ruler.” </a:t>
            </a:r>
            <a:r>
              <a:rPr lang="en-US" dirty="0" smtClean="0"/>
              <a:t>(I: 5)</a:t>
            </a:r>
            <a:endParaRPr lang="en-US" dirty="0" smtClean="0"/>
          </a:p>
          <a:p>
            <a:r>
              <a:rPr lang="en-US" dirty="0" smtClean="0"/>
              <a:t>Does military strategy as understood by Sun-Tzu really have more to do with politics and leadership?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56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Leadership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Note the use and applicability of Sun-Tzu’s ideas to all kinds of other parts of life:  business, management, negotiation, etc.</a:t>
            </a:r>
          </a:p>
          <a:p>
            <a:r>
              <a:rPr lang="en-US" dirty="0" smtClean="0"/>
              <a:t>But if the Tao of the leader is “to generously love” the people, how should the leader be perceived by the people being led?</a:t>
            </a:r>
          </a:p>
          <a:p>
            <a:r>
              <a:rPr lang="en-US" dirty="0" smtClean="0"/>
              <a:t>Or, “is it better to be feared than to be </a:t>
            </a:r>
            <a:r>
              <a:rPr lang="en-US" dirty="0" smtClean="0"/>
              <a:t>loved” as we learned from our previous author</a:t>
            </a:r>
            <a:r>
              <a:rPr lang="en-US" dirty="0" smtClean="0"/>
              <a:t>, </a:t>
            </a:r>
            <a:r>
              <a:rPr lang="en-US" dirty="0" err="1" smtClean="0"/>
              <a:t>Niccolò</a:t>
            </a:r>
            <a:r>
              <a:rPr lang="en-US" dirty="0" smtClean="0"/>
              <a:t> </a:t>
            </a:r>
            <a:r>
              <a:rPr lang="en-US" dirty="0" smtClean="0"/>
              <a:t>Machiavelli?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354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why? And for what purpose?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there an ethics to this most brutal of human activities?</a:t>
            </a:r>
          </a:p>
          <a:p>
            <a:r>
              <a:rPr lang="en-US" dirty="0" smtClean="0"/>
              <a:t>What justifies, if anything, what both Sun Tzu and Machiavelli recognize as the supreme horror that is war?</a:t>
            </a:r>
          </a:p>
          <a:p>
            <a:r>
              <a:rPr lang="en-US" dirty="0" smtClean="0"/>
              <a:t>And, are there limits to what we consider to be acceptable ways to conduct war, unacceptable as the fact of war may be?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429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孫子兵法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Sun Tzu, </a:t>
            </a:r>
            <a:r>
              <a:rPr lang="en-US" i="1" dirty="0" smtClean="0"/>
              <a:t>Art of War</a:t>
            </a:r>
            <a:endParaRPr lang="en-US" dirty="0"/>
          </a:p>
          <a:p>
            <a:r>
              <a:rPr lang="en-US" dirty="0" smtClean="0"/>
              <a:t>Organization: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Fragmented quotations</a:t>
            </a:r>
          </a:p>
          <a:p>
            <a:pPr marL="457200" lvl="1" indent="0">
              <a:buNone/>
            </a:pPr>
            <a:r>
              <a:rPr lang="en-US" dirty="0"/>
              <a:t>a</a:t>
            </a:r>
            <a:r>
              <a:rPr lang="en-US" dirty="0" smtClean="0"/>
              <a:t>ttributed to Sun-Tzu and organized into 13 chapters.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Reader needs to organize pieces into the whole.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Easy for individual quotations to be applied in different ways.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12757" b="127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90631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"/>
            <a:ext cx="7966010" cy="861355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Historical Context:</a:t>
            </a:r>
            <a:br>
              <a:rPr lang="en-US" sz="2800" dirty="0" smtClean="0"/>
            </a:br>
            <a:r>
              <a:rPr lang="en-US" sz="2800" dirty="0" smtClean="0"/>
              <a:t>Collapse of Zhou dynasty, Ancient China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flipH="1">
            <a:off x="180989" y="861356"/>
            <a:ext cx="8768578" cy="232128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dirty="0" smtClean="0"/>
              <a:t>Zhou, 1045-256 BCE, </a:t>
            </a:r>
          </a:p>
          <a:p>
            <a:pPr marL="400050" lvl="1" indent="0">
              <a:lnSpc>
                <a:spcPct val="90000"/>
              </a:lnSpc>
              <a:buNone/>
            </a:pPr>
            <a:r>
              <a:rPr lang="en-US" dirty="0" smtClean="0"/>
              <a:t>largely figurehead monarchs, power devolved to local lords</a:t>
            </a:r>
          </a:p>
          <a:p>
            <a:pPr marL="0" indent="0">
              <a:buNone/>
            </a:pPr>
            <a:r>
              <a:rPr lang="en-US" dirty="0" smtClean="0"/>
              <a:t>	Spring </a:t>
            </a:r>
            <a:r>
              <a:rPr lang="en-US" dirty="0"/>
              <a:t>and Autumn </a:t>
            </a:r>
            <a:r>
              <a:rPr lang="en-US" dirty="0" smtClean="0"/>
              <a:t>Period, 722-481 BCE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	</a:t>
            </a:r>
            <a:r>
              <a:rPr lang="en-US" dirty="0" smtClean="0"/>
              <a:t>Warring </a:t>
            </a:r>
            <a:r>
              <a:rPr lang="en-US" dirty="0"/>
              <a:t>States </a:t>
            </a:r>
            <a:r>
              <a:rPr lang="en-US" dirty="0" smtClean="0"/>
              <a:t>Period, 481-221 BCE</a:t>
            </a:r>
          </a:p>
          <a:p>
            <a:pPr marL="0" indent="0">
              <a:buNone/>
            </a:pPr>
            <a:r>
              <a:rPr lang="en-US" dirty="0" smtClean="0"/>
              <a:t>Qin dynasty, 221 BCE</a:t>
            </a:r>
          </a:p>
          <a:p>
            <a:pPr marL="0" indent="0">
              <a:buNone/>
            </a:pP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3182637"/>
            <a:ext cx="6272607" cy="338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74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Qin Shi </a:t>
            </a:r>
            <a:r>
              <a:rPr lang="en-US" sz="3600" dirty="0" smtClean="0"/>
              <a:t>Huang</a:t>
            </a:r>
            <a:r>
              <a:rPr lang="en-US" sz="3600" i="1" dirty="0"/>
              <a:t/>
            </a:r>
            <a:br>
              <a:rPr lang="en-US" sz="3600" i="1" dirty="0"/>
            </a:br>
            <a:r>
              <a:rPr lang="en-US" sz="2800" i="1" dirty="0" smtClean="0"/>
              <a:t>First Emperor of unified China, buried in Yuan Terracotta Army</a:t>
            </a:r>
            <a:endParaRPr lang="en-US" sz="36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22194" r="22194"/>
          <a:stretch>
            <a:fillRect/>
          </a:stretch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8027" y="1600200"/>
            <a:ext cx="24765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83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Jean Joseph </a:t>
            </a:r>
            <a:r>
              <a:rPr lang="en-US" dirty="0" err="1" smtClean="0"/>
              <a:t>Amiot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11177" b="11177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French Jesuit Missionary</a:t>
            </a:r>
          </a:p>
          <a:p>
            <a:pPr lvl="1"/>
            <a:r>
              <a:rPr lang="en-US" sz="2000" dirty="0" smtClean="0"/>
              <a:t>1718-1793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1800" dirty="0" smtClean="0"/>
              <a:t>Became Mandarin</a:t>
            </a:r>
          </a:p>
          <a:p>
            <a:pPr lvl="1"/>
            <a:endParaRPr lang="en-US" sz="1800" dirty="0" smtClean="0"/>
          </a:p>
          <a:p>
            <a:pPr lvl="1"/>
            <a:r>
              <a:rPr lang="en-US" sz="1800" dirty="0" smtClean="0"/>
              <a:t>Confidant of Emperor Qianlong</a:t>
            </a:r>
          </a:p>
          <a:p>
            <a:pPr lvl="1"/>
            <a:endParaRPr lang="en-US" sz="1800" dirty="0" smtClean="0"/>
          </a:p>
          <a:p>
            <a:pPr lvl="1"/>
            <a:r>
              <a:rPr lang="en-US" sz="1800" dirty="0" smtClean="0"/>
              <a:t>Translator of Chinese Classics into Western languages, including Confucius and Sun-Tzu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 smtClean="0"/>
              <a:t>Influence of Sun-Tzu on Western military strategists from Napoleon to Colin Powell (more on this later)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00200"/>
            <a:ext cx="4038599" cy="46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98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652659"/>
          </a:xfrm>
        </p:spPr>
        <p:txBody>
          <a:bodyPr/>
          <a:lstStyle/>
          <a:p>
            <a:pPr algn="l"/>
            <a:r>
              <a:rPr lang="en-US" dirty="0" smtClean="0"/>
              <a:t> </a:t>
            </a:r>
            <a:r>
              <a:rPr lang="en-US" dirty="0" smtClean="0"/>
              <a:t>1.  Sun Tzu said:  </a:t>
            </a:r>
            <a:r>
              <a:rPr lang="en-US" dirty="0" smtClean="0"/>
              <a:t>The art of war is of vital importance to the state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2.  It is a matter </a:t>
            </a:r>
            <a:r>
              <a:rPr lang="en-US" dirty="0" smtClean="0"/>
              <a:t>of life and death, </a:t>
            </a:r>
            <a:r>
              <a:rPr lang="en-US" dirty="0" smtClean="0"/>
              <a:t>a road (</a:t>
            </a:r>
            <a:r>
              <a:rPr lang="en-US" dirty="0" smtClean="0"/>
              <a:t>Tao) </a:t>
            </a:r>
            <a:r>
              <a:rPr lang="en-US" dirty="0" smtClean="0"/>
              <a:t>either to safety </a:t>
            </a:r>
            <a:r>
              <a:rPr lang="en-US" dirty="0" smtClean="0"/>
              <a:t>or </a:t>
            </a:r>
            <a:r>
              <a:rPr lang="en-US" dirty="0" smtClean="0"/>
              <a:t>to ruin.  </a:t>
            </a:r>
            <a:r>
              <a:rPr lang="en-US" dirty="0" smtClean="0"/>
              <a:t>Hence i</a:t>
            </a:r>
            <a:r>
              <a:rPr lang="en-US" dirty="0" smtClean="0"/>
              <a:t>t is a subject of inquiry which can on no account be neglected. 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flipV="1">
            <a:off x="-710663" y="6149021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417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Tao and Taoism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Holistic, dynamic view 	of natural world, 	fluid, ever-changing</a:t>
            </a:r>
          </a:p>
          <a:p>
            <a:endParaRPr lang="en-US" dirty="0" smtClean="0"/>
          </a:p>
          <a:p>
            <a:r>
              <a:rPr lang="en-US" dirty="0" smtClean="0"/>
              <a:t>Dualism of action and reaction (</a:t>
            </a:r>
            <a:r>
              <a:rPr lang="en-US" i="1" dirty="0" err="1" smtClean="0"/>
              <a:t>ying</a:t>
            </a:r>
            <a:r>
              <a:rPr lang="en-US" dirty="0" smtClean="0"/>
              <a:t> and </a:t>
            </a:r>
            <a:r>
              <a:rPr lang="en-US" i="1" dirty="0" smtClean="0"/>
              <a:t>yang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Tao = path or way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781110"/>
            <a:ext cx="4081713" cy="438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80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0800000" flipV="1">
            <a:off x="685800" y="306584"/>
            <a:ext cx="7772400" cy="1823844"/>
          </a:xfrm>
        </p:spPr>
        <p:txBody>
          <a:bodyPr>
            <a:normAutofit/>
          </a:bodyPr>
          <a:lstStyle/>
          <a:p>
            <a:r>
              <a:rPr lang="en-US" dirty="0" smtClean="0"/>
              <a:t>The Five Factors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11072"/>
            <a:ext cx="8160760" cy="3912600"/>
          </a:xfrm>
        </p:spPr>
        <p:txBody>
          <a:bodyPr/>
          <a:lstStyle/>
          <a:p>
            <a:pPr marL="514350" indent="-514350" algn="l">
              <a:buAutoNum type="arabicPeriod"/>
            </a:pPr>
            <a:r>
              <a:rPr lang="en-US" dirty="0" smtClean="0"/>
              <a:t>Tao </a:t>
            </a:r>
            <a:r>
              <a:rPr lang="en-US" dirty="0" smtClean="0"/>
              <a:t>(moral law: accord </a:t>
            </a:r>
            <a:r>
              <a:rPr lang="en-US" dirty="0" smtClean="0"/>
              <a:t>of people with ruler)</a:t>
            </a:r>
          </a:p>
          <a:p>
            <a:pPr marL="514350" indent="-514350" algn="l">
              <a:buAutoNum type="arabicPeriod"/>
            </a:pPr>
            <a:r>
              <a:rPr lang="en-US" dirty="0" smtClean="0"/>
              <a:t>Heaven (natural conditions)</a:t>
            </a:r>
          </a:p>
          <a:p>
            <a:pPr marL="514350" indent="-514350" algn="l">
              <a:buAutoNum type="arabicPeriod"/>
            </a:pPr>
            <a:r>
              <a:rPr lang="en-US" dirty="0" smtClean="0"/>
              <a:t>Earth (terrain and environment)</a:t>
            </a:r>
          </a:p>
          <a:p>
            <a:pPr marL="514350" indent="-514350" algn="l">
              <a:buAutoNum type="arabicPeriod"/>
            </a:pPr>
            <a:r>
              <a:rPr lang="en-US" dirty="0" smtClean="0"/>
              <a:t>The Commander </a:t>
            </a:r>
            <a:r>
              <a:rPr lang="en-US" dirty="0" smtClean="0"/>
              <a:t>(leadership skills, knowledge)</a:t>
            </a:r>
          </a:p>
          <a:p>
            <a:pPr marL="514350" indent="-514350" algn="l">
              <a:buAutoNum type="arabicPeriod"/>
            </a:pPr>
            <a:r>
              <a:rPr lang="en-US" dirty="0" smtClean="0"/>
              <a:t>Method and Discipline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295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3126</TotalTime>
  <Words>1131</Words>
  <Application>Microsoft Macintosh PowerPoint</Application>
  <PresentationFormat>On-screen Show (4:3)</PresentationFormat>
  <Paragraphs>173</Paragraphs>
  <Slides>24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 Black </vt:lpstr>
      <vt:lpstr>孫子兵法</vt:lpstr>
      <vt:lpstr>孫子兵法</vt:lpstr>
      <vt:lpstr>孫子兵法</vt:lpstr>
      <vt:lpstr>Historical Context: Collapse of Zhou dynasty, Ancient China</vt:lpstr>
      <vt:lpstr>Qin Shi Huang First Emperor of unified China, buried in Yuan Terracotta Army</vt:lpstr>
      <vt:lpstr>Jean Joseph Amiot</vt:lpstr>
      <vt:lpstr> 1.  Sun Tzu said:  The art of war is of vital importance to the state.   2.  It is a matter of life and death, a road (Tao) either to safety or to ruin.  Hence it is a subject of inquiry which can on no account be neglected. </vt:lpstr>
      <vt:lpstr>Tao and Taoism </vt:lpstr>
      <vt:lpstr>The Five Factors</vt:lpstr>
      <vt:lpstr>“All warfare is based on the way (Tao) of deception” (I: 18)</vt:lpstr>
      <vt:lpstr>What happened to Glory, Honor, Courage?</vt:lpstr>
      <vt:lpstr>What happened to Glory, Honor, Courage?</vt:lpstr>
      <vt:lpstr>What happened to Glory, Honor, Courage?</vt:lpstr>
      <vt:lpstr>Remember Odysseus in the Iliad</vt:lpstr>
      <vt:lpstr>Influences</vt:lpstr>
      <vt:lpstr>Influences</vt:lpstr>
      <vt:lpstr>Influences</vt:lpstr>
      <vt:lpstr>Influences</vt:lpstr>
      <vt:lpstr>PowerPoint Presentation</vt:lpstr>
      <vt:lpstr>Influences</vt:lpstr>
      <vt:lpstr>Influences</vt:lpstr>
      <vt:lpstr>Role of Leadership</vt:lpstr>
      <vt:lpstr>Role of Leadership</vt:lpstr>
      <vt:lpstr>But why? And for what purpose?</vt:lpstr>
    </vt:vector>
  </TitlesOfParts>
  <Company>Northeastern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Humanities Core Course Fall 2013:  Section 3</dc:title>
  <dc:creator>Georges Van Den Abbeele</dc:creator>
  <cp:lastModifiedBy>Georges Van Den Abbeele</cp:lastModifiedBy>
  <cp:revision>56</cp:revision>
  <dcterms:created xsi:type="dcterms:W3CDTF">2013-11-11T23:37:21Z</dcterms:created>
  <dcterms:modified xsi:type="dcterms:W3CDTF">2014-11-24T23:33:20Z</dcterms:modified>
</cp:coreProperties>
</file>