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61" r:id="rId3"/>
    <p:sldId id="306" r:id="rId4"/>
    <p:sldId id="311" r:id="rId5"/>
    <p:sldId id="313" r:id="rId6"/>
    <p:sldId id="308" r:id="rId7"/>
    <p:sldId id="309" r:id="rId8"/>
    <p:sldId id="310" r:id="rId9"/>
    <p:sldId id="312" r:id="rId10"/>
    <p:sldId id="314" r:id="rId11"/>
    <p:sldId id="315" r:id="rId12"/>
    <p:sldId id="316" r:id="rId13"/>
    <p:sldId id="317" r:id="rId14"/>
    <p:sldId id="318" r:id="rId15"/>
    <p:sldId id="319" r:id="rId16"/>
    <p:sldId id="321" r:id="rId17"/>
    <p:sldId id="323" r:id="rId18"/>
    <p:sldId id="322" r:id="rId19"/>
    <p:sldId id="324" r:id="rId20"/>
    <p:sldId id="325" r:id="rId21"/>
    <p:sldId id="326" r:id="rId22"/>
    <p:sldId id="32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4" d="100"/>
          <a:sy n="94" d="100"/>
        </p:scale>
        <p:origin x="-72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7691EC-34F1-D949-A89F-DED2449AD9D0}" type="datetimeFigureOut">
              <a:rPr lang="en-US" smtClean="0"/>
              <a:t>12/1/14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8DB38F-5489-084D-9B57-10783707FCF6}" type="slidenum">
              <a:rPr lang="en-US" smtClean="0"/>
              <a:t>‹#›</a:t>
            </a:fld>
            <a:endParaRPr lang="en-US" dirty="0"/>
          </a:p>
        </p:txBody>
      </p:sp>
    </p:spTree>
    <p:extLst>
      <p:ext uri="{BB962C8B-B14F-4D97-AF65-F5344CB8AC3E}">
        <p14:creationId xmlns:p14="http://schemas.microsoft.com/office/powerpoint/2010/main" val="158521189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DB38F-5489-084D-9B57-10783707FCF6}" type="slidenum">
              <a:rPr lang="en-US" smtClean="0"/>
              <a:t>2</a:t>
            </a:fld>
            <a:endParaRPr lang="en-US" dirty="0"/>
          </a:p>
        </p:txBody>
      </p:sp>
    </p:spTree>
    <p:extLst>
      <p:ext uri="{BB962C8B-B14F-4D97-AF65-F5344CB8AC3E}">
        <p14:creationId xmlns:p14="http://schemas.microsoft.com/office/powerpoint/2010/main" val="41384941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DB38F-5489-084D-9B57-10783707FCF6}" type="slidenum">
              <a:rPr lang="en-US" smtClean="0"/>
              <a:t>13</a:t>
            </a:fld>
            <a:endParaRPr lang="en-US" dirty="0"/>
          </a:p>
        </p:txBody>
      </p:sp>
    </p:spTree>
    <p:extLst>
      <p:ext uri="{BB962C8B-B14F-4D97-AF65-F5344CB8AC3E}">
        <p14:creationId xmlns:p14="http://schemas.microsoft.com/office/powerpoint/2010/main" val="4138494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DB38F-5489-084D-9B57-10783707FCF6}" type="slidenum">
              <a:rPr lang="en-US" smtClean="0"/>
              <a:t>14</a:t>
            </a:fld>
            <a:endParaRPr lang="en-US" dirty="0"/>
          </a:p>
        </p:txBody>
      </p:sp>
    </p:spTree>
    <p:extLst>
      <p:ext uri="{BB962C8B-B14F-4D97-AF65-F5344CB8AC3E}">
        <p14:creationId xmlns:p14="http://schemas.microsoft.com/office/powerpoint/2010/main" val="4138494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DB38F-5489-084D-9B57-10783707FCF6}" type="slidenum">
              <a:rPr lang="en-US" smtClean="0"/>
              <a:t>3</a:t>
            </a:fld>
            <a:endParaRPr lang="en-US" dirty="0"/>
          </a:p>
        </p:txBody>
      </p:sp>
    </p:spTree>
    <p:extLst>
      <p:ext uri="{BB962C8B-B14F-4D97-AF65-F5344CB8AC3E}">
        <p14:creationId xmlns:p14="http://schemas.microsoft.com/office/powerpoint/2010/main" val="4138494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DB38F-5489-084D-9B57-10783707FCF6}" type="slidenum">
              <a:rPr lang="en-US" smtClean="0"/>
              <a:t>4</a:t>
            </a:fld>
            <a:endParaRPr lang="en-US" dirty="0"/>
          </a:p>
        </p:txBody>
      </p:sp>
    </p:spTree>
    <p:extLst>
      <p:ext uri="{BB962C8B-B14F-4D97-AF65-F5344CB8AC3E}">
        <p14:creationId xmlns:p14="http://schemas.microsoft.com/office/powerpoint/2010/main" val="4138494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DB38F-5489-084D-9B57-10783707FCF6}" type="slidenum">
              <a:rPr lang="en-US" smtClean="0"/>
              <a:t>5</a:t>
            </a:fld>
            <a:endParaRPr lang="en-US" dirty="0"/>
          </a:p>
        </p:txBody>
      </p:sp>
    </p:spTree>
    <p:extLst>
      <p:ext uri="{BB962C8B-B14F-4D97-AF65-F5344CB8AC3E}">
        <p14:creationId xmlns:p14="http://schemas.microsoft.com/office/powerpoint/2010/main" val="4138494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DB38F-5489-084D-9B57-10783707FCF6}" type="slidenum">
              <a:rPr lang="en-US" smtClean="0"/>
              <a:t>6</a:t>
            </a:fld>
            <a:endParaRPr lang="en-US" dirty="0"/>
          </a:p>
        </p:txBody>
      </p:sp>
    </p:spTree>
    <p:extLst>
      <p:ext uri="{BB962C8B-B14F-4D97-AF65-F5344CB8AC3E}">
        <p14:creationId xmlns:p14="http://schemas.microsoft.com/office/powerpoint/2010/main" val="4138494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DB38F-5489-084D-9B57-10783707FCF6}" type="slidenum">
              <a:rPr lang="en-US" smtClean="0"/>
              <a:t>9</a:t>
            </a:fld>
            <a:endParaRPr lang="en-US" dirty="0"/>
          </a:p>
        </p:txBody>
      </p:sp>
    </p:spTree>
    <p:extLst>
      <p:ext uri="{BB962C8B-B14F-4D97-AF65-F5344CB8AC3E}">
        <p14:creationId xmlns:p14="http://schemas.microsoft.com/office/powerpoint/2010/main" val="4138494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DB38F-5489-084D-9B57-10783707FCF6}" type="slidenum">
              <a:rPr lang="en-US" smtClean="0"/>
              <a:t>10</a:t>
            </a:fld>
            <a:endParaRPr lang="en-US" dirty="0"/>
          </a:p>
        </p:txBody>
      </p:sp>
    </p:spTree>
    <p:extLst>
      <p:ext uri="{BB962C8B-B14F-4D97-AF65-F5344CB8AC3E}">
        <p14:creationId xmlns:p14="http://schemas.microsoft.com/office/powerpoint/2010/main" val="4138494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DB38F-5489-084D-9B57-10783707FCF6}" type="slidenum">
              <a:rPr lang="en-US" smtClean="0"/>
              <a:t>11</a:t>
            </a:fld>
            <a:endParaRPr lang="en-US" dirty="0"/>
          </a:p>
        </p:txBody>
      </p:sp>
    </p:spTree>
    <p:extLst>
      <p:ext uri="{BB962C8B-B14F-4D97-AF65-F5344CB8AC3E}">
        <p14:creationId xmlns:p14="http://schemas.microsoft.com/office/powerpoint/2010/main" val="4138494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DB38F-5489-084D-9B57-10783707FCF6}" type="slidenum">
              <a:rPr lang="en-US" smtClean="0"/>
              <a:t>12</a:t>
            </a:fld>
            <a:endParaRPr lang="en-US" dirty="0"/>
          </a:p>
        </p:txBody>
      </p:sp>
    </p:spTree>
    <p:extLst>
      <p:ext uri="{BB962C8B-B14F-4D97-AF65-F5344CB8AC3E}">
        <p14:creationId xmlns:p14="http://schemas.microsoft.com/office/powerpoint/2010/main" val="4138494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12/1/14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12/1/14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12/1/14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12/1/14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12/1/14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12/1/14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12/1/14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12/1/14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12/1/14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12/1/14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12/1/14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12/1/14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5652659"/>
          </a:xfrm>
        </p:spPr>
        <p:txBody>
          <a:bodyPr>
            <a:normAutofit/>
          </a:bodyPr>
          <a:lstStyle/>
          <a:p>
            <a:r>
              <a:rPr lang="en-US" sz="4000" dirty="0" smtClean="0"/>
              <a:t> “. . . war is just for those for whom it is necessary, and arms are pious where there is no hope save in arms.”</a:t>
            </a:r>
            <a:br>
              <a:rPr lang="en-US" sz="4000" dirty="0" smtClean="0"/>
            </a:br>
            <a:r>
              <a:rPr lang="en-US" sz="4000" dirty="0"/>
              <a:t/>
            </a:r>
            <a:br>
              <a:rPr lang="en-US" sz="4000" dirty="0"/>
            </a:br>
            <a:r>
              <a:rPr lang="en-US" sz="4000" dirty="0" smtClean="0"/>
              <a:t>Livy, quoted by Machiavelli, </a:t>
            </a:r>
            <a:br>
              <a:rPr lang="en-US" sz="4000" dirty="0" smtClean="0"/>
            </a:br>
            <a:r>
              <a:rPr lang="en-US" sz="4000" i="1" dirty="0" smtClean="0"/>
              <a:t> BOTH in Il Principe </a:t>
            </a:r>
            <a:r>
              <a:rPr lang="en-US" sz="4000" dirty="0" smtClean="0"/>
              <a:t>(p. 120)</a:t>
            </a:r>
            <a:br>
              <a:rPr lang="en-US" sz="4000" dirty="0" smtClean="0"/>
            </a:br>
            <a:r>
              <a:rPr lang="en-US" sz="4000" i="1" dirty="0" smtClean="0"/>
              <a:t>and in Discorsi</a:t>
            </a:r>
            <a:endParaRPr lang="en-US" sz="4000" dirty="0"/>
          </a:p>
        </p:txBody>
      </p:sp>
      <p:sp>
        <p:nvSpPr>
          <p:cNvPr id="3" name="Vertical Text Placeholder 2"/>
          <p:cNvSpPr>
            <a:spLocks noGrp="1"/>
          </p:cNvSpPr>
          <p:nvPr>
            <p:ph type="body" orient="vert" idx="1"/>
          </p:nvPr>
        </p:nvSpPr>
        <p:spPr>
          <a:xfrm flipV="1">
            <a:off x="-710663" y="6149021"/>
            <a:ext cx="45719"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02941714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t>Legalist Paradigm</a:t>
            </a:r>
            <a:br>
              <a:rPr lang="en-US" sz="4900" dirty="0" smtClean="0"/>
            </a:br>
            <a:r>
              <a:rPr lang="en-US" sz="3100" dirty="0" smtClean="0"/>
              <a:t>(Walzer, pp. 61-63)</a:t>
            </a:r>
            <a:endParaRPr lang="en-US" sz="3100" dirty="0"/>
          </a:p>
        </p:txBody>
      </p:sp>
      <p:sp>
        <p:nvSpPr>
          <p:cNvPr id="3" name="Content Placeholder 2"/>
          <p:cNvSpPr>
            <a:spLocks noGrp="1"/>
          </p:cNvSpPr>
          <p:nvPr>
            <p:ph sz="half" idx="1"/>
          </p:nvPr>
        </p:nvSpPr>
        <p:spPr>
          <a:xfrm>
            <a:off x="457199" y="1600200"/>
            <a:ext cx="8229599" cy="4525963"/>
          </a:xfrm>
        </p:spPr>
        <p:txBody>
          <a:bodyPr>
            <a:normAutofit/>
          </a:bodyPr>
          <a:lstStyle/>
          <a:p>
            <a:pPr>
              <a:buFont typeface="Arial"/>
              <a:buChar char="•"/>
            </a:pPr>
            <a:r>
              <a:rPr lang="en-US" sz="2400" dirty="0" smtClean="0"/>
              <a:t>There exists  an international society of independent states.</a:t>
            </a:r>
          </a:p>
          <a:p>
            <a:pPr>
              <a:buFont typeface="Arial"/>
              <a:buChar char="•"/>
            </a:pPr>
            <a:r>
              <a:rPr lang="en-US" sz="2400" dirty="0" smtClean="0"/>
              <a:t>This international society has a </a:t>
            </a:r>
            <a:r>
              <a:rPr lang="en-US" sz="2400" dirty="0" smtClean="0">
                <a:solidFill>
                  <a:schemeClr val="accent2"/>
                </a:solidFill>
              </a:rPr>
              <a:t>law</a:t>
            </a:r>
            <a:r>
              <a:rPr lang="en-US" sz="2400" dirty="0" smtClean="0"/>
              <a:t> that establishes the rights of its members:</a:t>
            </a:r>
            <a:endParaRPr lang="en-US" sz="2400" dirty="0"/>
          </a:p>
          <a:p>
            <a:pPr marL="914400" lvl="2" indent="0">
              <a:buNone/>
            </a:pPr>
            <a:r>
              <a:rPr lang="en-US" sz="1600" dirty="0" smtClean="0"/>
              <a:t>	</a:t>
            </a:r>
            <a:r>
              <a:rPr lang="en-US" sz="2400" dirty="0" smtClean="0"/>
              <a:t>1) Territorial Integrity (land follows people)</a:t>
            </a:r>
          </a:p>
          <a:p>
            <a:pPr marL="914400" lvl="2" indent="0">
              <a:buNone/>
            </a:pPr>
            <a:r>
              <a:rPr lang="en-US" sz="2400" dirty="0"/>
              <a:t>	</a:t>
            </a:r>
            <a:r>
              <a:rPr lang="en-US" sz="2400" dirty="0" smtClean="0"/>
              <a:t>2) Political Sovereignty (self-determination)</a:t>
            </a:r>
          </a:p>
          <a:p>
            <a:pPr marL="914400" lvl="2" indent="0">
              <a:buNone/>
            </a:pPr>
            <a:endParaRPr lang="en-US" sz="2400" dirty="0"/>
          </a:p>
          <a:p>
            <a:pPr marL="914400" lvl="2" indent="0" algn="ctr">
              <a:buNone/>
            </a:pPr>
            <a:r>
              <a:rPr lang="en-US" dirty="0" smtClean="0"/>
              <a:t>“The right of a nation or people [</a:t>
            </a:r>
            <a:r>
              <a:rPr lang="en-US" i="1" dirty="0" smtClean="0"/>
              <a:t>political community</a:t>
            </a:r>
            <a:r>
              <a:rPr lang="en-US" dirty="0" smtClean="0"/>
              <a:t>] not to be invaded [</a:t>
            </a:r>
            <a:r>
              <a:rPr lang="en-US" i="1" dirty="0" smtClean="0"/>
              <a:t>and to resist invasion forcefully</a:t>
            </a:r>
            <a:r>
              <a:rPr lang="en-US" dirty="0" smtClean="0"/>
              <a:t>] derives [</a:t>
            </a:r>
            <a:r>
              <a:rPr lang="en-US" i="1" dirty="0" smtClean="0"/>
              <a:t>historically and culturally</a:t>
            </a:r>
            <a:r>
              <a:rPr lang="en-US" dirty="0" smtClean="0"/>
              <a:t>] from the </a:t>
            </a:r>
            <a:r>
              <a:rPr lang="en-US" dirty="0" smtClean="0">
                <a:solidFill>
                  <a:schemeClr val="accent2"/>
                </a:solidFill>
              </a:rPr>
              <a:t>common life </a:t>
            </a:r>
            <a:r>
              <a:rPr lang="en-US" dirty="0" smtClean="0"/>
              <a:t>its members have made on this piece of land . . .  and not from the legal title they hold or don’t hold.”  (p. 55)</a:t>
            </a:r>
          </a:p>
        </p:txBody>
      </p:sp>
      <p:sp>
        <p:nvSpPr>
          <p:cNvPr id="5" name="Content Placeholder 4"/>
          <p:cNvSpPr>
            <a:spLocks noGrp="1"/>
          </p:cNvSpPr>
          <p:nvPr>
            <p:ph sz="half" idx="2"/>
          </p:nvPr>
        </p:nvSpPr>
        <p:spPr>
          <a:xfrm flipH="1">
            <a:off x="8686799" y="1600200"/>
            <a:ext cx="45719" cy="4525963"/>
          </a:xfrm>
        </p:spPr>
        <p:txBody>
          <a:bodyPr>
            <a:normAutofit/>
          </a:bodyPr>
          <a:lstStyle/>
          <a:p>
            <a:pPr marL="0" indent="0">
              <a:buNone/>
            </a:pPr>
            <a:endParaRPr lang="en-US" sz="2400" dirty="0" smtClean="0"/>
          </a:p>
        </p:txBody>
      </p:sp>
    </p:spTree>
    <p:extLst>
      <p:ext uri="{BB962C8B-B14F-4D97-AF65-F5344CB8AC3E}">
        <p14:creationId xmlns:p14="http://schemas.microsoft.com/office/powerpoint/2010/main" val="99056013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t>Legalist Paradigm</a:t>
            </a:r>
            <a:br>
              <a:rPr lang="en-US" sz="4900" dirty="0" smtClean="0"/>
            </a:br>
            <a:r>
              <a:rPr lang="en-US" sz="3100" dirty="0" smtClean="0"/>
              <a:t>(Walzer, pp. 61-63)</a:t>
            </a:r>
            <a:endParaRPr lang="en-US" sz="3100" dirty="0"/>
          </a:p>
        </p:txBody>
      </p:sp>
      <p:sp>
        <p:nvSpPr>
          <p:cNvPr id="3" name="Content Placeholder 2"/>
          <p:cNvSpPr>
            <a:spLocks noGrp="1"/>
          </p:cNvSpPr>
          <p:nvPr>
            <p:ph sz="half" idx="1"/>
          </p:nvPr>
        </p:nvSpPr>
        <p:spPr>
          <a:xfrm>
            <a:off x="457199" y="1600200"/>
            <a:ext cx="8229599" cy="4525963"/>
          </a:xfrm>
        </p:spPr>
        <p:txBody>
          <a:bodyPr>
            <a:normAutofit/>
          </a:bodyPr>
          <a:lstStyle/>
          <a:p>
            <a:pPr>
              <a:buFont typeface="Arial"/>
              <a:buChar char="•"/>
            </a:pPr>
            <a:r>
              <a:rPr lang="en-US" sz="2400" dirty="0" smtClean="0"/>
              <a:t>There exists  an international society of independent states.</a:t>
            </a:r>
          </a:p>
          <a:p>
            <a:pPr>
              <a:buFont typeface="Arial"/>
              <a:buChar char="•"/>
            </a:pPr>
            <a:r>
              <a:rPr lang="en-US" sz="2400" dirty="0" smtClean="0"/>
              <a:t>This international society has a law that establishes the rights of its members:</a:t>
            </a:r>
          </a:p>
          <a:p>
            <a:pPr>
              <a:buFont typeface="Arial"/>
              <a:buChar char="•"/>
            </a:pPr>
            <a:r>
              <a:rPr lang="en-US" sz="2400" dirty="0" smtClean="0">
                <a:solidFill>
                  <a:schemeClr val="accent2"/>
                </a:solidFill>
              </a:rPr>
              <a:t>Any</a:t>
            </a:r>
            <a:r>
              <a:rPr lang="en-US" sz="2400" dirty="0" smtClean="0"/>
              <a:t> use of force or imminent threat of force by one state against the political sovereignty or the territorial integrity of another constitutes aggression and is a criminal act.</a:t>
            </a:r>
          </a:p>
          <a:p>
            <a:pPr marL="914400" lvl="2" indent="0">
              <a:buNone/>
            </a:pPr>
            <a:r>
              <a:rPr lang="en-US" sz="1600" dirty="0"/>
              <a:t>	</a:t>
            </a:r>
            <a:r>
              <a:rPr lang="en-US" sz="2400" dirty="0" smtClean="0"/>
              <a:t>Corollary:  principle of nonintervention in the “domestic affairs” of another state</a:t>
            </a:r>
            <a:endParaRPr lang="en-US" sz="1600" dirty="0"/>
          </a:p>
          <a:p>
            <a:pPr marL="914400" lvl="2" indent="0">
              <a:buNone/>
            </a:pPr>
            <a:r>
              <a:rPr lang="en-US" sz="1600" dirty="0" smtClean="0"/>
              <a:t>	</a:t>
            </a:r>
            <a:endParaRPr lang="en-US" sz="2400" dirty="0" smtClean="0"/>
          </a:p>
        </p:txBody>
      </p:sp>
      <p:sp>
        <p:nvSpPr>
          <p:cNvPr id="5" name="Content Placeholder 4"/>
          <p:cNvSpPr>
            <a:spLocks noGrp="1"/>
          </p:cNvSpPr>
          <p:nvPr>
            <p:ph sz="half" idx="2"/>
          </p:nvPr>
        </p:nvSpPr>
        <p:spPr>
          <a:xfrm flipH="1">
            <a:off x="8686799" y="1600200"/>
            <a:ext cx="45719" cy="4525963"/>
          </a:xfrm>
        </p:spPr>
        <p:txBody>
          <a:bodyPr>
            <a:normAutofit/>
          </a:bodyPr>
          <a:lstStyle/>
          <a:p>
            <a:pPr marL="0" indent="0">
              <a:buNone/>
            </a:pPr>
            <a:endParaRPr lang="en-US" sz="2400" dirty="0" smtClean="0"/>
          </a:p>
        </p:txBody>
      </p:sp>
    </p:spTree>
    <p:extLst>
      <p:ext uri="{BB962C8B-B14F-4D97-AF65-F5344CB8AC3E}">
        <p14:creationId xmlns:p14="http://schemas.microsoft.com/office/powerpoint/2010/main" val="2682458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t>Legalist Paradigm</a:t>
            </a:r>
            <a:br>
              <a:rPr lang="en-US" sz="4900" dirty="0" smtClean="0"/>
            </a:br>
            <a:r>
              <a:rPr lang="en-US" sz="3100" dirty="0" smtClean="0"/>
              <a:t>(Walzer, pp. 61-63)</a:t>
            </a:r>
            <a:endParaRPr lang="en-US" sz="3100" dirty="0"/>
          </a:p>
        </p:txBody>
      </p:sp>
      <p:sp>
        <p:nvSpPr>
          <p:cNvPr id="3" name="Content Placeholder 2"/>
          <p:cNvSpPr>
            <a:spLocks noGrp="1"/>
          </p:cNvSpPr>
          <p:nvPr>
            <p:ph sz="half" idx="1"/>
          </p:nvPr>
        </p:nvSpPr>
        <p:spPr>
          <a:xfrm>
            <a:off x="457199" y="1600200"/>
            <a:ext cx="8229599" cy="4525963"/>
          </a:xfrm>
        </p:spPr>
        <p:txBody>
          <a:bodyPr>
            <a:normAutofit/>
          </a:bodyPr>
          <a:lstStyle/>
          <a:p>
            <a:pPr>
              <a:buFont typeface="Arial"/>
              <a:buChar char="•"/>
            </a:pPr>
            <a:r>
              <a:rPr lang="en-US" sz="2400" dirty="0" smtClean="0"/>
              <a:t>There exists  an international society of independent states.</a:t>
            </a:r>
          </a:p>
          <a:p>
            <a:pPr>
              <a:buFont typeface="Arial"/>
              <a:buChar char="•"/>
            </a:pPr>
            <a:r>
              <a:rPr lang="en-US" sz="2400" dirty="0" smtClean="0"/>
              <a:t>This international society has a law that establishes the rights of its members:</a:t>
            </a:r>
          </a:p>
          <a:p>
            <a:pPr>
              <a:buFont typeface="Arial"/>
              <a:buChar char="•"/>
            </a:pPr>
            <a:r>
              <a:rPr lang="en-US" sz="2400" dirty="0" smtClean="0"/>
              <a:t>Any use of force or imminent threat of force by one state against the political sovereignty or the territorial integrity of another constitutes aggression and is a criminal act.</a:t>
            </a:r>
          </a:p>
          <a:p>
            <a:pPr>
              <a:buFont typeface="Arial"/>
              <a:buChar char="•"/>
            </a:pPr>
            <a:r>
              <a:rPr lang="en-US" sz="2400" dirty="0" smtClean="0"/>
              <a:t>Aggression justifies two kinds of violent response:  </a:t>
            </a:r>
          </a:p>
          <a:p>
            <a:pPr marL="0" indent="0">
              <a:buNone/>
            </a:pPr>
            <a:r>
              <a:rPr lang="en-US" sz="2400" dirty="0"/>
              <a:t>	</a:t>
            </a:r>
            <a:r>
              <a:rPr lang="en-US" sz="2400" dirty="0" smtClean="0"/>
              <a:t>1) A war of self-defense by the victim</a:t>
            </a:r>
          </a:p>
          <a:p>
            <a:pPr marL="0" indent="0">
              <a:buNone/>
            </a:pPr>
            <a:r>
              <a:rPr lang="en-US" sz="2400" dirty="0"/>
              <a:t>	</a:t>
            </a:r>
            <a:r>
              <a:rPr lang="en-US" sz="2400" dirty="0" smtClean="0"/>
              <a:t>2) A war of law enforcement by the victim and </a:t>
            </a:r>
            <a:r>
              <a:rPr lang="en-US" sz="2400" dirty="0" smtClean="0">
                <a:solidFill>
                  <a:schemeClr val="accent2"/>
                </a:solidFill>
              </a:rPr>
              <a:t>by any other member</a:t>
            </a:r>
            <a:r>
              <a:rPr lang="en-US" sz="2400" dirty="0" smtClean="0"/>
              <a:t> of the international society</a:t>
            </a:r>
          </a:p>
          <a:p>
            <a:pPr marL="914400" lvl="2" indent="0">
              <a:buNone/>
            </a:pPr>
            <a:r>
              <a:rPr lang="en-US" sz="1600" dirty="0" smtClean="0"/>
              <a:t>	</a:t>
            </a:r>
            <a:endParaRPr lang="en-US" sz="2400" dirty="0" smtClean="0"/>
          </a:p>
        </p:txBody>
      </p:sp>
      <p:sp>
        <p:nvSpPr>
          <p:cNvPr id="5" name="Content Placeholder 4"/>
          <p:cNvSpPr>
            <a:spLocks noGrp="1"/>
          </p:cNvSpPr>
          <p:nvPr>
            <p:ph sz="half" idx="2"/>
          </p:nvPr>
        </p:nvSpPr>
        <p:spPr>
          <a:xfrm flipH="1">
            <a:off x="8686799" y="1600200"/>
            <a:ext cx="45719" cy="4525963"/>
          </a:xfrm>
        </p:spPr>
        <p:txBody>
          <a:bodyPr>
            <a:normAutofit/>
          </a:bodyPr>
          <a:lstStyle/>
          <a:p>
            <a:pPr marL="0" indent="0">
              <a:buNone/>
            </a:pPr>
            <a:endParaRPr lang="en-US" sz="2400" dirty="0" smtClean="0"/>
          </a:p>
        </p:txBody>
      </p:sp>
    </p:spTree>
    <p:extLst>
      <p:ext uri="{BB962C8B-B14F-4D97-AF65-F5344CB8AC3E}">
        <p14:creationId xmlns:p14="http://schemas.microsoft.com/office/powerpoint/2010/main" val="424191201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t>Legalist Paradigm</a:t>
            </a:r>
            <a:br>
              <a:rPr lang="en-US" sz="4900" dirty="0" smtClean="0"/>
            </a:br>
            <a:r>
              <a:rPr lang="en-US" sz="3100" dirty="0" smtClean="0"/>
              <a:t>(Walzer, pp. 61-63)</a:t>
            </a:r>
            <a:endParaRPr lang="en-US" sz="3100" dirty="0"/>
          </a:p>
        </p:txBody>
      </p:sp>
      <p:sp>
        <p:nvSpPr>
          <p:cNvPr id="3" name="Content Placeholder 2"/>
          <p:cNvSpPr>
            <a:spLocks noGrp="1"/>
          </p:cNvSpPr>
          <p:nvPr>
            <p:ph sz="half" idx="1"/>
          </p:nvPr>
        </p:nvSpPr>
        <p:spPr>
          <a:xfrm>
            <a:off x="457199" y="1600200"/>
            <a:ext cx="8229599" cy="4525963"/>
          </a:xfrm>
        </p:spPr>
        <p:txBody>
          <a:bodyPr>
            <a:normAutofit/>
          </a:bodyPr>
          <a:lstStyle/>
          <a:p>
            <a:pPr>
              <a:buFont typeface="Arial"/>
              <a:buChar char="•"/>
            </a:pPr>
            <a:r>
              <a:rPr lang="en-US" sz="2400" dirty="0" smtClean="0"/>
              <a:t>There exists  an international society of independent states.</a:t>
            </a:r>
          </a:p>
          <a:p>
            <a:pPr>
              <a:buFont typeface="Arial"/>
              <a:buChar char="•"/>
            </a:pPr>
            <a:r>
              <a:rPr lang="en-US" sz="2400" dirty="0" smtClean="0"/>
              <a:t>This international society has a law that establishes the rights of its members:</a:t>
            </a:r>
          </a:p>
          <a:p>
            <a:pPr>
              <a:buFont typeface="Arial"/>
              <a:buChar char="•"/>
            </a:pPr>
            <a:r>
              <a:rPr lang="en-US" sz="2400" dirty="0" smtClean="0"/>
              <a:t>Any use of force or imminent threat of force by one state against another constitutes aggression and is a criminal act.</a:t>
            </a:r>
          </a:p>
          <a:p>
            <a:pPr>
              <a:buFont typeface="Arial"/>
              <a:buChar char="•"/>
            </a:pPr>
            <a:r>
              <a:rPr lang="en-US" sz="2400" dirty="0" smtClean="0"/>
              <a:t>Aggression justifies two kinds of violent response:  (war of self-defense and war of law enforcement)</a:t>
            </a:r>
          </a:p>
          <a:p>
            <a:pPr>
              <a:buFont typeface="Arial"/>
              <a:buChar char="•"/>
            </a:pPr>
            <a:r>
              <a:rPr lang="en-US" sz="2400" dirty="0" smtClean="0"/>
              <a:t>Nothing but aggression can justify war.</a:t>
            </a:r>
          </a:p>
          <a:p>
            <a:pPr lvl="2">
              <a:buFont typeface="Arial"/>
              <a:buChar char="•"/>
            </a:pPr>
            <a:r>
              <a:rPr lang="en-US" sz="2400" dirty="0"/>
              <a:t>Corollary:  principle of nonintervention </a:t>
            </a:r>
            <a:r>
              <a:rPr lang="en-US" sz="2400" dirty="0" smtClean="0"/>
              <a:t>(again)</a:t>
            </a:r>
          </a:p>
        </p:txBody>
      </p:sp>
      <p:sp>
        <p:nvSpPr>
          <p:cNvPr id="5" name="Content Placeholder 4"/>
          <p:cNvSpPr>
            <a:spLocks noGrp="1"/>
          </p:cNvSpPr>
          <p:nvPr>
            <p:ph sz="half" idx="2"/>
          </p:nvPr>
        </p:nvSpPr>
        <p:spPr>
          <a:xfrm flipH="1">
            <a:off x="8686799" y="1600200"/>
            <a:ext cx="45719" cy="4525963"/>
          </a:xfrm>
        </p:spPr>
        <p:txBody>
          <a:bodyPr>
            <a:normAutofit/>
          </a:bodyPr>
          <a:lstStyle/>
          <a:p>
            <a:pPr marL="0" indent="0">
              <a:buNone/>
            </a:pPr>
            <a:endParaRPr lang="en-US" sz="2400" dirty="0" smtClean="0"/>
          </a:p>
        </p:txBody>
      </p:sp>
    </p:spTree>
    <p:extLst>
      <p:ext uri="{BB962C8B-B14F-4D97-AF65-F5344CB8AC3E}">
        <p14:creationId xmlns:p14="http://schemas.microsoft.com/office/powerpoint/2010/main" val="98953683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t>Legalist Paradigm</a:t>
            </a:r>
            <a:br>
              <a:rPr lang="en-US" sz="4900" dirty="0" smtClean="0"/>
            </a:br>
            <a:r>
              <a:rPr lang="en-US" sz="3100" dirty="0" smtClean="0"/>
              <a:t>(Walzer, pp. 61-63)</a:t>
            </a:r>
            <a:endParaRPr lang="en-US" sz="3100" dirty="0"/>
          </a:p>
        </p:txBody>
      </p:sp>
      <p:sp>
        <p:nvSpPr>
          <p:cNvPr id="3" name="Content Placeholder 2"/>
          <p:cNvSpPr>
            <a:spLocks noGrp="1"/>
          </p:cNvSpPr>
          <p:nvPr>
            <p:ph sz="half" idx="1"/>
          </p:nvPr>
        </p:nvSpPr>
        <p:spPr>
          <a:xfrm>
            <a:off x="457199" y="1600200"/>
            <a:ext cx="8229599" cy="4525963"/>
          </a:xfrm>
        </p:spPr>
        <p:txBody>
          <a:bodyPr>
            <a:normAutofit lnSpcReduction="10000"/>
          </a:bodyPr>
          <a:lstStyle/>
          <a:p>
            <a:pPr>
              <a:buFont typeface="Arial"/>
              <a:buChar char="•"/>
            </a:pPr>
            <a:r>
              <a:rPr lang="en-US" sz="2400" dirty="0" smtClean="0"/>
              <a:t>There exists  an international society of independent states.</a:t>
            </a:r>
          </a:p>
          <a:p>
            <a:pPr>
              <a:buFont typeface="Arial"/>
              <a:buChar char="•"/>
            </a:pPr>
            <a:r>
              <a:rPr lang="en-US" sz="2400" dirty="0" smtClean="0"/>
              <a:t>This international society has a law that establishes the rights of its members:</a:t>
            </a:r>
          </a:p>
          <a:p>
            <a:pPr>
              <a:buFont typeface="Arial"/>
              <a:buChar char="•"/>
            </a:pPr>
            <a:r>
              <a:rPr lang="en-US" sz="2400" dirty="0" smtClean="0"/>
              <a:t>Any use of force or imminent threat of force by one state against another constitutes aggression and is a criminal act.</a:t>
            </a:r>
          </a:p>
          <a:p>
            <a:pPr>
              <a:buFont typeface="Arial"/>
              <a:buChar char="•"/>
            </a:pPr>
            <a:r>
              <a:rPr lang="en-US" sz="2400" dirty="0" smtClean="0"/>
              <a:t>Aggression justifies two kinds of violent response:  (war of self-defense and war of law enforcement)</a:t>
            </a:r>
          </a:p>
          <a:p>
            <a:pPr>
              <a:buFont typeface="Arial"/>
              <a:buChar char="•"/>
            </a:pPr>
            <a:r>
              <a:rPr lang="en-US" sz="2400" dirty="0" smtClean="0"/>
              <a:t>Nothing but aggression can justify war.</a:t>
            </a:r>
          </a:p>
          <a:p>
            <a:pPr>
              <a:buFont typeface="Arial"/>
              <a:buChar char="•"/>
            </a:pPr>
            <a:r>
              <a:rPr lang="en-US" sz="2400" dirty="0" smtClean="0"/>
              <a:t>Once the aggressor state has been militarily repulsed, it can also be punished.</a:t>
            </a:r>
          </a:p>
          <a:p>
            <a:pPr marL="914400" lvl="2" indent="0">
              <a:buNone/>
            </a:pPr>
            <a:r>
              <a:rPr lang="en-US" sz="2400" dirty="0" smtClean="0"/>
              <a:t>Subject of Rights  </a:t>
            </a:r>
            <a:r>
              <a:rPr lang="en-US" sz="2400" dirty="0" smtClean="0">
                <a:latin typeface="Wingdings"/>
                <a:ea typeface="Wingdings"/>
                <a:cs typeface="Wingdings"/>
                <a:sym typeface="Wingdings"/>
              </a:rPr>
              <a:t></a:t>
            </a:r>
            <a:r>
              <a:rPr lang="en-US" sz="2400" dirty="0" smtClean="0">
                <a:sym typeface="Wingdings"/>
              </a:rPr>
              <a:t> (Potential) Object of Punishment</a:t>
            </a:r>
            <a:endParaRPr lang="en-US" sz="2400" dirty="0" smtClean="0"/>
          </a:p>
        </p:txBody>
      </p:sp>
      <p:sp>
        <p:nvSpPr>
          <p:cNvPr id="5" name="Content Placeholder 4"/>
          <p:cNvSpPr>
            <a:spLocks noGrp="1"/>
          </p:cNvSpPr>
          <p:nvPr>
            <p:ph sz="half" idx="2"/>
          </p:nvPr>
        </p:nvSpPr>
        <p:spPr>
          <a:xfrm flipH="1">
            <a:off x="8686799" y="1600200"/>
            <a:ext cx="45719" cy="4525963"/>
          </a:xfrm>
        </p:spPr>
        <p:txBody>
          <a:bodyPr>
            <a:normAutofit lnSpcReduction="10000"/>
          </a:bodyPr>
          <a:lstStyle/>
          <a:p>
            <a:pPr marL="0" indent="0">
              <a:buNone/>
            </a:pPr>
            <a:endParaRPr lang="en-US" sz="2400" dirty="0" smtClean="0"/>
          </a:p>
        </p:txBody>
      </p:sp>
    </p:spTree>
    <p:extLst>
      <p:ext uri="{BB962C8B-B14F-4D97-AF65-F5344CB8AC3E}">
        <p14:creationId xmlns:p14="http://schemas.microsoft.com/office/powerpoint/2010/main" val="91450818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Michael Walzer</a:t>
            </a:r>
            <a:endParaRPr lang="en-US" dirty="0"/>
          </a:p>
        </p:txBody>
      </p:sp>
      <p:sp>
        <p:nvSpPr>
          <p:cNvPr id="3" name="Content Placeholder 2"/>
          <p:cNvSpPr>
            <a:spLocks noGrp="1"/>
          </p:cNvSpPr>
          <p:nvPr>
            <p:ph idx="1"/>
          </p:nvPr>
        </p:nvSpPr>
        <p:spPr>
          <a:xfrm>
            <a:off x="457199" y="1600200"/>
            <a:ext cx="8302239" cy="4525963"/>
          </a:xfrm>
        </p:spPr>
        <p:txBody>
          <a:bodyPr>
            <a:normAutofit fontScale="92500" lnSpcReduction="20000"/>
          </a:bodyPr>
          <a:lstStyle/>
          <a:p>
            <a:r>
              <a:rPr lang="en-US" sz="2800" dirty="0" smtClean="0"/>
              <a:t>1935 –</a:t>
            </a:r>
          </a:p>
          <a:p>
            <a:r>
              <a:rPr lang="en-US" sz="2800" dirty="0" smtClean="0"/>
              <a:t>BA History, Ph.D. Government</a:t>
            </a:r>
          </a:p>
          <a:p>
            <a:r>
              <a:rPr lang="en-US" sz="2800" dirty="0" smtClean="0"/>
              <a:t>Professor Emeritus, Institute for Advanced Study</a:t>
            </a:r>
          </a:p>
          <a:p>
            <a:pPr marL="0" lvl="2" indent="0">
              <a:buNone/>
            </a:pPr>
            <a:r>
              <a:rPr lang="en-US" sz="2800" dirty="0"/>
              <a:t>		Princeton, </a:t>
            </a:r>
            <a:r>
              <a:rPr lang="en-US" sz="2800" dirty="0" smtClean="0"/>
              <a:t>NJ</a:t>
            </a:r>
          </a:p>
          <a:p>
            <a:r>
              <a:rPr lang="en-US" sz="2800" i="1" dirty="0" smtClean="0"/>
              <a:t>Dissent </a:t>
            </a:r>
            <a:r>
              <a:rPr lang="en-US" sz="2800" dirty="0" smtClean="0"/>
              <a:t>magazine, co-editor</a:t>
            </a:r>
            <a:endParaRPr lang="en-US" sz="2800" i="1" dirty="0" smtClean="0"/>
          </a:p>
          <a:p>
            <a:r>
              <a:rPr lang="en-US" sz="2800" dirty="0" smtClean="0"/>
              <a:t>Political Philosophy</a:t>
            </a:r>
          </a:p>
          <a:p>
            <a:pPr marL="0" indent="0">
              <a:buNone/>
            </a:pPr>
            <a:r>
              <a:rPr lang="en-US" sz="2800" dirty="0"/>
              <a:t>	</a:t>
            </a:r>
            <a:r>
              <a:rPr lang="en-US" sz="2800" dirty="0" smtClean="0"/>
              <a:t>	Communitarianism</a:t>
            </a:r>
          </a:p>
          <a:p>
            <a:pPr marL="0" indent="0">
              <a:buNone/>
            </a:pPr>
            <a:r>
              <a:rPr lang="en-US" sz="2800" dirty="0"/>
              <a:t>	</a:t>
            </a:r>
            <a:r>
              <a:rPr lang="en-US" sz="2800" dirty="0" smtClean="0"/>
              <a:t>	Skepticism toward abstraction and universalism</a:t>
            </a:r>
          </a:p>
          <a:p>
            <a:pPr marL="0" indent="0">
              <a:buNone/>
            </a:pPr>
            <a:r>
              <a:rPr lang="en-US" sz="2800" dirty="0"/>
              <a:t>	</a:t>
            </a:r>
            <a:r>
              <a:rPr lang="en-US" sz="2800" dirty="0" smtClean="0"/>
              <a:t>	Theory must be grounded in the particular </a:t>
            </a:r>
          </a:p>
          <a:p>
            <a:pPr marL="0" indent="0">
              <a:buNone/>
            </a:pPr>
            <a:r>
              <a:rPr lang="en-US" sz="2800" dirty="0"/>
              <a:t>	</a:t>
            </a:r>
            <a:r>
              <a:rPr lang="en-US" sz="2800" dirty="0" smtClean="0"/>
              <a:t>		(significance comes from context)</a:t>
            </a:r>
          </a:p>
          <a:p>
            <a:r>
              <a:rPr lang="en-US" sz="2800" dirty="0" smtClean="0"/>
              <a:t>A Moral Argument with Historical Illustrations</a:t>
            </a:r>
          </a:p>
          <a:p>
            <a:endParaRPr lang="en-US" sz="2800" dirty="0"/>
          </a:p>
        </p:txBody>
      </p:sp>
    </p:spTree>
    <p:extLst>
      <p:ext uri="{BB962C8B-B14F-4D97-AF65-F5344CB8AC3E}">
        <p14:creationId xmlns:p14="http://schemas.microsoft.com/office/powerpoint/2010/main" val="163609221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Just and Unjust Wars</a:t>
            </a:r>
            <a:endParaRPr lang="en-US" i="1" dirty="0"/>
          </a:p>
        </p:txBody>
      </p:sp>
      <p:sp>
        <p:nvSpPr>
          <p:cNvPr id="3" name="Content Placeholder 2"/>
          <p:cNvSpPr>
            <a:spLocks noGrp="1"/>
          </p:cNvSpPr>
          <p:nvPr>
            <p:ph idx="1"/>
          </p:nvPr>
        </p:nvSpPr>
        <p:spPr/>
        <p:txBody>
          <a:bodyPr>
            <a:normAutofit lnSpcReduction="10000"/>
          </a:bodyPr>
          <a:lstStyle/>
          <a:p>
            <a:r>
              <a:rPr lang="en-US" sz="2800" dirty="0" smtClean="0"/>
              <a:t>Defense of Just War Theory against Realists</a:t>
            </a:r>
          </a:p>
          <a:p>
            <a:endParaRPr lang="en-US" sz="2800" dirty="0" smtClean="0"/>
          </a:p>
          <a:p>
            <a:pPr marL="0" indent="0" algn="ctr">
              <a:buNone/>
            </a:pPr>
            <a:r>
              <a:rPr lang="en-US" sz="2800" dirty="0"/>
              <a:t>	</a:t>
            </a:r>
            <a:r>
              <a:rPr lang="en-US" dirty="0" smtClean="0"/>
              <a:t>“No government will send young men into battle to kill and be killed without offering some justification for what they are doing.”</a:t>
            </a:r>
          </a:p>
          <a:p>
            <a:pPr marL="0" indent="0" algn="ctr">
              <a:buNone/>
            </a:pPr>
            <a:endParaRPr lang="en-US" dirty="0"/>
          </a:p>
          <a:p>
            <a:pPr marL="0" indent="0" algn="ctr">
              <a:buNone/>
            </a:pPr>
            <a:r>
              <a:rPr lang="en-US" dirty="0" smtClean="0"/>
              <a:t>Vs.</a:t>
            </a:r>
          </a:p>
          <a:p>
            <a:pPr marL="0" indent="0" algn="ctr">
              <a:buNone/>
            </a:pPr>
            <a:endParaRPr lang="en-US" dirty="0"/>
          </a:p>
          <a:p>
            <a:pPr marL="0" indent="0" algn="ctr">
              <a:buNone/>
            </a:pPr>
            <a:r>
              <a:rPr lang="en-US" dirty="0" smtClean="0"/>
              <a:t>Pure reason of state, or </a:t>
            </a:r>
            <a:r>
              <a:rPr lang="en-US" i="1" dirty="0" smtClean="0"/>
              <a:t>realpolitik</a:t>
            </a:r>
            <a:r>
              <a:rPr lang="en-US" dirty="0" smtClean="0"/>
              <a:t> (p. 63)</a:t>
            </a:r>
          </a:p>
        </p:txBody>
      </p:sp>
    </p:spTree>
    <p:extLst>
      <p:ext uri="{BB962C8B-B14F-4D97-AF65-F5344CB8AC3E}">
        <p14:creationId xmlns:p14="http://schemas.microsoft.com/office/powerpoint/2010/main" val="35760785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Just and Unjust Wars</a:t>
            </a:r>
            <a:endParaRPr lang="en-US" i="1" dirty="0"/>
          </a:p>
        </p:txBody>
      </p:sp>
      <p:sp>
        <p:nvSpPr>
          <p:cNvPr id="3" name="Content Placeholder 2"/>
          <p:cNvSpPr>
            <a:spLocks noGrp="1"/>
          </p:cNvSpPr>
          <p:nvPr>
            <p:ph idx="1"/>
          </p:nvPr>
        </p:nvSpPr>
        <p:spPr/>
        <p:txBody>
          <a:bodyPr>
            <a:normAutofit/>
          </a:bodyPr>
          <a:lstStyle/>
          <a:p>
            <a:r>
              <a:rPr lang="en-US" sz="2800" dirty="0" smtClean="0"/>
              <a:t>But need to reexamine validity of the legalist paradigm (“Doing justice, in the legalist sense, isn’t always the right thing to do” [p. 117]) by analyzing </a:t>
            </a:r>
            <a:r>
              <a:rPr lang="en-US" sz="2800" dirty="0" smtClean="0">
                <a:solidFill>
                  <a:schemeClr val="accent2"/>
                </a:solidFill>
              </a:rPr>
              <a:t>limit cases </a:t>
            </a:r>
            <a:r>
              <a:rPr lang="en-US" sz="2800" dirty="0" smtClean="0"/>
              <a:t>of that paradigm both </a:t>
            </a:r>
          </a:p>
          <a:p>
            <a:endParaRPr lang="en-US" sz="2800" dirty="0" smtClean="0"/>
          </a:p>
          <a:p>
            <a:pPr marL="0" indent="0">
              <a:buNone/>
            </a:pPr>
            <a:r>
              <a:rPr lang="en-US" sz="2800" dirty="0"/>
              <a:t>	</a:t>
            </a:r>
            <a:r>
              <a:rPr lang="en-US" sz="2800" dirty="0" smtClean="0"/>
              <a:t>	</a:t>
            </a:r>
            <a:r>
              <a:rPr lang="en-US" sz="2800" u="sng" dirty="0" smtClean="0"/>
              <a:t>in the abstract </a:t>
            </a:r>
            <a:r>
              <a:rPr lang="en-US" sz="2800" dirty="0" smtClean="0"/>
              <a:t>(logical, legal, moral)</a:t>
            </a:r>
          </a:p>
          <a:p>
            <a:pPr marL="0" indent="0">
              <a:buNone/>
            </a:pPr>
            <a:endParaRPr lang="en-US" sz="2800" dirty="0"/>
          </a:p>
          <a:p>
            <a:pPr marL="0" indent="0">
              <a:buNone/>
            </a:pPr>
            <a:r>
              <a:rPr lang="en-US" sz="2800" dirty="0" smtClean="0"/>
              <a:t>		</a:t>
            </a:r>
            <a:r>
              <a:rPr lang="en-US" sz="2800" u="sng" dirty="0" smtClean="0"/>
              <a:t>and in the particular </a:t>
            </a:r>
            <a:r>
              <a:rPr lang="en-US" sz="2800" dirty="0" smtClean="0"/>
              <a:t>(specific thoughts and actions taken in specific historical situations)</a:t>
            </a:r>
          </a:p>
        </p:txBody>
      </p:sp>
    </p:spTree>
    <p:extLst>
      <p:ext uri="{BB962C8B-B14F-4D97-AF65-F5344CB8AC3E}">
        <p14:creationId xmlns:p14="http://schemas.microsoft.com/office/powerpoint/2010/main" val="179251707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Limit Cases</a:t>
            </a:r>
            <a:endParaRPr lang="en-US" i="1" dirty="0"/>
          </a:p>
        </p:txBody>
      </p:sp>
      <p:sp>
        <p:nvSpPr>
          <p:cNvPr id="3" name="Content Placeholder 2"/>
          <p:cNvSpPr>
            <a:spLocks noGrp="1"/>
          </p:cNvSpPr>
          <p:nvPr>
            <p:ph idx="1"/>
          </p:nvPr>
        </p:nvSpPr>
        <p:spPr/>
        <p:txBody>
          <a:bodyPr>
            <a:normAutofit/>
          </a:bodyPr>
          <a:lstStyle/>
          <a:p>
            <a:endParaRPr lang="en-US" dirty="0" smtClean="0"/>
          </a:p>
          <a:p>
            <a:r>
              <a:rPr lang="en-US" dirty="0" smtClean="0"/>
              <a:t>Anticipating aggression?</a:t>
            </a:r>
          </a:p>
          <a:p>
            <a:endParaRPr lang="en-US" dirty="0" smtClean="0"/>
          </a:p>
          <a:p>
            <a:r>
              <a:rPr lang="en-US" dirty="0" smtClean="0"/>
              <a:t>Exceptions to principle of nonintervention?</a:t>
            </a:r>
          </a:p>
          <a:p>
            <a:endParaRPr lang="en-US" dirty="0" smtClean="0"/>
          </a:p>
          <a:p>
            <a:r>
              <a:rPr lang="en-US" dirty="0" smtClean="0"/>
              <a:t>When should war end?</a:t>
            </a:r>
            <a:endParaRPr lang="en-US" sz="2800" dirty="0" smtClean="0"/>
          </a:p>
          <a:p>
            <a:endParaRPr lang="en-US" sz="2800" dirty="0" smtClean="0"/>
          </a:p>
        </p:txBody>
      </p:sp>
    </p:spTree>
    <p:extLst>
      <p:ext uri="{BB962C8B-B14F-4D97-AF65-F5344CB8AC3E}">
        <p14:creationId xmlns:p14="http://schemas.microsoft.com/office/powerpoint/2010/main" val="159165355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Limit Cases</a:t>
            </a:r>
            <a:endParaRPr lang="en-US" i="1" dirty="0"/>
          </a:p>
        </p:txBody>
      </p:sp>
      <p:sp>
        <p:nvSpPr>
          <p:cNvPr id="3" name="Content Placeholder 2"/>
          <p:cNvSpPr>
            <a:spLocks noGrp="1"/>
          </p:cNvSpPr>
          <p:nvPr>
            <p:ph idx="1"/>
          </p:nvPr>
        </p:nvSpPr>
        <p:spPr/>
        <p:txBody>
          <a:bodyPr>
            <a:normAutofit fontScale="92500" lnSpcReduction="10000"/>
          </a:bodyPr>
          <a:lstStyle/>
          <a:p>
            <a:r>
              <a:rPr lang="en-US" dirty="0" smtClean="0"/>
              <a:t>Anticipating aggression?</a:t>
            </a:r>
          </a:p>
          <a:p>
            <a:pPr lvl="2"/>
            <a:r>
              <a:rPr lang="en-US" dirty="0" smtClean="0"/>
              <a:t>When does the mere threat of aggression justify preventive war, or pre-emptive strikes?</a:t>
            </a:r>
          </a:p>
          <a:p>
            <a:pPr lvl="2"/>
            <a:r>
              <a:rPr lang="en-US" dirty="0" smtClean="0"/>
              <a:t>Question of “moral security” (p. 80)</a:t>
            </a:r>
          </a:p>
          <a:p>
            <a:pPr lvl="2"/>
            <a:r>
              <a:rPr lang="en-US" dirty="0" smtClean="0"/>
              <a:t>Are there not threats with which no nation can be expected to live? (p. 85)</a:t>
            </a:r>
          </a:p>
          <a:p>
            <a:endParaRPr lang="en-US" dirty="0" smtClean="0"/>
          </a:p>
          <a:p>
            <a:r>
              <a:rPr lang="en-US" dirty="0" smtClean="0"/>
              <a:t>Exceptions to principle of nonintervention?</a:t>
            </a:r>
          </a:p>
          <a:p>
            <a:endParaRPr lang="en-US" dirty="0" smtClean="0"/>
          </a:p>
          <a:p>
            <a:r>
              <a:rPr lang="en-US" dirty="0" smtClean="0"/>
              <a:t>When should war end?</a:t>
            </a:r>
          </a:p>
          <a:p>
            <a:endParaRPr lang="en-US" dirty="0" smtClean="0"/>
          </a:p>
          <a:p>
            <a:endParaRPr lang="en-US" sz="2800" dirty="0" smtClean="0"/>
          </a:p>
          <a:p>
            <a:endParaRPr lang="en-US" sz="2800" dirty="0" smtClean="0"/>
          </a:p>
        </p:txBody>
      </p:sp>
    </p:spTree>
    <p:extLst>
      <p:ext uri="{BB962C8B-B14F-4D97-AF65-F5344CB8AC3E}">
        <p14:creationId xmlns:p14="http://schemas.microsoft.com/office/powerpoint/2010/main" val="238943382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Political Theory of War</a:t>
            </a:r>
            <a:endParaRPr lang="en-US" dirty="0"/>
          </a:p>
        </p:txBody>
      </p:sp>
      <p:sp>
        <p:nvSpPr>
          <p:cNvPr id="3" name="Content Placeholder 2"/>
          <p:cNvSpPr>
            <a:spLocks noGrp="1"/>
          </p:cNvSpPr>
          <p:nvPr>
            <p:ph sz="half" idx="1"/>
          </p:nvPr>
        </p:nvSpPr>
        <p:spPr/>
        <p:txBody>
          <a:bodyPr>
            <a:normAutofit lnSpcReduction="10000"/>
          </a:bodyPr>
          <a:lstStyle/>
          <a:p>
            <a:pPr marL="0" indent="0">
              <a:buNone/>
            </a:pPr>
            <a:r>
              <a:rPr lang="en-US" sz="3600" u="sng" dirty="0" smtClean="0"/>
              <a:t>Realism</a:t>
            </a:r>
          </a:p>
          <a:p>
            <a:pPr>
              <a:buFont typeface="Arial"/>
              <a:buChar char="•"/>
            </a:pPr>
            <a:endParaRPr lang="en-US" sz="2400" dirty="0"/>
          </a:p>
          <a:p>
            <a:pPr>
              <a:buFont typeface="Arial"/>
              <a:buChar char="•"/>
            </a:pPr>
            <a:r>
              <a:rPr lang="en-US" sz="2400" dirty="0" smtClean="0"/>
              <a:t>Thucydides</a:t>
            </a:r>
          </a:p>
          <a:p>
            <a:pPr>
              <a:buFont typeface="Arial"/>
              <a:buChar char="•"/>
            </a:pPr>
            <a:r>
              <a:rPr lang="en-US" sz="2400" dirty="0" smtClean="0"/>
              <a:t>Machiavelli</a:t>
            </a:r>
          </a:p>
          <a:p>
            <a:pPr>
              <a:buFont typeface="Arial"/>
              <a:buChar char="•"/>
            </a:pPr>
            <a:r>
              <a:rPr lang="en-US" sz="2400" dirty="0" smtClean="0"/>
              <a:t>Hobbes</a:t>
            </a:r>
          </a:p>
          <a:p>
            <a:pPr>
              <a:buFont typeface="Arial"/>
              <a:buChar char="•"/>
            </a:pPr>
            <a:r>
              <a:rPr lang="en-US" sz="2400" dirty="0" smtClean="0"/>
              <a:t>Hans Morgenthau</a:t>
            </a:r>
            <a:endParaRPr lang="en-US" sz="2400" dirty="0"/>
          </a:p>
          <a:p>
            <a:pPr marL="0" indent="0">
              <a:buNone/>
            </a:pPr>
            <a:endParaRPr lang="en-US" i="1" dirty="0" smtClean="0"/>
          </a:p>
          <a:p>
            <a:pPr marL="0" indent="0">
              <a:buNone/>
            </a:pPr>
            <a:r>
              <a:rPr lang="en-US" dirty="0" smtClean="0"/>
              <a:t>States driven by self-interest (reason of state,</a:t>
            </a:r>
          </a:p>
          <a:p>
            <a:pPr marL="0" indent="0">
              <a:buNone/>
            </a:pPr>
            <a:r>
              <a:rPr lang="en-US" i="1" dirty="0" smtClean="0"/>
              <a:t>Realpolitik</a:t>
            </a:r>
            <a:r>
              <a:rPr lang="en-US" dirty="0" smtClean="0"/>
              <a:t>)</a:t>
            </a:r>
            <a:endParaRPr lang="en-US" i="1" dirty="0"/>
          </a:p>
        </p:txBody>
      </p:sp>
      <p:sp>
        <p:nvSpPr>
          <p:cNvPr id="5" name="Content Placeholder 4"/>
          <p:cNvSpPr>
            <a:spLocks noGrp="1"/>
          </p:cNvSpPr>
          <p:nvPr>
            <p:ph sz="half" idx="2"/>
          </p:nvPr>
        </p:nvSpPr>
        <p:spPr/>
        <p:txBody>
          <a:bodyPr>
            <a:normAutofit lnSpcReduction="10000"/>
          </a:bodyPr>
          <a:lstStyle/>
          <a:p>
            <a:pPr marL="0" indent="0">
              <a:buNone/>
            </a:pPr>
            <a:r>
              <a:rPr lang="en-US" sz="3600" u="sng" dirty="0" smtClean="0"/>
              <a:t>Just War</a:t>
            </a:r>
          </a:p>
          <a:p>
            <a:pPr marL="0" indent="0">
              <a:buNone/>
            </a:pPr>
            <a:endParaRPr lang="en-US" sz="2400" u="sng" dirty="0" smtClean="0"/>
          </a:p>
          <a:p>
            <a:pPr>
              <a:buFont typeface="Arial"/>
              <a:buChar char="•"/>
            </a:pPr>
            <a:r>
              <a:rPr lang="en-US" sz="2400" dirty="0" smtClean="0"/>
              <a:t>Cicero</a:t>
            </a:r>
          </a:p>
          <a:p>
            <a:pPr>
              <a:buFont typeface="Arial"/>
              <a:buChar char="•"/>
            </a:pPr>
            <a:r>
              <a:rPr lang="en-US" sz="2400" dirty="0" smtClean="0"/>
              <a:t>St. Augustine</a:t>
            </a:r>
          </a:p>
          <a:p>
            <a:pPr>
              <a:buFont typeface="Arial"/>
              <a:buChar char="•"/>
            </a:pPr>
            <a:r>
              <a:rPr lang="en-US" sz="2400" dirty="0" smtClean="0"/>
              <a:t>St. Thomas Aquinas</a:t>
            </a:r>
          </a:p>
          <a:p>
            <a:pPr>
              <a:buFont typeface="Arial"/>
              <a:buChar char="•"/>
            </a:pPr>
            <a:r>
              <a:rPr lang="en-US" sz="2400" dirty="0" smtClean="0"/>
              <a:t>Michael Walzer</a:t>
            </a:r>
          </a:p>
          <a:p>
            <a:pPr>
              <a:buFont typeface="Arial"/>
              <a:buChar char="•"/>
            </a:pPr>
            <a:endParaRPr lang="en-US" sz="2400" dirty="0"/>
          </a:p>
          <a:p>
            <a:pPr marL="0" indent="0">
              <a:buNone/>
            </a:pPr>
            <a:r>
              <a:rPr lang="en-US" dirty="0" smtClean="0"/>
              <a:t>States must justify their actions on moral as well as political grounds</a:t>
            </a:r>
            <a:endParaRPr lang="en-US" dirty="0"/>
          </a:p>
        </p:txBody>
      </p:sp>
    </p:spTree>
    <p:extLst>
      <p:ext uri="{BB962C8B-B14F-4D97-AF65-F5344CB8AC3E}">
        <p14:creationId xmlns:p14="http://schemas.microsoft.com/office/powerpoint/2010/main" val="23602831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Limit Cases</a:t>
            </a:r>
            <a:endParaRPr lang="en-US" i="1" dirty="0"/>
          </a:p>
        </p:txBody>
      </p:sp>
      <p:sp>
        <p:nvSpPr>
          <p:cNvPr id="3" name="Content Placeholder 2"/>
          <p:cNvSpPr>
            <a:spLocks noGrp="1"/>
          </p:cNvSpPr>
          <p:nvPr>
            <p:ph idx="1"/>
          </p:nvPr>
        </p:nvSpPr>
        <p:spPr/>
        <p:txBody>
          <a:bodyPr>
            <a:normAutofit/>
          </a:bodyPr>
          <a:lstStyle/>
          <a:p>
            <a:endParaRPr lang="en-US" dirty="0" smtClean="0"/>
          </a:p>
          <a:p>
            <a:r>
              <a:rPr lang="en-US" dirty="0" smtClean="0"/>
              <a:t>Exceptions to principle of nonintervention?</a:t>
            </a:r>
          </a:p>
          <a:p>
            <a:pPr lvl="2"/>
            <a:r>
              <a:rPr lang="en-US" sz="2800" dirty="0" smtClean="0"/>
              <a:t>Civil war? Secession?</a:t>
            </a:r>
          </a:p>
          <a:p>
            <a:pPr lvl="2"/>
            <a:r>
              <a:rPr lang="en-US" sz="2800" dirty="0" smtClean="0"/>
              <a:t>Counter-intervention</a:t>
            </a:r>
          </a:p>
          <a:p>
            <a:pPr lvl="2"/>
            <a:r>
              <a:rPr lang="en-US" sz="2800" dirty="0" smtClean="0"/>
              <a:t>Humanitarian</a:t>
            </a:r>
          </a:p>
          <a:p>
            <a:endParaRPr lang="en-US" dirty="0" smtClean="0"/>
          </a:p>
          <a:p>
            <a:r>
              <a:rPr lang="en-US" dirty="0" smtClean="0"/>
              <a:t>When should war end?</a:t>
            </a:r>
          </a:p>
          <a:p>
            <a:endParaRPr lang="en-US" sz="2800" dirty="0" smtClean="0"/>
          </a:p>
          <a:p>
            <a:endParaRPr lang="en-US" sz="2800" dirty="0" smtClean="0"/>
          </a:p>
        </p:txBody>
      </p:sp>
    </p:spTree>
    <p:extLst>
      <p:ext uri="{BB962C8B-B14F-4D97-AF65-F5344CB8AC3E}">
        <p14:creationId xmlns:p14="http://schemas.microsoft.com/office/powerpoint/2010/main" val="242268610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Limit Cases</a:t>
            </a:r>
            <a:endParaRPr lang="en-US" i="1" dirty="0"/>
          </a:p>
        </p:txBody>
      </p:sp>
      <p:sp>
        <p:nvSpPr>
          <p:cNvPr id="3" name="Content Placeholder 2"/>
          <p:cNvSpPr>
            <a:spLocks noGrp="1"/>
          </p:cNvSpPr>
          <p:nvPr>
            <p:ph idx="1"/>
          </p:nvPr>
        </p:nvSpPr>
        <p:spPr/>
        <p:txBody>
          <a:bodyPr>
            <a:normAutofit/>
          </a:bodyPr>
          <a:lstStyle/>
          <a:p>
            <a:pPr marL="0" indent="0">
              <a:buNone/>
            </a:pPr>
            <a:endParaRPr lang="en-US" dirty="0" smtClean="0"/>
          </a:p>
          <a:p>
            <a:r>
              <a:rPr lang="en-US" dirty="0" smtClean="0"/>
              <a:t>When should war end?</a:t>
            </a:r>
          </a:p>
          <a:p>
            <a:pPr lvl="2"/>
            <a:r>
              <a:rPr lang="en-US" dirty="0" smtClean="0"/>
              <a:t>“The right of nations, even of enemy nations, to continued national existence and, except in extreme circumstances, to the political prerogatives of nationality” (p. 123)</a:t>
            </a:r>
          </a:p>
          <a:p>
            <a:endParaRPr lang="en-US" dirty="0" smtClean="0"/>
          </a:p>
          <a:p>
            <a:endParaRPr lang="en-US" sz="2800" dirty="0" smtClean="0"/>
          </a:p>
          <a:p>
            <a:endParaRPr lang="en-US" sz="2800" dirty="0" smtClean="0"/>
          </a:p>
        </p:txBody>
      </p:sp>
    </p:spTree>
    <p:extLst>
      <p:ext uri="{BB962C8B-B14F-4D97-AF65-F5344CB8AC3E}">
        <p14:creationId xmlns:p14="http://schemas.microsoft.com/office/powerpoint/2010/main" val="82944548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6857" y="525433"/>
            <a:ext cx="7947973" cy="4154983"/>
          </a:xfrm>
          <a:prstGeom prst="rect">
            <a:avLst/>
          </a:prstGeom>
          <a:noFill/>
        </p:spPr>
        <p:txBody>
          <a:bodyPr wrap="square" rtlCol="0">
            <a:spAutoFit/>
          </a:bodyPr>
          <a:lstStyle/>
          <a:p>
            <a:pPr algn="ctr"/>
            <a:endParaRPr lang="en-US" sz="4400" dirty="0" smtClean="0"/>
          </a:p>
          <a:p>
            <a:pPr algn="ctr"/>
            <a:endParaRPr lang="en-US" sz="4400" dirty="0"/>
          </a:p>
          <a:p>
            <a:pPr algn="ctr"/>
            <a:r>
              <a:rPr lang="en-US" sz="4400" dirty="0" smtClean="0"/>
              <a:t>Now, </a:t>
            </a:r>
            <a:r>
              <a:rPr lang="en-US" sz="4400" i="1" dirty="0" smtClean="0"/>
              <a:t>HOW</a:t>
            </a:r>
            <a:r>
              <a:rPr lang="en-US" sz="4400" dirty="0" smtClean="0"/>
              <a:t> should war be waged?</a:t>
            </a:r>
          </a:p>
          <a:p>
            <a:pPr algn="ctr"/>
            <a:endParaRPr lang="en-US" sz="4400" dirty="0"/>
          </a:p>
          <a:p>
            <a:pPr algn="ctr"/>
            <a:endParaRPr lang="en-US" sz="4400" dirty="0" smtClean="0"/>
          </a:p>
          <a:p>
            <a:pPr algn="ctr"/>
            <a:r>
              <a:rPr lang="en-US" sz="4400" dirty="0" smtClean="0"/>
              <a:t>Jus in Bello</a:t>
            </a:r>
            <a:endParaRPr lang="en-US" sz="4400" dirty="0"/>
          </a:p>
        </p:txBody>
      </p:sp>
    </p:spTree>
    <p:extLst>
      <p:ext uri="{BB962C8B-B14F-4D97-AF65-F5344CB8AC3E}">
        <p14:creationId xmlns:p14="http://schemas.microsoft.com/office/powerpoint/2010/main" val="23420574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Just War Theory</a:t>
            </a:r>
            <a:endParaRPr lang="en-US" dirty="0"/>
          </a:p>
        </p:txBody>
      </p:sp>
      <p:sp>
        <p:nvSpPr>
          <p:cNvPr id="3" name="Content Placeholder 2"/>
          <p:cNvSpPr>
            <a:spLocks noGrp="1"/>
          </p:cNvSpPr>
          <p:nvPr>
            <p:ph sz="half" idx="1"/>
          </p:nvPr>
        </p:nvSpPr>
        <p:spPr/>
        <p:txBody>
          <a:bodyPr>
            <a:normAutofit/>
          </a:bodyPr>
          <a:lstStyle/>
          <a:p>
            <a:pPr marL="0" indent="0">
              <a:buNone/>
            </a:pPr>
            <a:r>
              <a:rPr lang="en-US" sz="3200" u="sng" dirty="0" smtClean="0"/>
              <a:t>Jus ad bellum</a:t>
            </a:r>
            <a:endParaRPr lang="en-US" sz="3200" dirty="0" smtClean="0"/>
          </a:p>
          <a:p>
            <a:pPr marL="0" indent="0">
              <a:buNone/>
            </a:pPr>
            <a:endParaRPr lang="en-US" sz="3200" u="sng" dirty="0"/>
          </a:p>
          <a:p>
            <a:pPr marL="0" indent="0">
              <a:buNone/>
            </a:pPr>
            <a:r>
              <a:rPr lang="en-US" sz="3200" dirty="0" smtClean="0"/>
              <a:t>Right to engage in war</a:t>
            </a:r>
            <a:endParaRPr lang="en-US" sz="2400" dirty="0"/>
          </a:p>
          <a:p>
            <a:pPr marL="0" indent="0">
              <a:buNone/>
            </a:pPr>
            <a:endParaRPr lang="en-US" sz="2400" dirty="0" smtClean="0"/>
          </a:p>
          <a:p>
            <a:pPr>
              <a:buFont typeface="Arial"/>
              <a:buChar char="•"/>
            </a:pPr>
            <a:r>
              <a:rPr lang="en-US" sz="2400" dirty="0" smtClean="0"/>
              <a:t>When?</a:t>
            </a:r>
          </a:p>
          <a:p>
            <a:pPr>
              <a:buFont typeface="Arial"/>
              <a:buChar char="•"/>
            </a:pPr>
            <a:r>
              <a:rPr lang="en-US" sz="2400" dirty="0" smtClean="0"/>
              <a:t>Where?</a:t>
            </a:r>
          </a:p>
          <a:p>
            <a:pPr>
              <a:buFont typeface="Arial"/>
              <a:buChar char="•"/>
            </a:pPr>
            <a:r>
              <a:rPr lang="en-US" sz="2400" dirty="0"/>
              <a:t>For what reason</a:t>
            </a:r>
            <a:r>
              <a:rPr lang="en-US" sz="2400" dirty="0" smtClean="0"/>
              <a:t>?</a:t>
            </a:r>
          </a:p>
          <a:p>
            <a:pPr>
              <a:buFont typeface="Arial"/>
              <a:buChar char="•"/>
            </a:pPr>
            <a:r>
              <a:rPr lang="en-US" sz="2400" dirty="0" smtClean="0"/>
              <a:t>To what end?</a:t>
            </a:r>
          </a:p>
        </p:txBody>
      </p:sp>
      <p:sp>
        <p:nvSpPr>
          <p:cNvPr id="5" name="Content Placeholder 4"/>
          <p:cNvSpPr>
            <a:spLocks noGrp="1"/>
          </p:cNvSpPr>
          <p:nvPr>
            <p:ph sz="half" idx="2"/>
          </p:nvPr>
        </p:nvSpPr>
        <p:spPr/>
        <p:txBody>
          <a:bodyPr>
            <a:normAutofit/>
          </a:bodyPr>
          <a:lstStyle/>
          <a:p>
            <a:pPr marL="0" indent="0">
              <a:buNone/>
            </a:pPr>
            <a:r>
              <a:rPr lang="en-US" sz="3200" u="sng" dirty="0" smtClean="0"/>
              <a:t>Jus in bello</a:t>
            </a:r>
          </a:p>
          <a:p>
            <a:pPr marL="0" indent="0">
              <a:buNone/>
            </a:pPr>
            <a:endParaRPr lang="en-US" sz="3200" u="sng" dirty="0"/>
          </a:p>
          <a:p>
            <a:pPr marL="0" indent="0">
              <a:buNone/>
            </a:pPr>
            <a:r>
              <a:rPr lang="en-US" sz="3200" dirty="0" smtClean="0"/>
              <a:t>Right conduct in war</a:t>
            </a:r>
          </a:p>
          <a:p>
            <a:pPr marL="0" indent="0">
              <a:buNone/>
            </a:pPr>
            <a:endParaRPr lang="en-US" sz="2400" u="sng" dirty="0" smtClean="0"/>
          </a:p>
          <a:p>
            <a:pPr>
              <a:buFont typeface="Arial"/>
              <a:buChar char="•"/>
            </a:pPr>
            <a:r>
              <a:rPr lang="en-US" sz="2400" dirty="0" smtClean="0"/>
              <a:t>How?</a:t>
            </a:r>
          </a:p>
          <a:p>
            <a:pPr>
              <a:buFont typeface="Arial"/>
              <a:buChar char="•"/>
            </a:pPr>
            <a:r>
              <a:rPr lang="en-US" sz="2400" dirty="0" smtClean="0"/>
              <a:t>Who?</a:t>
            </a:r>
          </a:p>
          <a:p>
            <a:pPr>
              <a:buFont typeface="Arial"/>
              <a:buChar char="•"/>
            </a:pPr>
            <a:r>
              <a:rPr lang="en-US" sz="2400" dirty="0" smtClean="0"/>
              <a:t>With what means?</a:t>
            </a:r>
          </a:p>
          <a:p>
            <a:pPr>
              <a:buFont typeface="Arial"/>
              <a:buChar char="•"/>
            </a:pPr>
            <a:r>
              <a:rPr lang="en-US" sz="2400" dirty="0" smtClean="0"/>
              <a:t>In what way?</a:t>
            </a:r>
          </a:p>
        </p:txBody>
      </p:sp>
    </p:spTree>
    <p:extLst>
      <p:ext uri="{BB962C8B-B14F-4D97-AF65-F5344CB8AC3E}">
        <p14:creationId xmlns:p14="http://schemas.microsoft.com/office/powerpoint/2010/main" val="94770357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Just War?</a:t>
            </a:r>
            <a:endParaRPr lang="en-US" dirty="0"/>
          </a:p>
        </p:txBody>
      </p:sp>
      <p:sp>
        <p:nvSpPr>
          <p:cNvPr id="3" name="Content Placeholder 2"/>
          <p:cNvSpPr>
            <a:spLocks noGrp="1"/>
          </p:cNvSpPr>
          <p:nvPr>
            <p:ph sz="half" idx="1"/>
          </p:nvPr>
        </p:nvSpPr>
        <p:spPr/>
        <p:txBody>
          <a:bodyPr>
            <a:normAutofit/>
          </a:bodyPr>
          <a:lstStyle/>
          <a:p>
            <a:pPr marL="0" indent="0">
              <a:buNone/>
            </a:pPr>
            <a:r>
              <a:rPr lang="en-US" sz="3200" u="sng" dirty="0" smtClean="0"/>
              <a:t>Jus ad bellum</a:t>
            </a:r>
            <a:endParaRPr lang="en-US" sz="3200" dirty="0" smtClean="0"/>
          </a:p>
          <a:p>
            <a:pPr marL="0" indent="0">
              <a:buNone/>
            </a:pPr>
            <a:endParaRPr lang="en-US" sz="3200" u="sng" dirty="0"/>
          </a:p>
          <a:p>
            <a:pPr marL="0" indent="0">
              <a:buNone/>
            </a:pPr>
            <a:r>
              <a:rPr lang="en-US" sz="3200" dirty="0" smtClean="0"/>
              <a:t>Right to engage in war</a:t>
            </a:r>
            <a:endParaRPr lang="en-US" sz="2400" dirty="0"/>
          </a:p>
          <a:p>
            <a:pPr marL="0" indent="0">
              <a:buNone/>
            </a:pPr>
            <a:endParaRPr lang="en-US" sz="2400" dirty="0" smtClean="0"/>
          </a:p>
          <a:p>
            <a:pPr>
              <a:buFont typeface="Arial"/>
              <a:buChar char="•"/>
            </a:pPr>
            <a:r>
              <a:rPr lang="en-US" sz="2400" dirty="0" smtClean="0"/>
              <a:t>When?</a:t>
            </a:r>
          </a:p>
          <a:p>
            <a:pPr>
              <a:buFont typeface="Arial"/>
              <a:buChar char="•"/>
            </a:pPr>
            <a:r>
              <a:rPr lang="en-US" sz="2400" dirty="0" smtClean="0"/>
              <a:t>Where?</a:t>
            </a:r>
          </a:p>
          <a:p>
            <a:pPr>
              <a:buFont typeface="Arial"/>
              <a:buChar char="•"/>
            </a:pPr>
            <a:r>
              <a:rPr lang="en-US" sz="2400" dirty="0"/>
              <a:t>For what reason</a:t>
            </a:r>
            <a:r>
              <a:rPr lang="en-US" sz="2400" dirty="0" smtClean="0"/>
              <a:t>?</a:t>
            </a:r>
          </a:p>
          <a:p>
            <a:pPr>
              <a:buFont typeface="Arial"/>
              <a:buChar char="•"/>
            </a:pPr>
            <a:r>
              <a:rPr lang="en-US" sz="2400" dirty="0" smtClean="0"/>
              <a:t>To what end?</a:t>
            </a:r>
          </a:p>
        </p:txBody>
      </p:sp>
      <p:sp>
        <p:nvSpPr>
          <p:cNvPr id="5" name="Content Placeholder 4"/>
          <p:cNvSpPr>
            <a:spLocks noGrp="1"/>
          </p:cNvSpPr>
          <p:nvPr>
            <p:ph sz="half" idx="2"/>
          </p:nvPr>
        </p:nvSpPr>
        <p:spPr/>
        <p:txBody>
          <a:bodyPr>
            <a:normAutofit/>
          </a:bodyPr>
          <a:lstStyle/>
          <a:p>
            <a:pPr marL="0" indent="0">
              <a:buNone/>
            </a:pPr>
            <a:endParaRPr lang="en-US" sz="2400" dirty="0" smtClean="0"/>
          </a:p>
        </p:txBody>
      </p:sp>
    </p:spTree>
    <p:extLst>
      <p:ext uri="{BB962C8B-B14F-4D97-AF65-F5344CB8AC3E}">
        <p14:creationId xmlns:p14="http://schemas.microsoft.com/office/powerpoint/2010/main" val="137883514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Just War?</a:t>
            </a:r>
            <a:endParaRPr lang="en-US" dirty="0"/>
          </a:p>
        </p:txBody>
      </p:sp>
      <p:sp>
        <p:nvSpPr>
          <p:cNvPr id="3" name="Content Placeholder 2"/>
          <p:cNvSpPr>
            <a:spLocks noGrp="1"/>
          </p:cNvSpPr>
          <p:nvPr>
            <p:ph sz="half" idx="1"/>
          </p:nvPr>
        </p:nvSpPr>
        <p:spPr/>
        <p:txBody>
          <a:bodyPr>
            <a:normAutofit/>
          </a:bodyPr>
          <a:lstStyle/>
          <a:p>
            <a:pPr marL="0" indent="0">
              <a:buNone/>
            </a:pPr>
            <a:r>
              <a:rPr lang="en-US" sz="3200" u="sng" dirty="0" smtClean="0"/>
              <a:t>Jus ad bellum</a:t>
            </a:r>
            <a:endParaRPr lang="en-US" sz="3200" dirty="0" smtClean="0"/>
          </a:p>
          <a:p>
            <a:pPr marL="0" indent="0">
              <a:buNone/>
            </a:pPr>
            <a:endParaRPr lang="en-US" sz="3200" u="sng" dirty="0"/>
          </a:p>
          <a:p>
            <a:pPr marL="0" indent="0">
              <a:buNone/>
            </a:pPr>
            <a:r>
              <a:rPr lang="en-US" sz="3200" dirty="0" smtClean="0"/>
              <a:t>Right to engage in war</a:t>
            </a:r>
            <a:endParaRPr lang="en-US" sz="2400" dirty="0"/>
          </a:p>
          <a:p>
            <a:pPr marL="0" indent="0">
              <a:buNone/>
            </a:pPr>
            <a:endParaRPr lang="en-US" sz="2400" dirty="0" smtClean="0"/>
          </a:p>
          <a:p>
            <a:pPr>
              <a:buFont typeface="Arial"/>
              <a:buChar char="•"/>
            </a:pPr>
            <a:r>
              <a:rPr lang="en-US" sz="2400" dirty="0" smtClean="0"/>
              <a:t>When?</a:t>
            </a:r>
          </a:p>
          <a:p>
            <a:pPr>
              <a:buFont typeface="Arial"/>
              <a:buChar char="•"/>
            </a:pPr>
            <a:r>
              <a:rPr lang="en-US" sz="2400" dirty="0" smtClean="0"/>
              <a:t>Where?</a:t>
            </a:r>
          </a:p>
          <a:p>
            <a:pPr>
              <a:buFont typeface="Arial"/>
              <a:buChar char="•"/>
            </a:pPr>
            <a:r>
              <a:rPr lang="en-US" sz="2400" dirty="0"/>
              <a:t>For what reason</a:t>
            </a:r>
            <a:r>
              <a:rPr lang="en-US" sz="2400" dirty="0" smtClean="0"/>
              <a:t>?</a:t>
            </a:r>
          </a:p>
          <a:p>
            <a:pPr>
              <a:buFont typeface="Arial"/>
              <a:buChar char="•"/>
            </a:pPr>
            <a:r>
              <a:rPr lang="en-US" sz="2400" dirty="0" smtClean="0"/>
              <a:t>To what end?</a:t>
            </a:r>
          </a:p>
        </p:txBody>
      </p:sp>
      <p:sp>
        <p:nvSpPr>
          <p:cNvPr id="5" name="Content Placeholder 4"/>
          <p:cNvSpPr>
            <a:spLocks noGrp="1"/>
          </p:cNvSpPr>
          <p:nvPr>
            <p:ph sz="half" idx="2"/>
          </p:nvPr>
        </p:nvSpPr>
        <p:spPr/>
        <p:txBody>
          <a:bodyPr>
            <a:normAutofit/>
          </a:bodyPr>
          <a:lstStyle/>
          <a:p>
            <a:pPr marL="0" indent="0">
              <a:buNone/>
            </a:pPr>
            <a:endParaRPr lang="en-US" sz="2400" dirty="0" smtClean="0"/>
          </a:p>
          <a:p>
            <a:pPr marL="0" indent="0">
              <a:buNone/>
            </a:pPr>
            <a:endParaRPr lang="en-US" sz="2400" dirty="0"/>
          </a:p>
          <a:p>
            <a:pPr marL="0" indent="0">
              <a:buNone/>
            </a:pPr>
            <a:endParaRPr lang="en-US" sz="2400" dirty="0" smtClean="0"/>
          </a:p>
          <a:p>
            <a:pPr marL="0" indent="0">
              <a:buNone/>
            </a:pPr>
            <a:r>
              <a:rPr lang="en-US" dirty="0" smtClean="0"/>
              <a:t>AGGRESSION </a:t>
            </a:r>
          </a:p>
          <a:p>
            <a:pPr marL="0" indent="0">
              <a:buNone/>
            </a:pPr>
            <a:r>
              <a:rPr lang="en-US" dirty="0"/>
              <a:t>	</a:t>
            </a:r>
            <a:r>
              <a:rPr lang="en-US" sz="2400" dirty="0" smtClean="0"/>
              <a:t>by another state</a:t>
            </a:r>
          </a:p>
          <a:p>
            <a:pPr marL="0" indent="0">
              <a:buNone/>
            </a:pPr>
            <a:r>
              <a:rPr lang="en-US" sz="2400" dirty="0"/>
              <a:t>	</a:t>
            </a:r>
            <a:r>
              <a:rPr lang="en-US" sz="2400" dirty="0" smtClean="0"/>
              <a:t>= crime</a:t>
            </a:r>
          </a:p>
          <a:p>
            <a:pPr marL="0" indent="0">
              <a:buNone/>
            </a:pPr>
            <a:endParaRPr lang="en-US" sz="2400" dirty="0"/>
          </a:p>
          <a:p>
            <a:pPr marL="0" indent="0">
              <a:buNone/>
            </a:pPr>
            <a:r>
              <a:rPr lang="en-US" sz="2400" dirty="0" smtClean="0"/>
              <a:t>(legalist paradigm of international relations)</a:t>
            </a:r>
            <a:endParaRPr lang="en-US" sz="2400" dirty="0"/>
          </a:p>
        </p:txBody>
      </p:sp>
    </p:spTree>
    <p:extLst>
      <p:ext uri="{BB962C8B-B14F-4D97-AF65-F5344CB8AC3E}">
        <p14:creationId xmlns:p14="http://schemas.microsoft.com/office/powerpoint/2010/main" val="216001410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5851525"/>
          </a:xfrm>
        </p:spPr>
        <p:txBody>
          <a:bodyPr>
            <a:normAutofit fontScale="90000"/>
          </a:bodyPr>
          <a:lstStyle/>
          <a:p>
            <a:pPr>
              <a:lnSpc>
                <a:spcPct val="90000"/>
              </a:lnSpc>
            </a:pPr>
            <a:r>
              <a:rPr lang="en-US" sz="4000" dirty="0" smtClean="0"/>
              <a:t>What Realism and Just War Theory </a:t>
            </a:r>
            <a:br>
              <a:rPr lang="en-US" sz="4000" dirty="0" smtClean="0"/>
            </a:br>
            <a:r>
              <a:rPr lang="en-US" sz="4000" dirty="0" smtClean="0"/>
              <a:t>hold in common: </a:t>
            </a:r>
            <a:br>
              <a:rPr lang="en-US" sz="4000" dirty="0" smtClean="0"/>
            </a:br>
            <a:r>
              <a:rPr lang="en-US" dirty="0" smtClean="0"/>
              <a:t/>
            </a:r>
            <a:br>
              <a:rPr lang="en-US" dirty="0" smtClean="0"/>
            </a:br>
            <a:r>
              <a:rPr lang="en-US" sz="4000" u="sng" dirty="0"/>
              <a:t>D</a:t>
            </a:r>
            <a:r>
              <a:rPr lang="en-US" sz="4000" u="sng" dirty="0" smtClean="0"/>
              <a:t>omestic Analogy</a:t>
            </a:r>
            <a:r>
              <a:rPr lang="en-US" sz="4000" dirty="0" smtClean="0"/>
              <a:t/>
            </a:r>
            <a:br>
              <a:rPr lang="en-US" sz="4000" dirty="0" smtClean="0"/>
            </a:br>
            <a:r>
              <a:rPr lang="en-US" sz="4000" dirty="0" smtClean="0"/>
              <a:t/>
            </a:r>
            <a:br>
              <a:rPr lang="en-US" sz="4000" dirty="0" smtClean="0"/>
            </a:br>
            <a:r>
              <a:rPr lang="en-US" sz="3600" dirty="0" smtClean="0"/>
              <a:t>International relations between states modeled on relations between individuals within a state</a:t>
            </a:r>
            <a:br>
              <a:rPr lang="en-US" sz="3600" dirty="0" smtClean="0"/>
            </a:br>
            <a:r>
              <a:rPr lang="en-US" sz="3600" dirty="0"/>
              <a:t/>
            </a:r>
            <a:br>
              <a:rPr lang="en-US" sz="3600" dirty="0"/>
            </a:br>
            <a:r>
              <a:rPr lang="en-US" sz="3100" dirty="0" smtClean="0"/>
              <a:t>Does this makes sense?</a:t>
            </a:r>
            <a:br>
              <a:rPr lang="en-US" sz="3100" dirty="0" smtClean="0"/>
            </a:br>
            <a:r>
              <a:rPr lang="en-US" sz="3100" dirty="0" smtClean="0"/>
              <a:t>Where does this analogy break down?</a:t>
            </a:r>
            <a:br>
              <a:rPr lang="en-US" sz="3100" dirty="0" smtClean="0"/>
            </a:br>
            <a:r>
              <a:rPr lang="en-US" sz="3100" dirty="0" smtClean="0"/>
              <a:t>If the model is that of crime and punishment,</a:t>
            </a:r>
            <a:br>
              <a:rPr lang="en-US" sz="3100" dirty="0" smtClean="0"/>
            </a:br>
            <a:r>
              <a:rPr lang="en-US" sz="3100" dirty="0" smtClean="0"/>
              <a:t>then who is the police?  Who is the judge? And who has the authority to enforce the law?</a:t>
            </a:r>
            <a:endParaRPr lang="en-US" sz="3100" dirty="0"/>
          </a:p>
        </p:txBody>
      </p:sp>
      <p:sp>
        <p:nvSpPr>
          <p:cNvPr id="3" name="Content Placeholder 2"/>
          <p:cNvSpPr>
            <a:spLocks noGrp="1"/>
          </p:cNvSpPr>
          <p:nvPr>
            <p:ph sz="half" idx="1"/>
          </p:nvPr>
        </p:nvSpPr>
        <p:spPr>
          <a:xfrm>
            <a:off x="457200" y="5429478"/>
            <a:ext cx="4038600" cy="45719"/>
          </a:xfrm>
        </p:spPr>
        <p:txBody>
          <a:bodyPr>
            <a:normAutofit fontScale="25000" lnSpcReduction="20000"/>
          </a:bodyPr>
          <a:lstStyle/>
          <a:p>
            <a:pPr marL="0" indent="0">
              <a:buNone/>
            </a:pPr>
            <a:endParaRPr lang="en-US" i="1" dirty="0"/>
          </a:p>
        </p:txBody>
      </p:sp>
      <p:sp>
        <p:nvSpPr>
          <p:cNvPr id="5" name="Content Placeholder 4"/>
          <p:cNvSpPr>
            <a:spLocks noGrp="1"/>
          </p:cNvSpPr>
          <p:nvPr>
            <p:ph sz="half" idx="2"/>
          </p:nvPr>
        </p:nvSpPr>
        <p:spPr>
          <a:xfrm>
            <a:off x="4648200" y="5429478"/>
            <a:ext cx="4038600" cy="45719"/>
          </a:xfrm>
        </p:spPr>
        <p:txBody>
          <a:bodyPr>
            <a:normAutofit fontScale="25000" lnSpcReduction="20000"/>
          </a:bodyPr>
          <a:lstStyle/>
          <a:p>
            <a:pPr marL="0" indent="0">
              <a:buNone/>
            </a:pPr>
            <a:endParaRPr lang="en-US" dirty="0"/>
          </a:p>
        </p:txBody>
      </p:sp>
    </p:spTree>
    <p:extLst>
      <p:ext uri="{BB962C8B-B14F-4D97-AF65-F5344CB8AC3E}">
        <p14:creationId xmlns:p14="http://schemas.microsoft.com/office/powerpoint/2010/main" val="34810042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Text Placeholder 3"/>
          <p:cNvSpPr>
            <a:spLocks noGrp="1"/>
          </p:cNvSpPr>
          <p:nvPr>
            <p:ph type="body" sz="half" idx="2"/>
          </p:nvPr>
        </p:nvSpPr>
        <p:spPr/>
        <p:txBody>
          <a:bodyPr>
            <a:normAutofit/>
          </a:bodyPr>
          <a:lstStyle/>
          <a:p>
            <a:r>
              <a:rPr lang="en-US" sz="2000" dirty="0" smtClean="0"/>
              <a:t>Ferdinand Schröder, “Tidying Europe,” 1849</a:t>
            </a:r>
            <a:endParaRPr lang="en-US" sz="2000" dirty="0"/>
          </a:p>
        </p:txBody>
      </p:sp>
      <p:pic>
        <p:nvPicPr>
          <p:cNvPr id="7" name="Picture Placeholder 6"/>
          <p:cNvPicPr>
            <a:picLocks noGrp="1" noChangeAspect="1"/>
          </p:cNvPicPr>
          <p:nvPr>
            <p:ph type="pic" idx="1"/>
          </p:nvPr>
        </p:nvPicPr>
        <p:blipFill>
          <a:blip r:embed="rId2"/>
          <a:srcRect l="-1216" r="-1216"/>
          <a:stretch>
            <a:fillRect/>
          </a:stretch>
        </p:blipFill>
        <p:spPr/>
      </p:pic>
    </p:spTree>
    <p:extLst>
      <p:ext uri="{BB962C8B-B14F-4D97-AF65-F5344CB8AC3E}">
        <p14:creationId xmlns:p14="http://schemas.microsoft.com/office/powerpoint/2010/main" val="52909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Attempts at International Organization</a:t>
            </a:r>
            <a:endParaRPr lang="en-US" dirty="0"/>
          </a:p>
        </p:txBody>
      </p:sp>
      <p:sp>
        <p:nvSpPr>
          <p:cNvPr id="3" name="TextBox 2"/>
          <p:cNvSpPr txBox="1"/>
          <p:nvPr/>
        </p:nvSpPr>
        <p:spPr>
          <a:xfrm>
            <a:off x="457201" y="1417638"/>
            <a:ext cx="8397948" cy="1815882"/>
          </a:xfrm>
          <a:prstGeom prst="rect">
            <a:avLst/>
          </a:prstGeom>
          <a:noFill/>
        </p:spPr>
        <p:txBody>
          <a:bodyPr wrap="square" rtlCol="0">
            <a:spAutoFit/>
          </a:bodyPr>
          <a:lstStyle/>
          <a:p>
            <a:pPr marL="342900" indent="-342900">
              <a:buFont typeface="Arial"/>
              <a:buChar char="•"/>
            </a:pPr>
            <a:r>
              <a:rPr lang="en-US" sz="2800" dirty="0" smtClean="0"/>
              <a:t>1648	Peace of Westphalia (state sovereignty)</a:t>
            </a:r>
          </a:p>
          <a:p>
            <a:pPr marL="342900" indent="-342900">
              <a:buFont typeface="Arial"/>
              <a:buChar char="•"/>
            </a:pPr>
            <a:r>
              <a:rPr lang="en-US" sz="2800" dirty="0" smtClean="0"/>
              <a:t>1815	Congress of Vienna (balance of power)</a:t>
            </a:r>
          </a:p>
          <a:p>
            <a:pPr marL="342900" indent="-342900">
              <a:buFont typeface="Arial"/>
              <a:buChar char="•"/>
            </a:pPr>
            <a:r>
              <a:rPr lang="en-US" sz="2800" dirty="0" smtClean="0"/>
              <a:t>1919	League of Nations</a:t>
            </a:r>
          </a:p>
          <a:p>
            <a:pPr marL="342900" indent="-342900">
              <a:buFont typeface="Arial"/>
              <a:buChar char="•"/>
            </a:pPr>
            <a:r>
              <a:rPr lang="en-US" sz="2800" dirty="0" smtClean="0"/>
              <a:t>1945	United Nations</a:t>
            </a:r>
            <a:endParaRPr lang="en-US" sz="2800" dirty="0"/>
          </a:p>
        </p:txBody>
      </p:sp>
      <p:pic>
        <p:nvPicPr>
          <p:cNvPr id="5" name="Picture 4"/>
          <p:cNvPicPr>
            <a:picLocks noChangeAspect="1"/>
          </p:cNvPicPr>
          <p:nvPr/>
        </p:nvPicPr>
        <p:blipFill>
          <a:blip r:embed="rId2"/>
          <a:stretch>
            <a:fillRect/>
          </a:stretch>
        </p:blipFill>
        <p:spPr>
          <a:xfrm>
            <a:off x="4926429" y="3476763"/>
            <a:ext cx="3980708" cy="2981688"/>
          </a:xfrm>
          <a:prstGeom prst="rect">
            <a:avLst/>
          </a:prstGeom>
        </p:spPr>
      </p:pic>
      <p:pic>
        <p:nvPicPr>
          <p:cNvPr id="7" name="Picture 6"/>
          <p:cNvPicPr>
            <a:picLocks noChangeAspect="1"/>
          </p:cNvPicPr>
          <p:nvPr/>
        </p:nvPicPr>
        <p:blipFill>
          <a:blip r:embed="rId3"/>
          <a:stretch>
            <a:fillRect/>
          </a:stretch>
        </p:blipFill>
        <p:spPr>
          <a:xfrm>
            <a:off x="369620" y="3476763"/>
            <a:ext cx="4272172" cy="2981687"/>
          </a:xfrm>
          <a:prstGeom prst="rect">
            <a:avLst/>
          </a:prstGeom>
        </p:spPr>
      </p:pic>
    </p:spTree>
    <p:extLst>
      <p:ext uri="{BB962C8B-B14F-4D97-AF65-F5344CB8AC3E}">
        <p14:creationId xmlns:p14="http://schemas.microsoft.com/office/powerpoint/2010/main" val="92102970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t>Legalist Paradigm</a:t>
            </a:r>
            <a:br>
              <a:rPr lang="en-US" sz="4900" dirty="0" smtClean="0"/>
            </a:br>
            <a:r>
              <a:rPr lang="en-US" sz="3100" dirty="0" smtClean="0"/>
              <a:t>(Walzer, pp. 61-63)</a:t>
            </a:r>
            <a:endParaRPr lang="en-US" sz="3100" dirty="0"/>
          </a:p>
        </p:txBody>
      </p:sp>
      <p:sp>
        <p:nvSpPr>
          <p:cNvPr id="3" name="Content Placeholder 2"/>
          <p:cNvSpPr>
            <a:spLocks noGrp="1"/>
          </p:cNvSpPr>
          <p:nvPr>
            <p:ph sz="half" idx="1"/>
          </p:nvPr>
        </p:nvSpPr>
        <p:spPr>
          <a:xfrm>
            <a:off x="457199" y="1600200"/>
            <a:ext cx="8229599" cy="4525963"/>
          </a:xfrm>
        </p:spPr>
        <p:txBody>
          <a:bodyPr>
            <a:normAutofit/>
          </a:bodyPr>
          <a:lstStyle/>
          <a:p>
            <a:pPr>
              <a:buFont typeface="Arial"/>
              <a:buChar char="•"/>
            </a:pPr>
            <a:r>
              <a:rPr lang="en-US" sz="2400" dirty="0" smtClean="0"/>
              <a:t>There exists  an international society of independent states.</a:t>
            </a:r>
          </a:p>
        </p:txBody>
      </p:sp>
      <p:sp>
        <p:nvSpPr>
          <p:cNvPr id="5" name="Content Placeholder 4"/>
          <p:cNvSpPr>
            <a:spLocks noGrp="1"/>
          </p:cNvSpPr>
          <p:nvPr>
            <p:ph sz="half" idx="2"/>
          </p:nvPr>
        </p:nvSpPr>
        <p:spPr>
          <a:xfrm flipH="1">
            <a:off x="8686799" y="1600200"/>
            <a:ext cx="45719" cy="4525963"/>
          </a:xfrm>
        </p:spPr>
        <p:txBody>
          <a:bodyPr>
            <a:normAutofit/>
          </a:bodyPr>
          <a:lstStyle/>
          <a:p>
            <a:pPr marL="0" indent="0">
              <a:buNone/>
            </a:pPr>
            <a:endParaRPr lang="en-US" sz="2400" dirty="0" smtClean="0"/>
          </a:p>
        </p:txBody>
      </p:sp>
    </p:spTree>
    <p:extLst>
      <p:ext uri="{BB962C8B-B14F-4D97-AF65-F5344CB8AC3E}">
        <p14:creationId xmlns:p14="http://schemas.microsoft.com/office/powerpoint/2010/main" val="334719854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5681</TotalTime>
  <Words>758</Words>
  <Application>Microsoft Macintosh PowerPoint</Application>
  <PresentationFormat>On-screen Show (4:3)</PresentationFormat>
  <Paragraphs>180</Paragraphs>
  <Slides>22</Slides>
  <Notes>11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 Black </vt:lpstr>
      <vt:lpstr> “. . . war is just for those for whom it is necessary, and arms are pious where there is no hope save in arms.”  Livy, quoted by Machiavelli,   BOTH in Il Principe (p. 120) and in Discorsi</vt:lpstr>
      <vt:lpstr>Political Theory of War</vt:lpstr>
      <vt:lpstr>Just War Theory</vt:lpstr>
      <vt:lpstr>Just War?</vt:lpstr>
      <vt:lpstr>Just War?</vt:lpstr>
      <vt:lpstr>What Realism and Just War Theory  hold in common:   Domestic Analogy  International relations between states modeled on relations between individuals within a state  Does this makes sense? Where does this analogy break down? If the model is that of crime and punishment, then who is the police?  Who is the judge? And who has the authority to enforce the law?</vt:lpstr>
      <vt:lpstr>PowerPoint Presentation</vt:lpstr>
      <vt:lpstr>Attempts at International Organization</vt:lpstr>
      <vt:lpstr>Legalist Paradigm (Walzer, pp. 61-63)</vt:lpstr>
      <vt:lpstr>Legalist Paradigm (Walzer, pp. 61-63)</vt:lpstr>
      <vt:lpstr>Legalist Paradigm (Walzer, pp. 61-63)</vt:lpstr>
      <vt:lpstr>Legalist Paradigm (Walzer, pp. 61-63)</vt:lpstr>
      <vt:lpstr>Legalist Paradigm (Walzer, pp. 61-63)</vt:lpstr>
      <vt:lpstr>Legalist Paradigm (Walzer, pp. 61-63)</vt:lpstr>
      <vt:lpstr>Michael Walzer</vt:lpstr>
      <vt:lpstr>Just and Unjust Wars</vt:lpstr>
      <vt:lpstr>Just and Unjust Wars</vt:lpstr>
      <vt:lpstr>Limit Cases</vt:lpstr>
      <vt:lpstr>Limit Cases</vt:lpstr>
      <vt:lpstr>Limit Cases</vt:lpstr>
      <vt:lpstr>Limit Cases</vt:lpstr>
      <vt:lpstr>PowerPoint Presentation</vt:lpstr>
    </vt:vector>
  </TitlesOfParts>
  <Company>Northeastern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Humanities Core Course Fall 2013:  Section 3</dc:title>
  <dc:creator>Georges Van Den Abbeele</dc:creator>
  <cp:lastModifiedBy>Georges Van Den Abbeele</cp:lastModifiedBy>
  <cp:revision>136</cp:revision>
  <dcterms:created xsi:type="dcterms:W3CDTF">2013-11-11T23:37:21Z</dcterms:created>
  <dcterms:modified xsi:type="dcterms:W3CDTF">2014-12-02T05:53:23Z</dcterms:modified>
</cp:coreProperties>
</file>