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06" r:id="rId2"/>
    <p:sldId id="329" r:id="rId3"/>
    <p:sldId id="335" r:id="rId4"/>
    <p:sldId id="331" r:id="rId5"/>
    <p:sldId id="336" r:id="rId6"/>
    <p:sldId id="341" r:id="rId7"/>
    <p:sldId id="338" r:id="rId8"/>
    <p:sldId id="347" r:id="rId9"/>
    <p:sldId id="334" r:id="rId10"/>
    <p:sldId id="322" r:id="rId11"/>
    <p:sldId id="342" r:id="rId12"/>
    <p:sldId id="343" r:id="rId13"/>
    <p:sldId id="344" r:id="rId14"/>
    <p:sldId id="345" r:id="rId15"/>
    <p:sldId id="34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1688" y="-3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7691EC-34F1-D949-A89F-DED2449AD9D0}" type="datetimeFigureOut">
              <a:rPr lang="en-US" smtClean="0"/>
              <a:t>11/23/15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8DB38F-5489-084D-9B57-10783707FCF6}" type="slidenum">
              <a:rPr lang="en-US" smtClean="0"/>
              <a:t>‹#›</a:t>
            </a:fld>
            <a:endParaRPr lang="en-US" dirty="0"/>
          </a:p>
        </p:txBody>
      </p:sp>
    </p:spTree>
    <p:extLst>
      <p:ext uri="{BB962C8B-B14F-4D97-AF65-F5344CB8AC3E}">
        <p14:creationId xmlns:p14="http://schemas.microsoft.com/office/powerpoint/2010/main" val="15852118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8DB38F-5489-084D-9B57-10783707FCF6}" type="slidenum">
              <a:rPr lang="en-US" smtClean="0"/>
              <a:t>1</a:t>
            </a:fld>
            <a:endParaRPr lang="en-US" dirty="0"/>
          </a:p>
        </p:txBody>
      </p:sp>
    </p:spTree>
    <p:extLst>
      <p:ext uri="{BB962C8B-B14F-4D97-AF65-F5344CB8AC3E}">
        <p14:creationId xmlns:p14="http://schemas.microsoft.com/office/powerpoint/2010/main" val="4138494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8DB38F-5489-084D-9B57-10783707FCF6}" type="slidenum">
              <a:rPr lang="en-US" smtClean="0"/>
              <a:t>2</a:t>
            </a:fld>
            <a:endParaRPr lang="en-US" dirty="0"/>
          </a:p>
        </p:txBody>
      </p:sp>
    </p:spTree>
    <p:extLst>
      <p:ext uri="{BB962C8B-B14F-4D97-AF65-F5344CB8AC3E}">
        <p14:creationId xmlns:p14="http://schemas.microsoft.com/office/powerpoint/2010/main" val="4138494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Green:  Parties to GC I-IV and P I-III	  Blue: Parties to GC I-IV and P I-II	</a:t>
            </a:r>
          </a:p>
          <a:p>
            <a:r>
              <a:rPr lang="en-US" sz="1200" kern="1200" dirty="0" smtClean="0">
                <a:solidFill>
                  <a:schemeClr val="tx1"/>
                </a:solidFill>
                <a:latin typeface="+mn-lt"/>
                <a:ea typeface="+mn-ea"/>
                <a:cs typeface="+mn-cs"/>
              </a:rPr>
              <a:t>Purple: Parties to GC I-IV and P I and III	  Yellow: Parties to GC I-IV and P I	</a:t>
            </a:r>
          </a:p>
          <a:p>
            <a:r>
              <a:rPr lang="en-US" sz="1200" kern="1200" dirty="0" smtClean="0">
                <a:solidFill>
                  <a:schemeClr val="tx1"/>
                </a:solidFill>
                <a:latin typeface="+mn-lt"/>
                <a:ea typeface="+mn-ea"/>
                <a:cs typeface="+mn-cs"/>
              </a:rPr>
              <a:t>Orange: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Parties to GC I-IV and P III	  Red:  Parties to GC I-IV and no P	</a:t>
            </a:r>
          </a:p>
          <a:p>
            <a:endParaRPr lang="en-US" dirty="0"/>
          </a:p>
        </p:txBody>
      </p:sp>
      <p:sp>
        <p:nvSpPr>
          <p:cNvPr id="4" name="Slide Number Placeholder 3"/>
          <p:cNvSpPr>
            <a:spLocks noGrp="1"/>
          </p:cNvSpPr>
          <p:nvPr>
            <p:ph type="sldNum" sz="quarter" idx="10"/>
          </p:nvPr>
        </p:nvSpPr>
        <p:spPr/>
        <p:txBody>
          <a:bodyPr/>
          <a:lstStyle/>
          <a:p>
            <a:fld id="{CF8DB38F-5489-084D-9B57-10783707FCF6}" type="slidenum">
              <a:rPr lang="en-US" smtClean="0"/>
              <a:t>8</a:t>
            </a:fld>
            <a:endParaRPr lang="en-US" dirty="0"/>
          </a:p>
        </p:txBody>
      </p:sp>
    </p:spTree>
    <p:extLst>
      <p:ext uri="{BB962C8B-B14F-4D97-AF65-F5344CB8AC3E}">
        <p14:creationId xmlns:p14="http://schemas.microsoft.com/office/powerpoint/2010/main" val="4198699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11/23/15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11/23/15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11/23/15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11/23/15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11/23/15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11/23/15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11/23/15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11/23/15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11/23/15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11/23/15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11/23/15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11/23/15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crc.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Just War Theory</a:t>
            </a:r>
            <a:endParaRPr lang="en-US" dirty="0"/>
          </a:p>
        </p:txBody>
      </p:sp>
      <p:sp>
        <p:nvSpPr>
          <p:cNvPr id="3" name="Content Placeholder 2"/>
          <p:cNvSpPr>
            <a:spLocks noGrp="1"/>
          </p:cNvSpPr>
          <p:nvPr>
            <p:ph sz="half" idx="1"/>
          </p:nvPr>
        </p:nvSpPr>
        <p:spPr/>
        <p:txBody>
          <a:bodyPr>
            <a:normAutofit/>
          </a:bodyPr>
          <a:lstStyle/>
          <a:p>
            <a:pPr marL="0" indent="0">
              <a:buNone/>
            </a:pPr>
            <a:r>
              <a:rPr lang="en-US" sz="3200" u="sng" dirty="0" smtClean="0"/>
              <a:t>Jus ad bellum</a:t>
            </a:r>
            <a:endParaRPr lang="en-US" sz="3200" dirty="0" smtClean="0"/>
          </a:p>
          <a:p>
            <a:pPr marL="0" indent="0">
              <a:buNone/>
            </a:pPr>
            <a:endParaRPr lang="en-US" sz="3200" u="sng" dirty="0"/>
          </a:p>
          <a:p>
            <a:pPr marL="0" indent="0">
              <a:buNone/>
            </a:pPr>
            <a:r>
              <a:rPr lang="en-US" sz="3200" dirty="0" smtClean="0"/>
              <a:t>Right to engage in war</a:t>
            </a:r>
            <a:endParaRPr lang="en-US" sz="2400" dirty="0"/>
          </a:p>
          <a:p>
            <a:pPr marL="0" indent="0">
              <a:buNone/>
            </a:pPr>
            <a:endParaRPr lang="en-US" sz="2400" dirty="0" smtClean="0"/>
          </a:p>
          <a:p>
            <a:pPr>
              <a:buFont typeface="Arial"/>
              <a:buChar char="•"/>
            </a:pPr>
            <a:r>
              <a:rPr lang="en-US" sz="2400" dirty="0" smtClean="0"/>
              <a:t>When?</a:t>
            </a:r>
          </a:p>
          <a:p>
            <a:pPr>
              <a:buFont typeface="Arial"/>
              <a:buChar char="•"/>
            </a:pPr>
            <a:r>
              <a:rPr lang="en-US" sz="2400" dirty="0" smtClean="0"/>
              <a:t>Where?</a:t>
            </a:r>
          </a:p>
          <a:p>
            <a:pPr>
              <a:buFont typeface="Arial"/>
              <a:buChar char="•"/>
            </a:pPr>
            <a:r>
              <a:rPr lang="en-US" sz="2400" dirty="0"/>
              <a:t>For what reason</a:t>
            </a:r>
            <a:r>
              <a:rPr lang="en-US" sz="2400" dirty="0" smtClean="0"/>
              <a:t>?</a:t>
            </a:r>
          </a:p>
          <a:p>
            <a:pPr>
              <a:buFont typeface="Arial"/>
              <a:buChar char="•"/>
            </a:pPr>
            <a:r>
              <a:rPr lang="en-US" sz="2400" dirty="0" smtClean="0"/>
              <a:t>To what end?</a:t>
            </a:r>
          </a:p>
        </p:txBody>
      </p:sp>
      <p:sp>
        <p:nvSpPr>
          <p:cNvPr id="5" name="Content Placeholder 4"/>
          <p:cNvSpPr>
            <a:spLocks noGrp="1"/>
          </p:cNvSpPr>
          <p:nvPr>
            <p:ph sz="half" idx="2"/>
          </p:nvPr>
        </p:nvSpPr>
        <p:spPr/>
        <p:txBody>
          <a:bodyPr>
            <a:normAutofit/>
          </a:bodyPr>
          <a:lstStyle/>
          <a:p>
            <a:pPr marL="0" indent="0">
              <a:buNone/>
            </a:pPr>
            <a:r>
              <a:rPr lang="en-US" sz="3200" u="sng" dirty="0" smtClean="0"/>
              <a:t>Jus in bello</a:t>
            </a:r>
          </a:p>
          <a:p>
            <a:pPr marL="0" indent="0">
              <a:buNone/>
            </a:pPr>
            <a:endParaRPr lang="en-US" sz="3200" u="sng" dirty="0"/>
          </a:p>
          <a:p>
            <a:pPr marL="0" indent="0">
              <a:buNone/>
            </a:pPr>
            <a:r>
              <a:rPr lang="en-US" sz="3200" dirty="0" smtClean="0"/>
              <a:t>Right conduct in war</a:t>
            </a:r>
          </a:p>
          <a:p>
            <a:pPr marL="0" indent="0">
              <a:buNone/>
            </a:pPr>
            <a:endParaRPr lang="en-US" sz="2400" u="sng" dirty="0" smtClean="0"/>
          </a:p>
          <a:p>
            <a:pPr>
              <a:buFont typeface="Arial"/>
              <a:buChar char="•"/>
            </a:pPr>
            <a:r>
              <a:rPr lang="en-US" sz="2400" dirty="0" smtClean="0"/>
              <a:t>How?</a:t>
            </a:r>
          </a:p>
          <a:p>
            <a:pPr>
              <a:buFont typeface="Arial"/>
              <a:buChar char="•"/>
            </a:pPr>
            <a:r>
              <a:rPr lang="en-US" sz="2400" dirty="0" smtClean="0"/>
              <a:t>Who?</a:t>
            </a:r>
          </a:p>
          <a:p>
            <a:pPr>
              <a:buFont typeface="Arial"/>
              <a:buChar char="•"/>
            </a:pPr>
            <a:r>
              <a:rPr lang="en-US" sz="2400" dirty="0" smtClean="0"/>
              <a:t>With what means?</a:t>
            </a:r>
          </a:p>
          <a:p>
            <a:pPr>
              <a:buFont typeface="Arial"/>
              <a:buChar char="•"/>
            </a:pPr>
            <a:r>
              <a:rPr lang="en-US" sz="2400" dirty="0" smtClean="0"/>
              <a:t>In what way?</a:t>
            </a:r>
          </a:p>
        </p:txBody>
      </p:sp>
    </p:spTree>
    <p:extLst>
      <p:ext uri="{BB962C8B-B14F-4D97-AF65-F5344CB8AC3E}">
        <p14:creationId xmlns:p14="http://schemas.microsoft.com/office/powerpoint/2010/main" val="94770357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2452"/>
          </a:xfrm>
        </p:spPr>
        <p:txBody>
          <a:bodyPr/>
          <a:lstStyle/>
          <a:p>
            <a:r>
              <a:rPr lang="en-US" dirty="0" smtClean="0"/>
              <a:t>The War Convention</a:t>
            </a:r>
            <a:br>
              <a:rPr lang="en-US" dirty="0" smtClean="0"/>
            </a:br>
            <a:r>
              <a:rPr lang="en-US" sz="3200" dirty="0" smtClean="0"/>
              <a:t>Questions of Category</a:t>
            </a:r>
            <a:endParaRPr lang="en-US" sz="3200" dirty="0"/>
          </a:p>
        </p:txBody>
      </p:sp>
      <p:sp>
        <p:nvSpPr>
          <p:cNvPr id="3" name="Content Placeholder 2"/>
          <p:cNvSpPr>
            <a:spLocks noGrp="1"/>
          </p:cNvSpPr>
          <p:nvPr>
            <p:ph idx="1"/>
          </p:nvPr>
        </p:nvSpPr>
        <p:spPr/>
        <p:txBody>
          <a:bodyPr>
            <a:normAutofit/>
          </a:bodyPr>
          <a:lstStyle/>
          <a:p>
            <a:endParaRPr lang="en-US" dirty="0" smtClean="0"/>
          </a:p>
          <a:p>
            <a:r>
              <a:rPr lang="en-US" dirty="0" smtClean="0"/>
              <a:t>Combatants / Noncombatants?</a:t>
            </a:r>
          </a:p>
          <a:p>
            <a:endParaRPr lang="en-US" dirty="0"/>
          </a:p>
          <a:p>
            <a:r>
              <a:rPr lang="en-US" dirty="0" smtClean="0"/>
              <a:t>Sieges / Blockades / Strategic devastation = war against civilians?</a:t>
            </a:r>
          </a:p>
          <a:p>
            <a:endParaRPr lang="en-US" dirty="0" smtClean="0"/>
          </a:p>
          <a:p>
            <a:r>
              <a:rPr lang="en-US" dirty="0" smtClean="0"/>
              <a:t>Guerilla or “asymmetric” warfare and counterinsurgency? </a:t>
            </a:r>
          </a:p>
          <a:p>
            <a:endParaRPr lang="en-US" dirty="0"/>
          </a:p>
          <a:p>
            <a:pPr marL="1828800" lvl="4" indent="0">
              <a:buNone/>
            </a:pPr>
            <a:endParaRPr lang="en-US" sz="1600" dirty="0" smtClean="0"/>
          </a:p>
          <a:p>
            <a:endParaRPr lang="en-US" sz="2800" dirty="0" smtClean="0"/>
          </a:p>
        </p:txBody>
      </p:sp>
    </p:spTree>
    <p:extLst>
      <p:ext uri="{BB962C8B-B14F-4D97-AF65-F5344CB8AC3E}">
        <p14:creationId xmlns:p14="http://schemas.microsoft.com/office/powerpoint/2010/main" val="159165355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862" y="274638"/>
            <a:ext cx="8229600" cy="1143000"/>
          </a:xfrm>
        </p:spPr>
        <p:txBody>
          <a:bodyPr>
            <a:normAutofit fontScale="90000"/>
          </a:bodyPr>
          <a:lstStyle/>
          <a:p>
            <a:r>
              <a:rPr lang="en-US" sz="6000" dirty="0"/>
              <a:t>The War Convention</a:t>
            </a:r>
            <a:br>
              <a:rPr lang="en-US" sz="6000" dirty="0"/>
            </a:br>
            <a:r>
              <a:rPr lang="en-US" dirty="0" smtClean="0"/>
              <a:t>Judicial responses</a:t>
            </a:r>
            <a:endParaRPr lang="en-US" i="1" dirty="0"/>
          </a:p>
        </p:txBody>
      </p:sp>
      <p:sp>
        <p:nvSpPr>
          <p:cNvPr id="3" name="Content Placeholder 2"/>
          <p:cNvSpPr>
            <a:spLocks noGrp="1"/>
          </p:cNvSpPr>
          <p:nvPr>
            <p:ph idx="1"/>
          </p:nvPr>
        </p:nvSpPr>
        <p:spPr/>
        <p:txBody>
          <a:bodyPr>
            <a:normAutofit fontScale="85000" lnSpcReduction="20000"/>
          </a:bodyPr>
          <a:lstStyle/>
          <a:p>
            <a:endParaRPr lang="en-US" dirty="0"/>
          </a:p>
          <a:p>
            <a:r>
              <a:rPr lang="en-US" dirty="0" smtClean="0"/>
              <a:t>War Crimes </a:t>
            </a:r>
            <a:r>
              <a:rPr lang="en-US" dirty="0"/>
              <a:t>(</a:t>
            </a:r>
            <a:r>
              <a:rPr lang="en-US" dirty="0" smtClean="0"/>
              <a:t>justifications claimed by ordinary soldiers)</a:t>
            </a:r>
          </a:p>
          <a:p>
            <a:pPr marL="457200" lvl="1" indent="0">
              <a:buNone/>
            </a:pPr>
            <a:r>
              <a:rPr lang="en-US" dirty="0"/>
              <a:t>	</a:t>
            </a:r>
            <a:r>
              <a:rPr lang="en-US" dirty="0" smtClean="0"/>
              <a:t>“Heat of battle”</a:t>
            </a:r>
          </a:p>
          <a:p>
            <a:pPr marL="457200" lvl="1" indent="0">
              <a:buNone/>
            </a:pPr>
            <a:r>
              <a:rPr lang="en-US" dirty="0"/>
              <a:t>	</a:t>
            </a:r>
            <a:r>
              <a:rPr lang="en-US" dirty="0" smtClean="0"/>
              <a:t>“Under orders” (“Nuremberg Defense”)</a:t>
            </a:r>
          </a:p>
          <a:p>
            <a:pPr marL="457200" lvl="1" indent="0">
              <a:buNone/>
            </a:pPr>
            <a:r>
              <a:rPr lang="en-US" dirty="0"/>
              <a:t>	</a:t>
            </a:r>
            <a:r>
              <a:rPr lang="en-US" dirty="0" smtClean="0"/>
              <a:t>	a) ignorance</a:t>
            </a:r>
          </a:p>
          <a:p>
            <a:pPr marL="457200" lvl="1" indent="0">
              <a:buNone/>
            </a:pPr>
            <a:r>
              <a:rPr lang="en-US" dirty="0"/>
              <a:t>	</a:t>
            </a:r>
            <a:r>
              <a:rPr lang="en-US" dirty="0" smtClean="0"/>
              <a:t>	b) duress</a:t>
            </a:r>
          </a:p>
          <a:p>
            <a:endParaRPr lang="en-US" dirty="0" smtClean="0"/>
          </a:p>
          <a:p>
            <a:r>
              <a:rPr lang="en-US" dirty="0" smtClean="0"/>
              <a:t>“Command responsibility” (officers and leaders)</a:t>
            </a:r>
          </a:p>
          <a:p>
            <a:pPr marL="0" indent="0">
              <a:buNone/>
            </a:pPr>
            <a:r>
              <a:rPr lang="en-US" sz="2500" dirty="0"/>
              <a:t>	</a:t>
            </a:r>
            <a:r>
              <a:rPr lang="en-US" sz="2500" dirty="0" smtClean="0"/>
              <a:t>Limit unintended harm to civilians (double effect / 			double intention)</a:t>
            </a:r>
          </a:p>
          <a:p>
            <a:pPr marL="914400" lvl="2" indent="0">
              <a:buNone/>
            </a:pPr>
            <a:endParaRPr lang="en-US" sz="2500" dirty="0" smtClean="0"/>
          </a:p>
          <a:p>
            <a:pPr marL="914400" lvl="2" indent="0">
              <a:buNone/>
            </a:pPr>
            <a:r>
              <a:rPr lang="en-US" sz="2500" dirty="0" smtClean="0"/>
              <a:t>Hold combatants under their command to ethical standards </a:t>
            </a:r>
          </a:p>
          <a:p>
            <a:pPr marL="1828800" lvl="4" indent="0">
              <a:buNone/>
            </a:pPr>
            <a:endParaRPr lang="en-US" sz="1600" dirty="0" smtClean="0"/>
          </a:p>
          <a:p>
            <a:endParaRPr lang="en-US" sz="2800" dirty="0" smtClean="0"/>
          </a:p>
        </p:txBody>
      </p:sp>
    </p:spTree>
    <p:extLst>
      <p:ext uri="{BB962C8B-B14F-4D97-AF65-F5344CB8AC3E}">
        <p14:creationId xmlns:p14="http://schemas.microsoft.com/office/powerpoint/2010/main" val="67277570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914"/>
            <a:ext cx="8229600" cy="1875566"/>
          </a:xfrm>
        </p:spPr>
        <p:txBody>
          <a:bodyPr>
            <a:normAutofit fontScale="90000"/>
          </a:bodyPr>
          <a:lstStyle/>
          <a:p>
            <a:r>
              <a:rPr lang="en-US" dirty="0"/>
              <a:t>Supreme </a:t>
            </a:r>
            <a:r>
              <a:rPr lang="en-US" dirty="0" smtClean="0"/>
              <a:t>Emergency, or Not?</a:t>
            </a:r>
            <a:r>
              <a:rPr lang="en-US" sz="3600" dirty="0" smtClean="0"/>
              <a:t/>
            </a:r>
            <a:br>
              <a:rPr lang="en-US" sz="3600" dirty="0" smtClean="0"/>
            </a:br>
            <a:r>
              <a:rPr lang="en-US" sz="3600" dirty="0" smtClean="0"/>
              <a:t>When does a nation have a legitimate right to “override the rights of innocent people and shatter the war convention”?</a:t>
            </a:r>
            <a:endParaRPr lang="en-US" dirty="0"/>
          </a:p>
        </p:txBody>
      </p:sp>
      <p:sp>
        <p:nvSpPr>
          <p:cNvPr id="3" name="Content Placeholder 2"/>
          <p:cNvSpPr>
            <a:spLocks noGrp="1"/>
          </p:cNvSpPr>
          <p:nvPr>
            <p:ph sz="half" idx="1"/>
          </p:nvPr>
        </p:nvSpPr>
        <p:spPr>
          <a:xfrm>
            <a:off x="457200" y="2008480"/>
            <a:ext cx="4038600" cy="4117683"/>
          </a:xfrm>
        </p:spPr>
        <p:txBody>
          <a:bodyPr>
            <a:normAutofit lnSpcReduction="10000"/>
          </a:bodyPr>
          <a:lstStyle/>
          <a:p>
            <a:endParaRPr lang="en-US" sz="2400" dirty="0" smtClean="0"/>
          </a:p>
          <a:p>
            <a:r>
              <a:rPr lang="en-US" sz="2400" dirty="0" smtClean="0"/>
              <a:t>UK </a:t>
            </a:r>
            <a:r>
              <a:rPr lang="en-US" sz="2400" dirty="0"/>
              <a:t>“Strategic Air Offensive</a:t>
            </a:r>
            <a:r>
              <a:rPr lang="en-US" sz="2400" dirty="0" smtClean="0"/>
              <a:t>”</a:t>
            </a:r>
          </a:p>
          <a:p>
            <a:pPr marL="457200" lvl="1" indent="0">
              <a:buNone/>
            </a:pPr>
            <a:r>
              <a:rPr lang="en-US" dirty="0" smtClean="0"/>
              <a:t>Against Germany in WWII</a:t>
            </a:r>
          </a:p>
          <a:p>
            <a:endParaRPr lang="en-US" sz="2400" dirty="0" smtClean="0"/>
          </a:p>
          <a:p>
            <a:pPr lvl="1"/>
            <a:r>
              <a:rPr lang="en-US" sz="1800" dirty="0" smtClean="0"/>
              <a:t>Justification?</a:t>
            </a:r>
          </a:p>
          <a:p>
            <a:pPr lvl="1"/>
            <a:endParaRPr lang="en-US" sz="1800" dirty="0" smtClean="0"/>
          </a:p>
          <a:p>
            <a:pPr lvl="1"/>
            <a:r>
              <a:rPr lang="en-US" sz="1800" dirty="0" smtClean="0"/>
              <a:t>Choice </a:t>
            </a:r>
            <a:r>
              <a:rPr lang="en-US" sz="1800" dirty="0"/>
              <a:t>of nonmilitary targets (cities</a:t>
            </a:r>
            <a:r>
              <a:rPr lang="en-US" sz="1800" dirty="0" smtClean="0"/>
              <a:t>)</a:t>
            </a:r>
          </a:p>
          <a:p>
            <a:pPr lvl="1"/>
            <a:endParaRPr lang="en-US" sz="1800" dirty="0" smtClean="0"/>
          </a:p>
          <a:p>
            <a:pPr lvl="1"/>
            <a:r>
              <a:rPr lang="en-US" sz="1800" dirty="0" smtClean="0"/>
              <a:t>Continuation </a:t>
            </a:r>
            <a:r>
              <a:rPr lang="en-US" sz="1800" dirty="0"/>
              <a:t>past </a:t>
            </a:r>
            <a:r>
              <a:rPr lang="en-US" sz="1800" dirty="0" smtClean="0"/>
              <a:t>justification</a:t>
            </a:r>
          </a:p>
          <a:p>
            <a:pPr lvl="1"/>
            <a:endParaRPr lang="en-US" sz="1800" dirty="0" smtClean="0"/>
          </a:p>
          <a:p>
            <a:pPr lvl="1"/>
            <a:r>
              <a:rPr lang="en-US" sz="1800" dirty="0" smtClean="0"/>
              <a:t>Fate </a:t>
            </a:r>
            <a:r>
              <a:rPr lang="en-US" sz="1800" dirty="0"/>
              <a:t>of Arthur “Bomber” Harris</a:t>
            </a:r>
          </a:p>
        </p:txBody>
      </p:sp>
      <p:pic>
        <p:nvPicPr>
          <p:cNvPr id="11" name="Content Placeholder 10"/>
          <p:cNvPicPr>
            <a:picLocks noGrp="1" noChangeAspect="1"/>
          </p:cNvPicPr>
          <p:nvPr>
            <p:ph sz="half" idx="2"/>
          </p:nvPr>
        </p:nvPicPr>
        <p:blipFill>
          <a:blip r:embed="rId2"/>
          <a:srcRect t="-37506" b="-37506"/>
          <a:stretch>
            <a:fillRect/>
          </a:stretch>
        </p:blipFill>
        <p:spPr>
          <a:xfrm>
            <a:off x="4495800" y="1668812"/>
            <a:ext cx="4038600" cy="4274790"/>
          </a:xfrm>
        </p:spPr>
      </p:pic>
      <p:sp>
        <p:nvSpPr>
          <p:cNvPr id="6" name="TextBox 5"/>
          <p:cNvSpPr txBox="1"/>
          <p:nvPr/>
        </p:nvSpPr>
        <p:spPr>
          <a:xfrm>
            <a:off x="4495800" y="6126163"/>
            <a:ext cx="4191000" cy="369332"/>
          </a:xfrm>
          <a:prstGeom prst="rect">
            <a:avLst/>
          </a:prstGeom>
          <a:noFill/>
        </p:spPr>
        <p:txBody>
          <a:bodyPr wrap="square" rtlCol="0">
            <a:spAutoFit/>
          </a:bodyPr>
          <a:lstStyle/>
          <a:p>
            <a:r>
              <a:rPr lang="en-US" dirty="0" smtClean="0"/>
              <a:t>Dresden, Germany, 13-15 February,  1945</a:t>
            </a:r>
            <a:endParaRPr lang="en-US" dirty="0"/>
          </a:p>
        </p:txBody>
      </p:sp>
    </p:spTree>
    <p:extLst>
      <p:ext uri="{BB962C8B-B14F-4D97-AF65-F5344CB8AC3E}">
        <p14:creationId xmlns:p14="http://schemas.microsoft.com/office/powerpoint/2010/main" val="31049976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451"/>
            <a:ext cx="8229600" cy="1801723"/>
          </a:xfrm>
        </p:spPr>
        <p:txBody>
          <a:bodyPr>
            <a:normAutofit fontScale="90000"/>
          </a:bodyPr>
          <a:lstStyle/>
          <a:p>
            <a:r>
              <a:rPr lang="en-US" dirty="0"/>
              <a:t>Supreme Emergency, or Not?</a:t>
            </a:r>
            <a:br>
              <a:rPr lang="en-US" dirty="0"/>
            </a:br>
            <a:r>
              <a:rPr lang="en-US" sz="3600" dirty="0"/>
              <a:t>When does a nation have a legitimate right to “override the rights of innocent people and shatter the war convention”?</a:t>
            </a:r>
          </a:p>
        </p:txBody>
      </p:sp>
      <p:sp>
        <p:nvSpPr>
          <p:cNvPr id="3" name="Content Placeholder 2"/>
          <p:cNvSpPr>
            <a:spLocks noGrp="1"/>
          </p:cNvSpPr>
          <p:nvPr>
            <p:ph sz="half" idx="1"/>
          </p:nvPr>
        </p:nvSpPr>
        <p:spPr>
          <a:xfrm>
            <a:off x="457200" y="1964175"/>
            <a:ext cx="4038600" cy="1993711"/>
          </a:xfrm>
        </p:spPr>
        <p:txBody>
          <a:bodyPr>
            <a:normAutofit fontScale="77500" lnSpcReduction="20000"/>
          </a:bodyPr>
          <a:lstStyle/>
          <a:p>
            <a:endParaRPr lang="en-US" dirty="0" smtClean="0"/>
          </a:p>
          <a:p>
            <a:r>
              <a:rPr lang="en-US" sz="3100" dirty="0" smtClean="0"/>
              <a:t>Hiroshima</a:t>
            </a:r>
          </a:p>
          <a:p>
            <a:endParaRPr lang="en-US" dirty="0" smtClean="0"/>
          </a:p>
          <a:p>
            <a:pPr marL="914400" lvl="2" indent="0">
              <a:buNone/>
            </a:pPr>
            <a:r>
              <a:rPr lang="en-US" sz="2400" dirty="0" smtClean="0"/>
              <a:t>Justification?</a:t>
            </a:r>
          </a:p>
          <a:p>
            <a:pPr marL="914400" lvl="2" indent="0">
              <a:buNone/>
            </a:pPr>
            <a:endParaRPr lang="en-US" sz="2400" dirty="0" smtClean="0"/>
          </a:p>
          <a:p>
            <a:pPr marL="914400" lvl="2" indent="0">
              <a:buNone/>
            </a:pPr>
            <a:r>
              <a:rPr lang="en-US" sz="2400" dirty="0" smtClean="0"/>
              <a:t>Ethics </a:t>
            </a:r>
            <a:r>
              <a:rPr lang="en-US" sz="2400" dirty="0"/>
              <a:t>of “calculation”</a:t>
            </a:r>
          </a:p>
        </p:txBody>
      </p:sp>
      <p:sp>
        <p:nvSpPr>
          <p:cNvPr id="6" name="TextBox 5"/>
          <p:cNvSpPr txBox="1"/>
          <p:nvPr/>
        </p:nvSpPr>
        <p:spPr>
          <a:xfrm>
            <a:off x="6778150" y="6349292"/>
            <a:ext cx="184666" cy="369332"/>
          </a:xfrm>
          <a:prstGeom prst="rect">
            <a:avLst/>
          </a:prstGeom>
          <a:noFill/>
        </p:spPr>
        <p:txBody>
          <a:bodyPr wrap="none" rtlCol="0">
            <a:spAutoFit/>
          </a:bodyPr>
          <a:lstStyle/>
          <a:p>
            <a:endParaRPr lang="en-US" dirty="0"/>
          </a:p>
        </p:txBody>
      </p:sp>
      <p:pic>
        <p:nvPicPr>
          <p:cNvPr id="5" name="Content Placeholder 4"/>
          <p:cNvPicPr>
            <a:picLocks noGrp="1" noChangeAspect="1"/>
          </p:cNvPicPr>
          <p:nvPr>
            <p:ph sz="half" idx="2"/>
          </p:nvPr>
        </p:nvPicPr>
        <p:blipFill rotWithShape="1">
          <a:blip r:embed="rId2"/>
          <a:srcRect b="-7717"/>
          <a:stretch/>
        </p:blipFill>
        <p:spPr>
          <a:xfrm>
            <a:off x="609600" y="4185816"/>
            <a:ext cx="4038600" cy="1888086"/>
          </a:xfrm>
        </p:spPr>
      </p:pic>
      <p:pic>
        <p:nvPicPr>
          <p:cNvPr id="7" name="Picture 6"/>
          <p:cNvPicPr>
            <a:picLocks noChangeAspect="1"/>
          </p:cNvPicPr>
          <p:nvPr/>
        </p:nvPicPr>
        <p:blipFill>
          <a:blip r:embed="rId3"/>
          <a:stretch>
            <a:fillRect/>
          </a:stretch>
        </p:blipFill>
        <p:spPr>
          <a:xfrm>
            <a:off x="5476916" y="2592308"/>
            <a:ext cx="2971800" cy="2667000"/>
          </a:xfrm>
          <a:prstGeom prst="rect">
            <a:avLst/>
          </a:prstGeom>
        </p:spPr>
      </p:pic>
    </p:spTree>
    <p:extLst>
      <p:ext uri="{BB962C8B-B14F-4D97-AF65-F5344CB8AC3E}">
        <p14:creationId xmlns:p14="http://schemas.microsoft.com/office/powerpoint/2010/main" val="6702140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Leon Tolstoy, </a:t>
            </a:r>
            <a:r>
              <a:rPr lang="en-US" i="1" dirty="0" smtClean="0"/>
              <a:t>War and Peace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“And what is war, what is needed for success in war, what are the morals of the military world?  The object of warfare is murder, the means employed in warfare – spying, treachery, and the encouragement of it, the ruin of a country, the plunder of its inhabitants . . . trickery and lying, which are called military strategy; the morals of the military class – absence of all independence, that is, discipline, idleness, ignorance, cruelty, debauchery, and drunkenness.”</a:t>
            </a:r>
            <a:endParaRPr lang="en-US" dirty="0"/>
          </a:p>
        </p:txBody>
      </p:sp>
    </p:spTree>
    <p:extLst>
      <p:ext uri="{BB962C8B-B14F-4D97-AF65-F5344CB8AC3E}">
        <p14:creationId xmlns:p14="http://schemas.microsoft.com/office/powerpoint/2010/main" val="86066251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408941"/>
          </a:xfrm>
        </p:spPr>
        <p:txBody>
          <a:bodyPr>
            <a:normAutofit fontScale="90000"/>
          </a:bodyPr>
          <a:lstStyle/>
          <a:p>
            <a:r>
              <a:rPr lang="en-US" dirty="0" err="1" smtClean="0"/>
              <a:t>Walzer</a:t>
            </a:r>
            <a:r>
              <a:rPr lang="en-US" dirty="0" smtClean="0"/>
              <a:t> and the War Convention</a:t>
            </a:r>
            <a:br>
              <a:rPr lang="en-US" dirty="0" smtClean="0"/>
            </a:br>
            <a:r>
              <a:rPr lang="en-US" dirty="0" smtClean="0"/>
              <a:t>Cynicism or Indignation?</a:t>
            </a:r>
            <a:endParaRPr lang="en-US" dirty="0"/>
          </a:p>
        </p:txBody>
      </p:sp>
      <p:sp>
        <p:nvSpPr>
          <p:cNvPr id="3" name="Content Placeholder 2"/>
          <p:cNvSpPr>
            <a:spLocks noGrp="1"/>
          </p:cNvSpPr>
          <p:nvPr>
            <p:ph idx="1"/>
          </p:nvPr>
        </p:nvSpPr>
        <p:spPr>
          <a:xfrm>
            <a:off x="457200" y="1934639"/>
            <a:ext cx="8229600" cy="4191524"/>
          </a:xfrm>
        </p:spPr>
        <p:txBody>
          <a:bodyPr>
            <a:normAutofit/>
          </a:bodyPr>
          <a:lstStyle/>
          <a:p>
            <a:pPr marL="0" indent="0">
              <a:buNone/>
            </a:pPr>
            <a:r>
              <a:rPr lang="en-US" sz="3400" dirty="0" smtClean="0"/>
              <a:t>“War is so awful that it makes us cynical about the possibility of restraint, and then it is so much worse that it makes us indignant at the absence of restraint.  Our cynicism testifies to the defectiveness of the war convention, and our indignation to its reality and strength.” (p. 44)</a:t>
            </a:r>
            <a:endParaRPr lang="en-US" sz="3400" dirty="0"/>
          </a:p>
        </p:txBody>
      </p:sp>
    </p:spTree>
    <p:extLst>
      <p:ext uri="{BB962C8B-B14F-4D97-AF65-F5344CB8AC3E}">
        <p14:creationId xmlns:p14="http://schemas.microsoft.com/office/powerpoint/2010/main" val="13356322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Just War Theory</a:t>
            </a:r>
            <a:endParaRPr lang="en-US" dirty="0"/>
          </a:p>
        </p:txBody>
      </p:sp>
      <p:pic>
        <p:nvPicPr>
          <p:cNvPr id="4" name="Content Placeholder 3"/>
          <p:cNvPicPr>
            <a:picLocks noGrp="1" noChangeAspect="1"/>
          </p:cNvPicPr>
          <p:nvPr>
            <p:ph sz="half" idx="1"/>
          </p:nvPr>
        </p:nvPicPr>
        <p:blipFill>
          <a:blip r:embed="rId3"/>
          <a:srcRect t="9507" b="9507"/>
          <a:stretch>
            <a:fillRect/>
          </a:stretch>
        </p:blipFill>
        <p:spPr/>
      </p:pic>
      <p:sp>
        <p:nvSpPr>
          <p:cNvPr id="5" name="Content Placeholder 4"/>
          <p:cNvSpPr>
            <a:spLocks noGrp="1"/>
          </p:cNvSpPr>
          <p:nvPr>
            <p:ph sz="half" idx="2"/>
          </p:nvPr>
        </p:nvSpPr>
        <p:spPr/>
        <p:txBody>
          <a:bodyPr>
            <a:normAutofit/>
          </a:bodyPr>
          <a:lstStyle/>
          <a:p>
            <a:pPr marL="0" indent="0">
              <a:buNone/>
            </a:pPr>
            <a:r>
              <a:rPr lang="en-US" sz="3200" u="sng" dirty="0" smtClean="0"/>
              <a:t>Jus in bello</a:t>
            </a:r>
          </a:p>
          <a:p>
            <a:pPr marL="0" indent="0">
              <a:buNone/>
            </a:pPr>
            <a:endParaRPr lang="en-US" sz="3200" u="sng" dirty="0"/>
          </a:p>
          <a:p>
            <a:pPr marL="0" indent="0">
              <a:buNone/>
            </a:pPr>
            <a:r>
              <a:rPr lang="en-US" sz="3200" dirty="0" smtClean="0"/>
              <a:t>Right conduct in war</a:t>
            </a:r>
          </a:p>
          <a:p>
            <a:pPr marL="0" indent="0">
              <a:buNone/>
            </a:pPr>
            <a:endParaRPr lang="en-US" sz="2400" u="sng" dirty="0" smtClean="0"/>
          </a:p>
          <a:p>
            <a:pPr>
              <a:buFont typeface="Arial"/>
              <a:buChar char="•"/>
            </a:pPr>
            <a:r>
              <a:rPr lang="en-US" sz="2400" dirty="0" smtClean="0"/>
              <a:t>How?</a:t>
            </a:r>
          </a:p>
          <a:p>
            <a:pPr>
              <a:buFont typeface="Arial"/>
              <a:buChar char="•"/>
            </a:pPr>
            <a:r>
              <a:rPr lang="en-US" sz="2400" dirty="0" smtClean="0"/>
              <a:t>Who?</a:t>
            </a:r>
          </a:p>
          <a:p>
            <a:pPr>
              <a:buFont typeface="Arial"/>
              <a:buChar char="•"/>
            </a:pPr>
            <a:r>
              <a:rPr lang="en-US" sz="2400" dirty="0" smtClean="0"/>
              <a:t>With what means?</a:t>
            </a:r>
          </a:p>
          <a:p>
            <a:pPr>
              <a:buFont typeface="Arial"/>
              <a:buChar char="•"/>
            </a:pPr>
            <a:r>
              <a:rPr lang="en-US" sz="2400" dirty="0" smtClean="0"/>
              <a:t>In what way?</a:t>
            </a:r>
          </a:p>
        </p:txBody>
      </p:sp>
    </p:spTree>
    <p:extLst>
      <p:ext uri="{BB962C8B-B14F-4D97-AF65-F5344CB8AC3E}">
        <p14:creationId xmlns:p14="http://schemas.microsoft.com/office/powerpoint/2010/main" val="35040312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The “War Convention” </a:t>
            </a:r>
            <a:r>
              <a:rPr lang="en-US" dirty="0" smtClean="0"/>
              <a:t>(</a:t>
            </a:r>
            <a:r>
              <a:rPr lang="en-US" dirty="0" err="1" smtClean="0"/>
              <a:t>Walzer</a:t>
            </a:r>
            <a:r>
              <a:rPr lang="en-US" dirty="0" smtClean="0"/>
              <a:t>, p. 44)</a:t>
            </a:r>
            <a:endParaRPr lang="en-US" i="1" dirty="0"/>
          </a:p>
        </p:txBody>
      </p:sp>
      <p:sp>
        <p:nvSpPr>
          <p:cNvPr id="3" name="Content Placeholder 2"/>
          <p:cNvSpPr>
            <a:spLocks noGrp="1"/>
          </p:cNvSpPr>
          <p:nvPr>
            <p:ph idx="1"/>
          </p:nvPr>
        </p:nvSpPr>
        <p:spPr/>
        <p:txBody>
          <a:bodyPr>
            <a:normAutofit fontScale="70000" lnSpcReduction="20000"/>
          </a:bodyPr>
          <a:lstStyle/>
          <a:p>
            <a:r>
              <a:rPr lang="en-US" dirty="0" smtClean="0"/>
              <a:t>“the set of articulated norms, customs, professional codes, legal precepts, religious and philosophical principles, and reciprocal  arrangements that shape our</a:t>
            </a:r>
            <a:r>
              <a:rPr lang="en-US" i="1" dirty="0" smtClean="0">
                <a:solidFill>
                  <a:schemeClr val="accent2"/>
                </a:solidFill>
              </a:rPr>
              <a:t> judgment </a:t>
            </a:r>
            <a:r>
              <a:rPr lang="en-US" dirty="0" smtClean="0"/>
              <a:t>of military conduct” </a:t>
            </a:r>
          </a:p>
          <a:p>
            <a:r>
              <a:rPr lang="en-US" dirty="0" smtClean="0"/>
              <a:t>“terms of our judgments are most explicitly set forth in positive international law”:</a:t>
            </a:r>
          </a:p>
          <a:p>
            <a:pPr lvl="1"/>
            <a:r>
              <a:rPr lang="en-US" dirty="0"/>
              <a:t>Work of “politicians and lawyers acting as representatives of sovereign states”</a:t>
            </a:r>
          </a:p>
          <a:p>
            <a:pPr lvl="1"/>
            <a:r>
              <a:rPr lang="en-US" dirty="0"/>
              <a:t>Jurists who “codify their agreements</a:t>
            </a:r>
            <a:r>
              <a:rPr lang="en-US" dirty="0" smtClean="0"/>
              <a:t>”</a:t>
            </a:r>
          </a:p>
          <a:p>
            <a:pPr lvl="1"/>
            <a:endParaRPr lang="en-US" dirty="0"/>
          </a:p>
          <a:p>
            <a:r>
              <a:rPr lang="en-US" dirty="0" smtClean="0"/>
              <a:t>But</a:t>
            </a:r>
            <a:r>
              <a:rPr lang="en-US" dirty="0"/>
              <a:t> </a:t>
            </a:r>
            <a:r>
              <a:rPr lang="en-US" dirty="0" smtClean="0"/>
              <a:t>problem with international law:</a:t>
            </a:r>
          </a:p>
          <a:p>
            <a:pPr lvl="1"/>
            <a:r>
              <a:rPr lang="en-US" dirty="0"/>
              <a:t>Decentralized legislative system</a:t>
            </a:r>
          </a:p>
          <a:p>
            <a:pPr lvl="1"/>
            <a:r>
              <a:rPr lang="en-US" dirty="0"/>
              <a:t>Lacks  “parallel judiciary”</a:t>
            </a:r>
          </a:p>
          <a:p>
            <a:pPr lvl="1"/>
            <a:endParaRPr lang="en-US" dirty="0" smtClean="0"/>
          </a:p>
          <a:p>
            <a:r>
              <a:rPr lang="en-US" dirty="0" smtClean="0"/>
              <a:t>Need for moral argument and common law understanding</a:t>
            </a:r>
            <a:endParaRPr lang="en-US" dirty="0"/>
          </a:p>
        </p:txBody>
      </p:sp>
    </p:spTree>
    <p:extLst>
      <p:ext uri="{BB962C8B-B14F-4D97-AF65-F5344CB8AC3E}">
        <p14:creationId xmlns:p14="http://schemas.microsoft.com/office/powerpoint/2010/main" val="399098697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The War Convention</a:t>
            </a:r>
            <a:br>
              <a:rPr lang="en-US" sz="4900" dirty="0" smtClean="0"/>
            </a:br>
            <a:r>
              <a:rPr lang="en-US" sz="4000" dirty="0" smtClean="0"/>
              <a:t>Historical Antecedents</a:t>
            </a:r>
            <a:endParaRPr lang="en-US" sz="4000" dirty="0"/>
          </a:p>
        </p:txBody>
      </p:sp>
      <p:sp>
        <p:nvSpPr>
          <p:cNvPr id="3" name="Content Placeholder 2"/>
          <p:cNvSpPr>
            <a:spLocks noGrp="1"/>
          </p:cNvSpPr>
          <p:nvPr>
            <p:ph idx="1"/>
          </p:nvPr>
        </p:nvSpPr>
        <p:spPr/>
        <p:txBody>
          <a:bodyPr>
            <a:normAutofit/>
          </a:bodyPr>
          <a:lstStyle/>
          <a:p>
            <a:pPr>
              <a:buFont typeface="Arial"/>
              <a:buChar char="•"/>
            </a:pPr>
            <a:r>
              <a:rPr lang="en-US" dirty="0" smtClean="0"/>
              <a:t> Chivalry (traditional warrior code of honor)</a:t>
            </a:r>
          </a:p>
          <a:p>
            <a:pPr marL="0" indent="0">
              <a:buNone/>
            </a:pPr>
            <a:endParaRPr lang="en-US" dirty="0" smtClean="0"/>
          </a:p>
        </p:txBody>
      </p:sp>
      <p:pic>
        <p:nvPicPr>
          <p:cNvPr id="4" name="Picture 3"/>
          <p:cNvPicPr>
            <a:picLocks noChangeAspect="1"/>
          </p:cNvPicPr>
          <p:nvPr/>
        </p:nvPicPr>
        <p:blipFill>
          <a:blip r:embed="rId2"/>
          <a:stretch>
            <a:fillRect/>
          </a:stretch>
        </p:blipFill>
        <p:spPr>
          <a:xfrm>
            <a:off x="1875314" y="2495832"/>
            <a:ext cx="5655473" cy="4031729"/>
          </a:xfrm>
          <a:prstGeom prst="rect">
            <a:avLst/>
          </a:prstGeom>
        </p:spPr>
      </p:pic>
    </p:spTree>
    <p:extLst>
      <p:ext uri="{BB962C8B-B14F-4D97-AF65-F5344CB8AC3E}">
        <p14:creationId xmlns:p14="http://schemas.microsoft.com/office/powerpoint/2010/main" val="220589246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a:t>The War Convention</a:t>
            </a:r>
            <a:br>
              <a:rPr lang="en-US" sz="6000" dirty="0"/>
            </a:br>
            <a:r>
              <a:rPr lang="en-US" dirty="0"/>
              <a:t>Historical Antecedents</a:t>
            </a:r>
            <a:endParaRPr lang="en-US" i="1" dirty="0"/>
          </a:p>
        </p:txBody>
      </p:sp>
      <p:sp>
        <p:nvSpPr>
          <p:cNvPr id="3" name="Content Placeholder 2"/>
          <p:cNvSpPr>
            <a:spLocks noGrp="1"/>
          </p:cNvSpPr>
          <p:nvPr>
            <p:ph idx="1"/>
          </p:nvPr>
        </p:nvSpPr>
        <p:spPr>
          <a:xfrm>
            <a:off x="457200" y="1600200"/>
            <a:ext cx="3821715" cy="4525963"/>
          </a:xfrm>
        </p:spPr>
        <p:txBody>
          <a:bodyPr>
            <a:normAutofit/>
          </a:bodyPr>
          <a:lstStyle/>
          <a:p>
            <a:pPr>
              <a:buFont typeface="Arial"/>
              <a:buChar char="•"/>
            </a:pPr>
            <a:r>
              <a:rPr lang="en-US" dirty="0" err="1" smtClean="0"/>
              <a:t>Lieber</a:t>
            </a:r>
            <a:r>
              <a:rPr lang="en-US" dirty="0" smtClean="0"/>
              <a:t> Code, 1863</a:t>
            </a:r>
          </a:p>
          <a:p>
            <a:pPr marL="0" indent="0">
              <a:buNone/>
            </a:pPr>
            <a:r>
              <a:rPr lang="en-US" sz="1800" dirty="0"/>
              <a:t> </a:t>
            </a:r>
            <a:r>
              <a:rPr lang="en-US" sz="1800" dirty="0" smtClean="0"/>
              <a:t>         “General Orders 100. Instructions         	for the government of 	armies of the United States 	in the field” –Francis </a:t>
            </a:r>
            <a:r>
              <a:rPr lang="en-US" sz="1800" dirty="0" err="1" smtClean="0"/>
              <a:t>Lieber</a:t>
            </a:r>
            <a:endParaRPr lang="en-US" sz="1800" dirty="0" smtClean="0"/>
          </a:p>
          <a:p>
            <a:pPr marL="0" indent="0">
              <a:buNone/>
            </a:pPr>
            <a:endParaRPr lang="en-US" sz="1800" dirty="0"/>
          </a:p>
          <a:p>
            <a:pPr>
              <a:buFont typeface="Arial"/>
              <a:buChar char="•"/>
            </a:pPr>
            <a:r>
              <a:rPr lang="en-US" sz="1800" dirty="0" smtClean="0"/>
              <a:t>Protection of civilians and civilian 	property</a:t>
            </a:r>
          </a:p>
          <a:p>
            <a:pPr>
              <a:buFont typeface="Arial"/>
              <a:buChar char="•"/>
            </a:pPr>
            <a:r>
              <a:rPr lang="en-US" sz="1800" dirty="0" smtClean="0"/>
              <a:t>Treatment of Prisoners of War, 	deserters,  spies, hostages, 	partisans</a:t>
            </a:r>
          </a:p>
          <a:p>
            <a:pPr>
              <a:buFont typeface="Arial"/>
              <a:buChar char="•"/>
            </a:pPr>
            <a:r>
              <a:rPr lang="en-US" sz="1800" dirty="0" smtClean="0"/>
              <a:t>Rules for martial law in occupied 	territories</a:t>
            </a:r>
          </a:p>
          <a:p>
            <a:pPr marL="0" indent="0">
              <a:buNone/>
            </a:pPr>
            <a:endParaRPr lang="en-US" sz="1800" dirty="0"/>
          </a:p>
          <a:p>
            <a:pPr marL="0" indent="0">
              <a:buNone/>
            </a:pPr>
            <a:endParaRPr lang="en-US" sz="1800" dirty="0" smtClean="0"/>
          </a:p>
        </p:txBody>
      </p:sp>
      <p:pic>
        <p:nvPicPr>
          <p:cNvPr id="4" name="Picture 3"/>
          <p:cNvPicPr>
            <a:picLocks noChangeAspect="1"/>
          </p:cNvPicPr>
          <p:nvPr/>
        </p:nvPicPr>
        <p:blipFill>
          <a:blip r:embed="rId2"/>
          <a:stretch>
            <a:fillRect/>
          </a:stretch>
        </p:blipFill>
        <p:spPr>
          <a:xfrm>
            <a:off x="4278915" y="1600200"/>
            <a:ext cx="4004951" cy="4760485"/>
          </a:xfrm>
          <a:prstGeom prst="rect">
            <a:avLst/>
          </a:prstGeom>
        </p:spPr>
      </p:pic>
    </p:spTree>
    <p:extLst>
      <p:ext uri="{BB962C8B-B14F-4D97-AF65-F5344CB8AC3E}">
        <p14:creationId xmlns:p14="http://schemas.microsoft.com/office/powerpoint/2010/main" val="17487555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a:t>The War Convention</a:t>
            </a:r>
            <a:br>
              <a:rPr lang="en-US" sz="6000" dirty="0"/>
            </a:br>
            <a:r>
              <a:rPr lang="en-US" dirty="0"/>
              <a:t>Historical Antecedents</a:t>
            </a:r>
          </a:p>
        </p:txBody>
      </p:sp>
      <p:sp>
        <p:nvSpPr>
          <p:cNvPr id="3" name="Content Placeholder 2"/>
          <p:cNvSpPr>
            <a:spLocks noGrp="1"/>
          </p:cNvSpPr>
          <p:nvPr>
            <p:ph sz="half" idx="1"/>
          </p:nvPr>
        </p:nvSpPr>
        <p:spPr/>
        <p:txBody>
          <a:bodyPr>
            <a:normAutofit lnSpcReduction="10000"/>
          </a:bodyPr>
          <a:lstStyle/>
          <a:p>
            <a:pPr marL="0" indent="0">
              <a:buNone/>
            </a:pPr>
            <a:r>
              <a:rPr lang="en-US" dirty="0" smtClean="0"/>
              <a:t>Henri Dunant (1828-1910)</a:t>
            </a:r>
          </a:p>
          <a:p>
            <a:pPr marL="0" indent="0">
              <a:buNone/>
            </a:pPr>
            <a:endParaRPr lang="en-US" dirty="0" smtClean="0"/>
          </a:p>
          <a:p>
            <a:pPr marL="0" indent="0">
              <a:buNone/>
            </a:pPr>
            <a:r>
              <a:rPr lang="en-US" sz="2000" dirty="0"/>
              <a:t>Swiss businessman, </a:t>
            </a:r>
            <a:r>
              <a:rPr lang="en-US" sz="2000" dirty="0" smtClean="0"/>
              <a:t>humanitarian</a:t>
            </a:r>
          </a:p>
          <a:p>
            <a:pPr marL="0" indent="0">
              <a:buNone/>
            </a:pPr>
            <a:endParaRPr lang="en-US" sz="2000" dirty="0"/>
          </a:p>
          <a:p>
            <a:pPr marL="0" indent="0">
              <a:buNone/>
            </a:pPr>
            <a:r>
              <a:rPr lang="en-US" sz="2000" dirty="0"/>
              <a:t>International Red Cross </a:t>
            </a:r>
            <a:r>
              <a:rPr lang="en-US" sz="2000" dirty="0" smtClean="0"/>
              <a:t>(Crescent</a:t>
            </a:r>
            <a:r>
              <a:rPr lang="en-US" sz="2000" dirty="0"/>
              <a:t>), </a:t>
            </a:r>
            <a:r>
              <a:rPr lang="en-US" sz="2000" dirty="0" smtClean="0"/>
              <a:t>	1863 </a:t>
            </a:r>
          </a:p>
          <a:p>
            <a:pPr marL="0" indent="0">
              <a:buNone/>
            </a:pPr>
            <a:endParaRPr lang="en-US" sz="2000" dirty="0"/>
          </a:p>
          <a:p>
            <a:pPr marL="0" lvl="1" indent="0">
              <a:buNone/>
            </a:pPr>
            <a:r>
              <a:rPr lang="en-US" sz="2000" dirty="0" smtClean="0"/>
              <a:t>Geneva Convention,</a:t>
            </a:r>
          </a:p>
          <a:p>
            <a:pPr marL="0" lvl="1" indent="0">
              <a:buNone/>
            </a:pPr>
            <a:r>
              <a:rPr lang="en-US" sz="2000" dirty="0"/>
              <a:t>	</a:t>
            </a:r>
            <a:r>
              <a:rPr lang="en-US" sz="2000" dirty="0" smtClean="0"/>
              <a:t> 1864  (1906, 1929, 1949)</a:t>
            </a:r>
          </a:p>
          <a:p>
            <a:pPr marL="0" lvl="1" indent="0">
              <a:buNone/>
            </a:pPr>
            <a:endParaRPr lang="en-US" sz="2000" dirty="0" smtClean="0"/>
          </a:p>
          <a:p>
            <a:pPr marL="0" lvl="1" indent="0">
              <a:buNone/>
            </a:pPr>
            <a:r>
              <a:rPr lang="en-US" sz="2000" dirty="0" smtClean="0"/>
              <a:t> </a:t>
            </a:r>
            <a:r>
              <a:rPr lang="en-US" sz="2000" dirty="0"/>
              <a:t>First Nobel Peace Prize</a:t>
            </a:r>
            <a:r>
              <a:rPr lang="en-US" sz="2000" dirty="0" smtClean="0"/>
              <a:t>,</a:t>
            </a:r>
          </a:p>
          <a:p>
            <a:pPr marL="0" lvl="1" indent="0">
              <a:buNone/>
            </a:pPr>
            <a:r>
              <a:rPr lang="en-US" sz="2000" dirty="0"/>
              <a:t>	</a:t>
            </a:r>
            <a:r>
              <a:rPr lang="en-US" sz="2000" dirty="0" smtClean="0"/>
              <a:t> </a:t>
            </a:r>
            <a:r>
              <a:rPr lang="en-US" sz="2000" dirty="0"/>
              <a:t>1901</a:t>
            </a:r>
          </a:p>
          <a:p>
            <a:pPr marL="0" lvl="1" indent="0">
              <a:buNone/>
            </a:pPr>
            <a:endParaRPr lang="en-US" sz="2000" dirty="0" smtClean="0"/>
          </a:p>
          <a:p>
            <a:pPr marL="0" lvl="1" indent="0">
              <a:buNone/>
            </a:pPr>
            <a:endParaRPr lang="en-US" sz="2000" dirty="0"/>
          </a:p>
          <a:p>
            <a:pPr marL="0" lvl="1" indent="0">
              <a:buNone/>
            </a:pPr>
            <a:endParaRPr lang="en-US" sz="2000" dirty="0" smtClean="0"/>
          </a:p>
          <a:p>
            <a:pPr marL="0" indent="0">
              <a:buNone/>
            </a:pPr>
            <a:endParaRPr lang="en-US" sz="2000" dirty="0" smtClean="0"/>
          </a:p>
          <a:p>
            <a:pPr marL="0" indent="0">
              <a:buNone/>
            </a:pPr>
            <a:endParaRPr lang="en-US" sz="2000" dirty="0"/>
          </a:p>
        </p:txBody>
      </p:sp>
      <p:pic>
        <p:nvPicPr>
          <p:cNvPr id="5" name="Content Placeholder 4"/>
          <p:cNvPicPr>
            <a:picLocks noGrp="1" noChangeAspect="1"/>
          </p:cNvPicPr>
          <p:nvPr>
            <p:ph sz="half" idx="2"/>
          </p:nvPr>
        </p:nvPicPr>
        <p:blipFill>
          <a:blip r:embed="rId2"/>
          <a:srcRect l="-1308" r="-1308"/>
          <a:stretch>
            <a:fillRect/>
          </a:stretch>
        </p:blipFill>
        <p:spPr/>
      </p:pic>
    </p:spTree>
    <p:extLst>
      <p:ext uri="{BB962C8B-B14F-4D97-AF65-F5344CB8AC3E}">
        <p14:creationId xmlns:p14="http://schemas.microsoft.com/office/powerpoint/2010/main" val="15073205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a:t>The War Convention</a:t>
            </a:r>
            <a:br>
              <a:rPr lang="en-US" sz="6000" dirty="0"/>
            </a:br>
            <a:r>
              <a:rPr lang="en-US" dirty="0" smtClean="0"/>
              <a:t>Contemporary Legal Framework</a:t>
            </a:r>
            <a:endParaRPr lang="en-US" i="1"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The Hague Conventions, 1899, 1907</a:t>
            </a:r>
          </a:p>
          <a:p>
            <a:pPr marL="0" indent="0">
              <a:buNone/>
            </a:pPr>
            <a:r>
              <a:rPr lang="en-US" dirty="0" smtClean="0"/>
              <a:t>Nuremberg Trials, 1945-1946</a:t>
            </a:r>
          </a:p>
          <a:p>
            <a:pPr marL="0" indent="0">
              <a:buNone/>
            </a:pPr>
            <a:r>
              <a:rPr lang="en-US" dirty="0"/>
              <a:t>International Criminal Court, The Hague</a:t>
            </a:r>
            <a:r>
              <a:rPr lang="en-US"/>
              <a:t>, </a:t>
            </a:r>
            <a:r>
              <a:rPr lang="en-US" smtClean="0"/>
              <a:t>2002</a:t>
            </a:r>
            <a:endParaRPr lang="en-US" dirty="0" smtClean="0"/>
          </a:p>
          <a:p>
            <a:pPr marL="0" indent="0">
              <a:buNone/>
            </a:pPr>
            <a:r>
              <a:rPr lang="en-US" dirty="0" smtClean="0"/>
              <a:t>Geneva Conventions, 1949</a:t>
            </a:r>
          </a:p>
          <a:p>
            <a:pPr marL="0" indent="0">
              <a:buNone/>
            </a:pPr>
            <a:r>
              <a:rPr lang="en-US" dirty="0"/>
              <a:t>	</a:t>
            </a:r>
            <a:r>
              <a:rPr lang="en-US" sz="2400" dirty="0" smtClean="0"/>
              <a:t>1.  For the amelioration of the condition of the wounded and 		sick in armed forces in the field</a:t>
            </a:r>
          </a:p>
          <a:p>
            <a:pPr marL="0" indent="0">
              <a:buNone/>
            </a:pPr>
            <a:r>
              <a:rPr lang="en-US" sz="2400" dirty="0"/>
              <a:t>	</a:t>
            </a:r>
            <a:r>
              <a:rPr lang="en-US" sz="2400" dirty="0" smtClean="0"/>
              <a:t>2.  For the amelioration of the condition of the wounded, sick, 		and shipwrecked members of armed forces at sea</a:t>
            </a:r>
          </a:p>
          <a:p>
            <a:pPr marL="0" indent="0">
              <a:buNone/>
            </a:pPr>
            <a:r>
              <a:rPr lang="en-US" sz="2400" dirty="0"/>
              <a:t>	</a:t>
            </a:r>
            <a:r>
              <a:rPr lang="en-US" sz="2400" dirty="0" smtClean="0"/>
              <a:t>3.  For the treatment of prisoners of war</a:t>
            </a:r>
          </a:p>
          <a:p>
            <a:pPr marL="0" indent="0">
              <a:buNone/>
            </a:pPr>
            <a:r>
              <a:rPr lang="en-US" sz="2400" dirty="0"/>
              <a:t>	</a:t>
            </a:r>
            <a:r>
              <a:rPr lang="en-US" sz="2400" dirty="0" smtClean="0"/>
              <a:t>4.  For the protection of civilian persons in time of war</a:t>
            </a:r>
          </a:p>
          <a:p>
            <a:pPr marL="0" indent="0">
              <a:buNone/>
            </a:pPr>
            <a:r>
              <a:rPr lang="en-US" sz="2000" dirty="0"/>
              <a:t>       See </a:t>
            </a:r>
            <a:r>
              <a:rPr lang="en-US" sz="2000" dirty="0">
                <a:hlinkClick r:id="rId2"/>
              </a:rPr>
              <a:t>http://</a:t>
            </a:r>
            <a:r>
              <a:rPr lang="en-US" sz="2000" dirty="0" smtClean="0">
                <a:hlinkClick r:id="rId2"/>
              </a:rPr>
              <a:t>www.icrc.org</a:t>
            </a:r>
            <a:endParaRPr lang="en-US" sz="2000" dirty="0" smtClean="0"/>
          </a:p>
          <a:p>
            <a:pPr marL="0" indent="0">
              <a:buNone/>
            </a:pPr>
            <a:endParaRPr lang="en-US" sz="2200" dirty="0" smtClean="0"/>
          </a:p>
          <a:p>
            <a:pPr marL="457200" lvl="1" indent="0">
              <a:buNone/>
            </a:pPr>
            <a:endParaRPr lang="en-US" sz="2400" dirty="0" smtClean="0"/>
          </a:p>
        </p:txBody>
      </p:sp>
    </p:spTree>
    <p:extLst>
      <p:ext uri="{BB962C8B-B14F-4D97-AF65-F5344CB8AC3E}">
        <p14:creationId xmlns:p14="http://schemas.microsoft.com/office/powerpoint/2010/main" val="31789418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Placeholder 4"/>
          <p:cNvPicPr>
            <a:picLocks noGrp="1" noChangeAspect="1"/>
          </p:cNvPicPr>
          <p:nvPr>
            <p:ph type="pic" idx="1"/>
          </p:nvPr>
        </p:nvPicPr>
        <p:blipFill>
          <a:blip r:embed="rId3"/>
          <a:srcRect t="-22957" b="-22957"/>
          <a:stretch>
            <a:fillRect/>
          </a:stretch>
        </p:blipFill>
        <p:spPr>
          <a:xfrm>
            <a:off x="915507" y="472584"/>
            <a:ext cx="7464645" cy="5811700"/>
          </a:xfrm>
        </p:spPr>
      </p:pic>
      <p:sp>
        <p:nvSpPr>
          <p:cNvPr id="4" name="Text Placeholder 3"/>
          <p:cNvSpPr>
            <a:spLocks noGrp="1"/>
          </p:cNvSpPr>
          <p:nvPr>
            <p:ph type="body" sz="half" idx="2"/>
          </p:nvPr>
        </p:nvSpPr>
        <p:spPr>
          <a:xfrm>
            <a:off x="1792288" y="5759612"/>
            <a:ext cx="5486400" cy="694108"/>
          </a:xfrm>
        </p:spPr>
        <p:txBody>
          <a:bodyPr>
            <a:normAutofit/>
          </a:bodyPr>
          <a:lstStyle/>
          <a:p>
            <a:r>
              <a:rPr lang="en-US" sz="2000" dirty="0" smtClean="0"/>
              <a:t>Signatories to Geneva Conventions and Protocols</a:t>
            </a:r>
            <a:endParaRPr lang="en-US" sz="2000" dirty="0"/>
          </a:p>
        </p:txBody>
      </p:sp>
    </p:spTree>
    <p:extLst>
      <p:ext uri="{BB962C8B-B14F-4D97-AF65-F5344CB8AC3E}">
        <p14:creationId xmlns:p14="http://schemas.microsoft.com/office/powerpoint/2010/main" val="59096085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71392"/>
          </a:xfrm>
        </p:spPr>
        <p:txBody>
          <a:bodyPr/>
          <a:lstStyle/>
          <a:p>
            <a:r>
              <a:rPr lang="en-US" dirty="0" smtClean="0"/>
              <a:t>The War Convention</a:t>
            </a:r>
            <a:br>
              <a:rPr lang="en-US" dirty="0" smtClean="0"/>
            </a:br>
            <a:r>
              <a:rPr lang="en-US" sz="3600" dirty="0" smtClean="0"/>
              <a:t>Relative and Absolute Rules</a:t>
            </a:r>
            <a:endParaRPr lang="en-US" sz="3600"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solidFill>
                  <a:schemeClr val="accent2"/>
                </a:solidFill>
              </a:rPr>
              <a:t>Utility</a:t>
            </a:r>
            <a:r>
              <a:rPr lang="en-US" dirty="0" smtClean="0"/>
              <a:t> (military necessity)</a:t>
            </a:r>
          </a:p>
          <a:p>
            <a:r>
              <a:rPr lang="en-US" dirty="0" smtClean="0">
                <a:solidFill>
                  <a:schemeClr val="accent2"/>
                </a:solidFill>
              </a:rPr>
              <a:t>Proportionality</a:t>
            </a:r>
            <a:r>
              <a:rPr lang="en-US" dirty="0" smtClean="0"/>
              <a:t> (harm to civilians must not be “excessive” 		relative to anticipated military gain)</a:t>
            </a:r>
          </a:p>
          <a:p>
            <a:endParaRPr lang="en-US" dirty="0" smtClean="0"/>
          </a:p>
          <a:p>
            <a:r>
              <a:rPr lang="en-US" dirty="0" smtClean="0">
                <a:solidFill>
                  <a:schemeClr val="accent2"/>
                </a:solidFill>
              </a:rPr>
              <a:t>Human Rights</a:t>
            </a:r>
          </a:p>
          <a:p>
            <a:endParaRPr lang="en-US" dirty="0" smtClean="0"/>
          </a:p>
          <a:p>
            <a:r>
              <a:rPr lang="en-US" dirty="0" smtClean="0">
                <a:solidFill>
                  <a:schemeClr val="accent2"/>
                </a:solidFill>
              </a:rPr>
              <a:t>Noncombatant Immunity</a:t>
            </a:r>
          </a:p>
          <a:p>
            <a:pPr marL="914400" lvl="2" indent="0">
              <a:buNone/>
            </a:pPr>
            <a:r>
              <a:rPr lang="en-US" dirty="0" smtClean="0"/>
              <a:t>	Wounded or Sick Soldiers, POWs</a:t>
            </a:r>
          </a:p>
          <a:p>
            <a:pPr marL="914400" lvl="2" indent="0">
              <a:buNone/>
            </a:pPr>
            <a:r>
              <a:rPr lang="en-US" dirty="0"/>
              <a:t>	</a:t>
            </a:r>
            <a:r>
              <a:rPr lang="en-US" dirty="0" smtClean="0"/>
              <a:t>Civilians</a:t>
            </a:r>
            <a:endParaRPr lang="en-US" dirty="0"/>
          </a:p>
          <a:p>
            <a:pPr lvl="1"/>
            <a:r>
              <a:rPr lang="en-US" dirty="0" smtClean="0"/>
              <a:t>Doctrine of Double Effect</a:t>
            </a:r>
          </a:p>
          <a:p>
            <a:pPr lvl="1"/>
            <a:r>
              <a:rPr lang="en-US" dirty="0" smtClean="0"/>
              <a:t>“Double Intention”</a:t>
            </a:r>
          </a:p>
        </p:txBody>
      </p:sp>
    </p:spTree>
    <p:extLst>
      <p:ext uri="{BB962C8B-B14F-4D97-AF65-F5344CB8AC3E}">
        <p14:creationId xmlns:p14="http://schemas.microsoft.com/office/powerpoint/2010/main" val="396610629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14295</TotalTime>
  <Words>538</Words>
  <Application>Microsoft Macintosh PowerPoint</Application>
  <PresentationFormat>On-screen Show (4:3)</PresentationFormat>
  <Paragraphs>134</Paragraphs>
  <Slides>15</Slides>
  <Notes>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 Black </vt:lpstr>
      <vt:lpstr>Just War Theory</vt:lpstr>
      <vt:lpstr>Just War Theory</vt:lpstr>
      <vt:lpstr>The “War Convention” (Walzer, p. 44)</vt:lpstr>
      <vt:lpstr>The War Convention Historical Antecedents</vt:lpstr>
      <vt:lpstr>The War Convention Historical Antecedents</vt:lpstr>
      <vt:lpstr>The War Convention Historical Antecedents</vt:lpstr>
      <vt:lpstr>The War Convention Contemporary Legal Framework</vt:lpstr>
      <vt:lpstr>PowerPoint Presentation</vt:lpstr>
      <vt:lpstr>The War Convention Relative and Absolute Rules</vt:lpstr>
      <vt:lpstr>The War Convention Questions of Category</vt:lpstr>
      <vt:lpstr>The War Convention Judicial responses</vt:lpstr>
      <vt:lpstr>Supreme Emergency, or Not? When does a nation have a legitimate right to “override the rights of innocent people and shatter the war convention”?</vt:lpstr>
      <vt:lpstr>Supreme Emergency, or Not? When does a nation have a legitimate right to “override the rights of innocent people and shatter the war convention”?</vt:lpstr>
      <vt:lpstr>Leon Tolstoy, War and Peace</vt:lpstr>
      <vt:lpstr>Walzer and the War Convention Cynicism or Indignation?</vt:lpstr>
    </vt:vector>
  </TitlesOfParts>
  <Company>Northeastern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Humanities Core Course Fall 2013:  Section 3</dc:title>
  <dc:creator>Georges Van Den Abbeele</dc:creator>
  <cp:lastModifiedBy>Georges Van Den Abbeele</cp:lastModifiedBy>
  <cp:revision>183</cp:revision>
  <dcterms:created xsi:type="dcterms:W3CDTF">2013-11-11T23:37:21Z</dcterms:created>
  <dcterms:modified xsi:type="dcterms:W3CDTF">2015-11-23T23:47:07Z</dcterms:modified>
</cp:coreProperties>
</file>