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7" r:id="rId2"/>
    <p:sldId id="264" r:id="rId3"/>
    <p:sldId id="286" r:id="rId4"/>
    <p:sldId id="278" r:id="rId5"/>
    <p:sldId id="292" r:id="rId6"/>
    <p:sldId id="293" r:id="rId7"/>
    <p:sldId id="289" r:id="rId8"/>
    <p:sldId id="290" r:id="rId9"/>
    <p:sldId id="280" r:id="rId10"/>
    <p:sldId id="287" r:id="rId11"/>
    <p:sldId id="281" r:id="rId12"/>
    <p:sldId id="282" r:id="rId13"/>
    <p:sldId id="279" r:id="rId14"/>
    <p:sldId id="291" r:id="rId15"/>
    <p:sldId id="259" r:id="rId16"/>
    <p:sldId id="266" r:id="rId17"/>
    <p:sldId id="265" r:id="rId18"/>
    <p:sldId id="267" r:id="rId19"/>
    <p:sldId id="260" r:id="rId20"/>
    <p:sldId id="294" r:id="rId21"/>
    <p:sldId id="261" r:id="rId22"/>
    <p:sldId id="262" r:id="rId23"/>
    <p:sldId id="268" r:id="rId24"/>
    <p:sldId id="269" r:id="rId25"/>
    <p:sldId id="270" r:id="rId26"/>
    <p:sldId id="271" r:id="rId27"/>
    <p:sldId id="276" r:id="rId28"/>
    <p:sldId id="273" r:id="rId29"/>
    <p:sldId id="295" r:id="rId30"/>
    <p:sldId id="274" r:id="rId31"/>
    <p:sldId id="296" r:id="rId32"/>
    <p:sldId id="297" r:id="rId33"/>
    <p:sldId id="275" r:id="rId34"/>
  </p:sldIdLst>
  <p:sldSz cx="9144000" cy="5143500" type="screen16x9"/>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82" d="100"/>
          <a:sy n="82" d="100"/>
        </p:scale>
        <p:origin x="-104" y="-912"/>
      </p:cViewPr>
      <p:guideLst>
        <p:guide orient="horz" pos="162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printerSettings" Target="printerSettings/printerSettings1.bin"/><Relationship Id="rId36" Type="http://schemas.openxmlformats.org/officeDocument/2006/relationships/presProps" Target="presProp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viewProps" Target="viewProps.xml"/><Relationship Id="rId38" Type="http://schemas.openxmlformats.org/officeDocument/2006/relationships/theme" Target="theme/theme1.xml"/><Relationship Id="rId3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20"/>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386DE22-54B8-5D43-9949-BE270F2A50C2}" type="datetimeFigureOut">
              <a:rPr lang="en-US" smtClean="0"/>
              <a:t>10/2/15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F21DFB-57A3-E040-B4CC-4C65DD533605}" type="slidenum">
              <a:rPr lang="en-US" smtClean="0"/>
              <a:t>‹#›</a:t>
            </a:fld>
            <a:endParaRPr lang="en-US"/>
          </a:p>
        </p:txBody>
      </p:sp>
    </p:spTree>
    <p:extLst>
      <p:ext uri="{BB962C8B-B14F-4D97-AF65-F5344CB8AC3E}">
        <p14:creationId xmlns:p14="http://schemas.microsoft.com/office/powerpoint/2010/main" val="27020199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386DE22-54B8-5D43-9949-BE270F2A50C2}" type="datetimeFigureOut">
              <a:rPr lang="en-US" smtClean="0"/>
              <a:t>10/2/15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F21DFB-57A3-E040-B4CC-4C65DD533605}" type="slidenum">
              <a:rPr lang="en-US" smtClean="0"/>
              <a:t>‹#›</a:t>
            </a:fld>
            <a:endParaRPr lang="en-US"/>
          </a:p>
        </p:txBody>
      </p:sp>
    </p:spTree>
    <p:extLst>
      <p:ext uri="{BB962C8B-B14F-4D97-AF65-F5344CB8AC3E}">
        <p14:creationId xmlns:p14="http://schemas.microsoft.com/office/powerpoint/2010/main" val="29494982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80"/>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80"/>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386DE22-54B8-5D43-9949-BE270F2A50C2}" type="datetimeFigureOut">
              <a:rPr lang="en-US" smtClean="0"/>
              <a:t>10/2/15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F21DFB-57A3-E040-B4CC-4C65DD533605}" type="slidenum">
              <a:rPr lang="en-US" smtClean="0"/>
              <a:t>‹#›</a:t>
            </a:fld>
            <a:endParaRPr lang="en-US"/>
          </a:p>
        </p:txBody>
      </p:sp>
    </p:spTree>
    <p:extLst>
      <p:ext uri="{BB962C8B-B14F-4D97-AF65-F5344CB8AC3E}">
        <p14:creationId xmlns:p14="http://schemas.microsoft.com/office/powerpoint/2010/main" val="14279412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386DE22-54B8-5D43-9949-BE270F2A50C2}" type="datetimeFigureOut">
              <a:rPr lang="en-US" smtClean="0"/>
              <a:t>10/2/15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F21DFB-57A3-E040-B4CC-4C65DD533605}" type="slidenum">
              <a:rPr lang="en-US" smtClean="0"/>
              <a:t>‹#›</a:t>
            </a:fld>
            <a:endParaRPr lang="en-US"/>
          </a:p>
        </p:txBody>
      </p:sp>
    </p:spTree>
    <p:extLst>
      <p:ext uri="{BB962C8B-B14F-4D97-AF65-F5344CB8AC3E}">
        <p14:creationId xmlns:p14="http://schemas.microsoft.com/office/powerpoint/2010/main" val="22759333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386DE22-54B8-5D43-9949-BE270F2A50C2}" type="datetimeFigureOut">
              <a:rPr lang="en-US" smtClean="0"/>
              <a:t>10/2/15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F21DFB-57A3-E040-B4CC-4C65DD533605}" type="slidenum">
              <a:rPr lang="en-US" smtClean="0"/>
              <a:t>‹#›</a:t>
            </a:fld>
            <a:endParaRPr lang="en-US"/>
          </a:p>
        </p:txBody>
      </p:sp>
    </p:spTree>
    <p:extLst>
      <p:ext uri="{BB962C8B-B14F-4D97-AF65-F5344CB8AC3E}">
        <p14:creationId xmlns:p14="http://schemas.microsoft.com/office/powerpoint/2010/main" val="17989526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386DE22-54B8-5D43-9949-BE270F2A50C2}" type="datetimeFigureOut">
              <a:rPr lang="en-US" smtClean="0"/>
              <a:t>10/2/15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5F21DFB-57A3-E040-B4CC-4C65DD533605}" type="slidenum">
              <a:rPr lang="en-US" smtClean="0"/>
              <a:t>‹#›</a:t>
            </a:fld>
            <a:endParaRPr lang="en-US"/>
          </a:p>
        </p:txBody>
      </p:sp>
    </p:spTree>
    <p:extLst>
      <p:ext uri="{BB962C8B-B14F-4D97-AF65-F5344CB8AC3E}">
        <p14:creationId xmlns:p14="http://schemas.microsoft.com/office/powerpoint/2010/main" val="10343016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8"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8"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386DE22-54B8-5D43-9949-BE270F2A50C2}" type="datetimeFigureOut">
              <a:rPr lang="en-US" smtClean="0"/>
              <a:t>10/2/15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5F21DFB-57A3-E040-B4CC-4C65DD533605}" type="slidenum">
              <a:rPr lang="en-US" smtClean="0"/>
              <a:t>‹#›</a:t>
            </a:fld>
            <a:endParaRPr lang="en-US"/>
          </a:p>
        </p:txBody>
      </p:sp>
    </p:spTree>
    <p:extLst>
      <p:ext uri="{BB962C8B-B14F-4D97-AF65-F5344CB8AC3E}">
        <p14:creationId xmlns:p14="http://schemas.microsoft.com/office/powerpoint/2010/main" val="14179409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386DE22-54B8-5D43-9949-BE270F2A50C2}" type="datetimeFigureOut">
              <a:rPr lang="en-US" smtClean="0"/>
              <a:t>10/2/15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5F21DFB-57A3-E040-B4CC-4C65DD533605}" type="slidenum">
              <a:rPr lang="en-US" smtClean="0"/>
              <a:t>‹#›</a:t>
            </a:fld>
            <a:endParaRPr lang="en-US"/>
          </a:p>
        </p:txBody>
      </p:sp>
    </p:spTree>
    <p:extLst>
      <p:ext uri="{BB962C8B-B14F-4D97-AF65-F5344CB8AC3E}">
        <p14:creationId xmlns:p14="http://schemas.microsoft.com/office/powerpoint/2010/main" val="6560677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386DE22-54B8-5D43-9949-BE270F2A50C2}" type="datetimeFigureOut">
              <a:rPr lang="en-US" smtClean="0"/>
              <a:t>10/2/15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5F21DFB-57A3-E040-B4CC-4C65DD533605}" type="slidenum">
              <a:rPr lang="en-US" smtClean="0"/>
              <a:t>‹#›</a:t>
            </a:fld>
            <a:endParaRPr lang="en-US"/>
          </a:p>
        </p:txBody>
      </p:sp>
    </p:spTree>
    <p:extLst>
      <p:ext uri="{BB962C8B-B14F-4D97-AF65-F5344CB8AC3E}">
        <p14:creationId xmlns:p14="http://schemas.microsoft.com/office/powerpoint/2010/main" val="12491287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3"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9"/>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3" y="1076327"/>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386DE22-54B8-5D43-9949-BE270F2A50C2}" type="datetimeFigureOut">
              <a:rPr lang="en-US" smtClean="0"/>
              <a:t>10/2/15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5F21DFB-57A3-E040-B4CC-4C65DD533605}" type="slidenum">
              <a:rPr lang="en-US" smtClean="0"/>
              <a:t>‹#›</a:t>
            </a:fld>
            <a:endParaRPr lang="en-US"/>
          </a:p>
        </p:txBody>
      </p:sp>
    </p:spTree>
    <p:extLst>
      <p:ext uri="{BB962C8B-B14F-4D97-AF65-F5344CB8AC3E}">
        <p14:creationId xmlns:p14="http://schemas.microsoft.com/office/powerpoint/2010/main" val="27301161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1"/>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a:p>
        </p:txBody>
      </p:sp>
      <p:sp>
        <p:nvSpPr>
          <p:cNvPr id="4" name="Text Placeholder 3"/>
          <p:cNvSpPr>
            <a:spLocks noGrp="1"/>
          </p:cNvSpPr>
          <p:nvPr>
            <p:ph type="body" sz="half" idx="2"/>
          </p:nvPr>
        </p:nvSpPr>
        <p:spPr>
          <a:xfrm>
            <a:off x="1792288" y="4025504"/>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386DE22-54B8-5D43-9949-BE270F2A50C2}" type="datetimeFigureOut">
              <a:rPr lang="en-US" smtClean="0"/>
              <a:t>10/2/15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5F21DFB-57A3-E040-B4CC-4C65DD533605}" type="slidenum">
              <a:rPr lang="en-US" smtClean="0"/>
              <a:t>‹#›</a:t>
            </a:fld>
            <a:endParaRPr lang="en-US"/>
          </a:p>
        </p:txBody>
      </p:sp>
    </p:spTree>
    <p:extLst>
      <p:ext uri="{BB962C8B-B14F-4D97-AF65-F5344CB8AC3E}">
        <p14:creationId xmlns:p14="http://schemas.microsoft.com/office/powerpoint/2010/main" val="506574558"/>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4"/>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C386DE22-54B8-5D43-9949-BE270F2A50C2}" type="datetimeFigureOut">
              <a:rPr lang="en-US" smtClean="0"/>
              <a:t>10/2/15</a:t>
            </a:fld>
            <a:endParaRPr lang="en-US"/>
          </a:p>
        </p:txBody>
      </p:sp>
      <p:sp>
        <p:nvSpPr>
          <p:cNvPr id="5" name="Footer Placeholder 4"/>
          <p:cNvSpPr>
            <a:spLocks noGrp="1"/>
          </p:cNvSpPr>
          <p:nvPr>
            <p:ph type="ftr" sz="quarter" idx="3"/>
          </p:nvPr>
        </p:nvSpPr>
        <p:spPr>
          <a:xfrm>
            <a:off x="3124200" y="4767264"/>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4"/>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A5F21DFB-57A3-E040-B4CC-4C65DD533605}" type="slidenum">
              <a:rPr lang="en-US" smtClean="0"/>
              <a:t>‹#›</a:t>
            </a:fld>
            <a:endParaRPr lang="en-US"/>
          </a:p>
        </p:txBody>
      </p:sp>
    </p:spTree>
    <p:extLst>
      <p:ext uri="{BB962C8B-B14F-4D97-AF65-F5344CB8AC3E}">
        <p14:creationId xmlns:p14="http://schemas.microsoft.com/office/powerpoint/2010/main" val="2557711237"/>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2.jpg"/><Relationship Id="rId3" Type="http://schemas.openxmlformats.org/officeDocument/2006/relationships/image" Target="../media/image3.jp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Lecture 3</a:t>
            </a:r>
            <a:endParaRPr lang="en-US" dirty="0"/>
          </a:p>
        </p:txBody>
      </p:sp>
      <p:sp>
        <p:nvSpPr>
          <p:cNvPr id="5" name="Subtitle 4"/>
          <p:cNvSpPr>
            <a:spLocks noGrp="1"/>
          </p:cNvSpPr>
          <p:nvPr>
            <p:ph type="subTitle" idx="1"/>
          </p:nvPr>
        </p:nvSpPr>
        <p:spPr/>
        <p:txBody>
          <a:bodyPr>
            <a:normAutofit fontScale="85000" lnSpcReduction="20000"/>
          </a:bodyPr>
          <a:lstStyle/>
          <a:p>
            <a:r>
              <a:rPr lang="en-US" b="1" dirty="0"/>
              <a:t>A</a:t>
            </a:r>
            <a:r>
              <a:rPr lang="en-US" b="1" dirty="0" smtClean="0"/>
              <a:t>ristos </a:t>
            </a:r>
            <a:r>
              <a:rPr lang="en-US" b="1" dirty="0" err="1"/>
              <a:t>Akhaiôn</a:t>
            </a:r>
            <a:r>
              <a:rPr lang="en-US" dirty="0"/>
              <a:t> </a:t>
            </a:r>
            <a:r>
              <a:rPr lang="en-US" dirty="0" smtClean="0"/>
              <a:t>(Best of the Achaeans)</a:t>
            </a:r>
            <a:r>
              <a:rPr lang="en-US" dirty="0"/>
              <a:t>:</a:t>
            </a:r>
            <a:endParaRPr lang="en-US" i="1" dirty="0" smtClean="0"/>
          </a:p>
          <a:p>
            <a:r>
              <a:rPr lang="en-US" dirty="0" smtClean="0"/>
              <a:t>Value and Cultural Contradiction in </a:t>
            </a:r>
          </a:p>
          <a:p>
            <a:r>
              <a:rPr lang="en-US" i="1" dirty="0" smtClean="0"/>
              <a:t>The Iliad</a:t>
            </a:r>
            <a:endParaRPr lang="en-US" i="1" dirty="0"/>
          </a:p>
        </p:txBody>
      </p:sp>
      <p:pic>
        <p:nvPicPr>
          <p:cNvPr id="6" name="Picture 5" descr="g_hector_v_achilles.jpg"/>
          <p:cNvPicPr>
            <a:picLocks noChangeAspect="1"/>
          </p:cNvPicPr>
          <p:nvPr/>
        </p:nvPicPr>
        <p:blipFill>
          <a:blip r:embed="rId2">
            <a:alphaModFix amt="26000"/>
            <a:extLst>
              <a:ext uri="{28A0092B-C50C-407E-A947-70E740481C1C}">
                <a14:useLocalDpi xmlns:a14="http://schemas.microsoft.com/office/drawing/2010/main" val="0"/>
              </a:ext>
            </a:extLst>
          </a:blip>
          <a:stretch>
            <a:fillRect/>
          </a:stretch>
        </p:blipFill>
        <p:spPr>
          <a:xfrm>
            <a:off x="685800" y="-1"/>
            <a:ext cx="7620000" cy="5064125"/>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extLst>
      <p:ext uri="{BB962C8B-B14F-4D97-AF65-F5344CB8AC3E}">
        <p14:creationId xmlns:p14="http://schemas.microsoft.com/office/powerpoint/2010/main" val="724110213"/>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000" i="1" dirty="0" smtClean="0"/>
              <a:t>Iliad </a:t>
            </a:r>
            <a:r>
              <a:rPr lang="en-US" sz="2000" dirty="0" smtClean="0"/>
              <a:t>3. 183-194</a:t>
            </a:r>
            <a:endParaRPr lang="en-US" sz="2000" i="1" dirty="0"/>
          </a:p>
        </p:txBody>
      </p:sp>
      <p:sp>
        <p:nvSpPr>
          <p:cNvPr id="3" name="Content Placeholder 2"/>
          <p:cNvSpPr>
            <a:spLocks noGrp="1"/>
          </p:cNvSpPr>
          <p:nvPr>
            <p:ph idx="1"/>
          </p:nvPr>
        </p:nvSpPr>
        <p:spPr>
          <a:xfrm>
            <a:off x="457200" y="1200150"/>
            <a:ext cx="8229600" cy="3657599"/>
          </a:xfrm>
        </p:spPr>
        <p:txBody>
          <a:bodyPr>
            <a:normAutofit fontScale="55000" lnSpcReduction="20000"/>
          </a:bodyPr>
          <a:lstStyle/>
          <a:p>
            <a:pPr marL="0" indent="0">
              <a:buNone/>
            </a:pPr>
            <a:r>
              <a:rPr lang="en-US" dirty="0" smtClean="0"/>
              <a:t>				. . . So they waited,</a:t>
            </a:r>
          </a:p>
          <a:p>
            <a:pPr marL="0" indent="0">
              <a:buNone/>
            </a:pPr>
            <a:r>
              <a:rPr lang="en-US" dirty="0" smtClean="0"/>
              <a:t>the old chiefs of Troy, as they sat aloft the tower.</a:t>
            </a:r>
          </a:p>
          <a:p>
            <a:pPr marL="0" indent="0">
              <a:buNone/>
            </a:pPr>
            <a:r>
              <a:rPr lang="en-US" dirty="0" smtClean="0"/>
              <a:t>And catching sight of Helen moving along the ramparts, </a:t>
            </a:r>
          </a:p>
          <a:p>
            <a:pPr marL="0" indent="0">
              <a:buNone/>
            </a:pPr>
            <a:r>
              <a:rPr lang="en-US" dirty="0" smtClean="0"/>
              <a:t>they murmured one to another, gentle, winged words:</a:t>
            </a:r>
          </a:p>
          <a:p>
            <a:pPr marL="0" indent="0">
              <a:buNone/>
            </a:pPr>
            <a:r>
              <a:rPr lang="en-US" dirty="0" smtClean="0">
                <a:solidFill>
                  <a:srgbClr val="FF0000"/>
                </a:solidFill>
              </a:rPr>
              <a:t>“Who on earth could blame them? Ah, no wonder</a:t>
            </a:r>
          </a:p>
          <a:p>
            <a:pPr marL="0" indent="0">
              <a:buNone/>
            </a:pPr>
            <a:r>
              <a:rPr lang="en-US" dirty="0" smtClean="0">
                <a:solidFill>
                  <a:srgbClr val="FF0000"/>
                </a:solidFill>
              </a:rPr>
              <a:t>the men of Troy and </a:t>
            </a:r>
            <a:r>
              <a:rPr lang="en-US" dirty="0" err="1" smtClean="0">
                <a:solidFill>
                  <a:srgbClr val="FF0000"/>
                </a:solidFill>
              </a:rPr>
              <a:t>Argives</a:t>
            </a:r>
            <a:r>
              <a:rPr lang="en-US" dirty="0" smtClean="0">
                <a:solidFill>
                  <a:srgbClr val="FF0000"/>
                </a:solidFill>
              </a:rPr>
              <a:t> under arms have suffered </a:t>
            </a:r>
          </a:p>
          <a:p>
            <a:pPr marL="0" indent="0">
              <a:buNone/>
            </a:pPr>
            <a:r>
              <a:rPr lang="en-US" dirty="0" smtClean="0">
                <a:solidFill>
                  <a:srgbClr val="FF0000"/>
                </a:solidFill>
              </a:rPr>
              <a:t>years of agony all for her, for such a woman.</a:t>
            </a:r>
          </a:p>
          <a:p>
            <a:pPr marL="0" indent="0">
              <a:buNone/>
            </a:pPr>
            <a:r>
              <a:rPr lang="en-US" dirty="0" smtClean="0">
                <a:solidFill>
                  <a:srgbClr val="FF0000"/>
                </a:solidFill>
              </a:rPr>
              <a:t>Beauty, terrible beauty!</a:t>
            </a:r>
          </a:p>
          <a:p>
            <a:pPr marL="0" indent="0">
              <a:buNone/>
            </a:pPr>
            <a:r>
              <a:rPr lang="en-US" dirty="0" smtClean="0"/>
              <a:t>A deathless goddess—so she strikes our eyes!</a:t>
            </a:r>
          </a:p>
          <a:p>
            <a:pPr marL="0" indent="0">
              <a:buNone/>
            </a:pPr>
            <a:r>
              <a:rPr lang="en-US" dirty="0"/>
              <a:t>	</a:t>
            </a:r>
            <a:r>
              <a:rPr lang="en-US" dirty="0" smtClean="0"/>
              <a:t>			But still,</a:t>
            </a:r>
          </a:p>
          <a:p>
            <a:pPr marL="0" indent="0">
              <a:buNone/>
            </a:pPr>
            <a:r>
              <a:rPr lang="en-US" dirty="0" smtClean="0"/>
              <a:t>Ravishing as she is, let her go home in the long ships</a:t>
            </a:r>
          </a:p>
          <a:p>
            <a:pPr marL="0" indent="0">
              <a:buNone/>
            </a:pPr>
            <a:r>
              <a:rPr lang="en-US" dirty="0" smtClean="0"/>
              <a:t>and not be left behind . . . for us and our children</a:t>
            </a:r>
          </a:p>
          <a:p>
            <a:pPr marL="0" indent="0">
              <a:buNone/>
            </a:pPr>
            <a:r>
              <a:rPr lang="en-US" dirty="0"/>
              <a:t>d</a:t>
            </a:r>
            <a:r>
              <a:rPr lang="en-US" dirty="0" smtClean="0"/>
              <a:t>own the years an </a:t>
            </a:r>
            <a:r>
              <a:rPr lang="en-US" dirty="0" smtClean="0">
                <a:solidFill>
                  <a:srgbClr val="FF0000"/>
                </a:solidFill>
              </a:rPr>
              <a:t>irresistible sorrow</a:t>
            </a:r>
            <a:endParaRPr lang="en-US" dirty="0">
              <a:solidFill>
                <a:srgbClr val="FF0000"/>
              </a:solidFill>
            </a:endParaRPr>
          </a:p>
        </p:txBody>
      </p:sp>
    </p:spTree>
    <p:extLst>
      <p:ext uri="{BB962C8B-B14F-4D97-AF65-F5344CB8AC3E}">
        <p14:creationId xmlns:p14="http://schemas.microsoft.com/office/powerpoint/2010/main" val="162731261"/>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000" i="1" dirty="0" smtClean="0"/>
              <a:t>Iliad </a:t>
            </a:r>
            <a:r>
              <a:rPr lang="en-US" sz="2000" dirty="0" smtClean="0"/>
              <a:t>4. 136-146</a:t>
            </a:r>
            <a:endParaRPr lang="en-US" sz="2000" i="1" dirty="0"/>
          </a:p>
        </p:txBody>
      </p:sp>
      <p:sp>
        <p:nvSpPr>
          <p:cNvPr id="3" name="Content Placeholder 2"/>
          <p:cNvSpPr>
            <a:spLocks noGrp="1"/>
          </p:cNvSpPr>
          <p:nvPr>
            <p:ph idx="1"/>
          </p:nvPr>
        </p:nvSpPr>
        <p:spPr>
          <a:xfrm>
            <a:off x="457200" y="1200150"/>
            <a:ext cx="8229600" cy="3657599"/>
          </a:xfrm>
        </p:spPr>
        <p:txBody>
          <a:bodyPr>
            <a:normAutofit fontScale="62500" lnSpcReduction="20000"/>
          </a:bodyPr>
          <a:lstStyle/>
          <a:p>
            <a:pPr marL="0" indent="0">
              <a:buNone/>
            </a:pPr>
            <a:r>
              <a:rPr lang="en-US" dirty="0" smtClean="0"/>
              <a:t>He flipped the lid of his quiver, plucked an arrow</a:t>
            </a:r>
          </a:p>
          <a:p>
            <a:pPr marL="0" indent="0">
              <a:buNone/>
            </a:pPr>
            <a:r>
              <a:rPr lang="en-US" dirty="0"/>
              <a:t>f</a:t>
            </a:r>
            <a:r>
              <a:rPr lang="en-US" dirty="0" smtClean="0"/>
              <a:t>letched and never shot, a shaft of black pain.</a:t>
            </a:r>
          </a:p>
          <a:p>
            <a:pPr marL="0" indent="0">
              <a:buNone/>
            </a:pPr>
            <a:r>
              <a:rPr lang="en-US" dirty="0" smtClean="0"/>
              <a:t>Quickly notching the sharp arrow on the string</a:t>
            </a:r>
          </a:p>
          <a:p>
            <a:pPr marL="0" indent="0">
              <a:buNone/>
            </a:pPr>
            <a:r>
              <a:rPr lang="en-US" dirty="0" smtClean="0"/>
              <a:t>he swore to Apollo, Wolf-god, glorious Archer,</a:t>
            </a:r>
          </a:p>
          <a:p>
            <a:pPr marL="0" indent="0">
              <a:buNone/>
            </a:pPr>
            <a:r>
              <a:rPr lang="en-US" dirty="0" smtClean="0"/>
              <a:t>he’d slaughter splendid victims, newborn lambs</a:t>
            </a:r>
          </a:p>
          <a:p>
            <a:pPr marL="0" indent="0">
              <a:buNone/>
            </a:pPr>
            <a:r>
              <a:rPr lang="en-US" dirty="0" smtClean="0"/>
              <a:t>When he marched home to </a:t>
            </a:r>
            <a:r>
              <a:rPr lang="en-US" dirty="0" err="1" smtClean="0"/>
              <a:t>Zela’s</a:t>
            </a:r>
            <a:r>
              <a:rPr lang="en-US" dirty="0" smtClean="0"/>
              <a:t> sacred city. </a:t>
            </a:r>
          </a:p>
          <a:p>
            <a:pPr marL="0" indent="0">
              <a:buNone/>
            </a:pPr>
            <a:r>
              <a:rPr lang="en-US" dirty="0" smtClean="0">
                <a:solidFill>
                  <a:srgbClr val="FF0000"/>
                </a:solidFill>
              </a:rPr>
              <a:t>Squeezing the nock and string together, drawing</a:t>
            </a:r>
          </a:p>
          <a:p>
            <a:pPr marL="0" indent="0">
              <a:buNone/>
            </a:pPr>
            <a:r>
              <a:rPr lang="en-US" dirty="0" smtClean="0">
                <a:solidFill>
                  <a:srgbClr val="FF0000"/>
                </a:solidFill>
              </a:rPr>
              <a:t>the gut back to his nipple, iron head to the handgrip </a:t>
            </a:r>
          </a:p>
          <a:p>
            <a:pPr marL="0" indent="0">
              <a:buNone/>
            </a:pPr>
            <a:r>
              <a:rPr lang="en-US" dirty="0" smtClean="0">
                <a:solidFill>
                  <a:srgbClr val="FF0000"/>
                </a:solidFill>
              </a:rPr>
              <a:t>till he flexed the great weapon back in a half-circle curve—</a:t>
            </a:r>
          </a:p>
          <a:p>
            <a:pPr marL="0" indent="0">
              <a:buNone/>
            </a:pPr>
            <a:r>
              <a:rPr lang="en-US" dirty="0" smtClean="0">
                <a:solidFill>
                  <a:srgbClr val="FF0000"/>
                </a:solidFill>
              </a:rPr>
              <a:t>the bow sprang! the string sang out, arrow shot away</a:t>
            </a:r>
          </a:p>
          <a:p>
            <a:pPr marL="0" indent="0">
              <a:buNone/>
            </a:pPr>
            <a:r>
              <a:rPr lang="en-US" dirty="0" smtClean="0">
                <a:solidFill>
                  <a:srgbClr val="FF0000"/>
                </a:solidFill>
              </a:rPr>
              <a:t>razor sharp and raging to whip through the Argive ranks!</a:t>
            </a:r>
          </a:p>
        </p:txBody>
      </p:sp>
    </p:spTree>
    <p:extLst>
      <p:ext uri="{BB962C8B-B14F-4D97-AF65-F5344CB8AC3E}">
        <p14:creationId xmlns:p14="http://schemas.microsoft.com/office/powerpoint/2010/main" val="3500339887"/>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000" i="1" dirty="0" smtClean="0"/>
              <a:t>Iliad </a:t>
            </a:r>
            <a:r>
              <a:rPr lang="en-US" sz="2000" dirty="0" smtClean="0"/>
              <a:t>3. 183-194</a:t>
            </a:r>
            <a:endParaRPr lang="en-US" sz="2000" i="1" dirty="0"/>
          </a:p>
        </p:txBody>
      </p:sp>
      <p:sp>
        <p:nvSpPr>
          <p:cNvPr id="3" name="Content Placeholder 2"/>
          <p:cNvSpPr>
            <a:spLocks noGrp="1"/>
          </p:cNvSpPr>
          <p:nvPr>
            <p:ph idx="1"/>
          </p:nvPr>
        </p:nvSpPr>
        <p:spPr>
          <a:xfrm>
            <a:off x="457200" y="1200150"/>
            <a:ext cx="8229600" cy="3657599"/>
          </a:xfrm>
        </p:spPr>
        <p:txBody>
          <a:bodyPr>
            <a:normAutofit fontScale="55000" lnSpcReduction="20000"/>
          </a:bodyPr>
          <a:lstStyle/>
          <a:p>
            <a:pPr marL="0" indent="0">
              <a:buNone/>
            </a:pPr>
            <a:r>
              <a:rPr lang="en-US" dirty="0" smtClean="0"/>
              <a:t>				. . . So they waited,</a:t>
            </a:r>
          </a:p>
          <a:p>
            <a:pPr marL="0" indent="0">
              <a:buNone/>
            </a:pPr>
            <a:r>
              <a:rPr lang="en-US" dirty="0" smtClean="0"/>
              <a:t>the old chiefs of Troy, as they sat aloft the tower.</a:t>
            </a:r>
          </a:p>
          <a:p>
            <a:pPr marL="0" indent="0">
              <a:buNone/>
            </a:pPr>
            <a:r>
              <a:rPr lang="en-US" dirty="0" smtClean="0"/>
              <a:t>And catching sight of Helen moving along the ramparts, </a:t>
            </a:r>
          </a:p>
          <a:p>
            <a:pPr marL="0" indent="0">
              <a:buNone/>
            </a:pPr>
            <a:r>
              <a:rPr lang="en-US" dirty="0" smtClean="0"/>
              <a:t>they murmured one to another, gentle, winged words:</a:t>
            </a:r>
          </a:p>
          <a:p>
            <a:pPr marL="0" indent="0">
              <a:buNone/>
            </a:pPr>
            <a:r>
              <a:rPr lang="en-US" dirty="0" smtClean="0"/>
              <a:t>“Who on earth could blame them? Ah, no wonder</a:t>
            </a:r>
          </a:p>
          <a:p>
            <a:pPr marL="0" indent="0">
              <a:buNone/>
            </a:pPr>
            <a:r>
              <a:rPr lang="en-US" dirty="0" smtClean="0"/>
              <a:t>the men of Troy and </a:t>
            </a:r>
            <a:r>
              <a:rPr lang="en-US" dirty="0" err="1" smtClean="0"/>
              <a:t>Argives</a:t>
            </a:r>
            <a:r>
              <a:rPr lang="en-US" dirty="0" smtClean="0"/>
              <a:t> under arms have suffered </a:t>
            </a:r>
          </a:p>
          <a:p>
            <a:pPr marL="0" indent="0">
              <a:buNone/>
            </a:pPr>
            <a:r>
              <a:rPr lang="en-US" dirty="0" smtClean="0"/>
              <a:t>years of agony all for her, for such a woman.</a:t>
            </a:r>
          </a:p>
          <a:p>
            <a:pPr marL="0" indent="0">
              <a:buNone/>
            </a:pPr>
            <a:r>
              <a:rPr lang="en-US" dirty="0" smtClean="0"/>
              <a:t>Beauty, terrible beauty!</a:t>
            </a:r>
          </a:p>
          <a:p>
            <a:pPr marL="0" indent="0">
              <a:buNone/>
            </a:pPr>
            <a:r>
              <a:rPr lang="en-US" dirty="0" smtClean="0">
                <a:solidFill>
                  <a:srgbClr val="FF0000"/>
                </a:solidFill>
              </a:rPr>
              <a:t>A deathless goddess—so she strikes our eyes!</a:t>
            </a:r>
          </a:p>
          <a:p>
            <a:pPr marL="0" indent="0">
              <a:buNone/>
            </a:pPr>
            <a:r>
              <a:rPr lang="en-US" dirty="0"/>
              <a:t>	</a:t>
            </a:r>
            <a:r>
              <a:rPr lang="en-US" dirty="0" smtClean="0"/>
              <a:t>			But still,</a:t>
            </a:r>
          </a:p>
          <a:p>
            <a:pPr marL="0" indent="0">
              <a:buNone/>
            </a:pPr>
            <a:r>
              <a:rPr lang="en-US" dirty="0" smtClean="0"/>
              <a:t>Ravishing as she is, let her go home in the long ships</a:t>
            </a:r>
          </a:p>
          <a:p>
            <a:pPr marL="0" indent="0">
              <a:buNone/>
            </a:pPr>
            <a:r>
              <a:rPr lang="en-US" dirty="0" smtClean="0"/>
              <a:t>and not be left behind . . . for us and our children</a:t>
            </a:r>
          </a:p>
          <a:p>
            <a:pPr marL="0" indent="0">
              <a:buNone/>
            </a:pPr>
            <a:r>
              <a:rPr lang="en-US" dirty="0"/>
              <a:t>d</a:t>
            </a:r>
            <a:r>
              <a:rPr lang="en-US" dirty="0" smtClean="0"/>
              <a:t>own the years an irresistible sorrow</a:t>
            </a:r>
            <a:endParaRPr lang="en-US" dirty="0"/>
          </a:p>
        </p:txBody>
      </p:sp>
    </p:spTree>
    <p:extLst>
      <p:ext uri="{BB962C8B-B14F-4D97-AF65-F5344CB8AC3E}">
        <p14:creationId xmlns:p14="http://schemas.microsoft.com/office/powerpoint/2010/main" val="470746690"/>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Review II</a:t>
            </a:r>
            <a:endParaRPr lang="en-US" sz="2400" dirty="0"/>
          </a:p>
        </p:txBody>
      </p:sp>
      <p:sp>
        <p:nvSpPr>
          <p:cNvPr id="3" name="Content Placeholder 2"/>
          <p:cNvSpPr>
            <a:spLocks noGrp="1"/>
          </p:cNvSpPr>
          <p:nvPr>
            <p:ph idx="1"/>
          </p:nvPr>
        </p:nvSpPr>
        <p:spPr>
          <a:xfrm>
            <a:off x="457200" y="820792"/>
            <a:ext cx="8229600" cy="3773831"/>
          </a:xfrm>
        </p:spPr>
        <p:txBody>
          <a:bodyPr>
            <a:normAutofit fontScale="92500" lnSpcReduction="20000"/>
          </a:bodyPr>
          <a:lstStyle/>
          <a:p>
            <a:pPr marL="0" indent="0">
              <a:buNone/>
            </a:pPr>
            <a:endParaRPr lang="en-US" sz="1700" dirty="0" smtClean="0"/>
          </a:p>
          <a:p>
            <a:pPr marL="0" indent="0">
              <a:buNone/>
            </a:pPr>
            <a:r>
              <a:rPr lang="en-US" sz="2000" dirty="0" smtClean="0"/>
              <a:t>Competing models of </a:t>
            </a:r>
            <a:r>
              <a:rPr lang="en-US" sz="2000" dirty="0"/>
              <a:t>authority in the </a:t>
            </a:r>
            <a:r>
              <a:rPr lang="en-US" sz="2000" i="1" dirty="0"/>
              <a:t>Iliad</a:t>
            </a:r>
          </a:p>
          <a:p>
            <a:pPr marL="514350" indent="-514350">
              <a:buAutoNum type="arabicPeriod" startAt="2"/>
            </a:pPr>
            <a:endParaRPr lang="en-US" sz="2000" i="1" dirty="0"/>
          </a:p>
          <a:p>
            <a:pPr marL="0" indent="0">
              <a:buNone/>
            </a:pPr>
            <a:r>
              <a:rPr lang="en-US" sz="2000" i="1" dirty="0"/>
              <a:t>	</a:t>
            </a:r>
            <a:r>
              <a:rPr lang="en-US" sz="2000" dirty="0" smtClean="0"/>
              <a:t>a</a:t>
            </a:r>
            <a:r>
              <a:rPr lang="en-US" sz="2000" dirty="0"/>
              <a:t>) “Charismatic” (Achilles): Authority is a </a:t>
            </a:r>
            <a:r>
              <a:rPr lang="en-US" sz="2000" dirty="0" smtClean="0"/>
              <a:t>function </a:t>
            </a:r>
            <a:r>
              <a:rPr lang="en-US" sz="2000" dirty="0"/>
              <a:t>of </a:t>
            </a:r>
            <a:r>
              <a:rPr lang="en-US" sz="2000" dirty="0" smtClean="0"/>
              <a:t>power</a:t>
            </a:r>
          </a:p>
          <a:p>
            <a:pPr marL="0" indent="0">
              <a:buNone/>
            </a:pPr>
            <a:r>
              <a:rPr lang="en-US" sz="2000" dirty="0"/>
              <a:t>	</a:t>
            </a:r>
            <a:r>
              <a:rPr lang="el-GR" sz="1800" dirty="0" smtClean="0"/>
              <a:t>χάρισμα–</a:t>
            </a:r>
            <a:r>
              <a:rPr lang="en-US" sz="1800" dirty="0" smtClean="0"/>
              <a:t> a divinely conferred power </a:t>
            </a:r>
            <a:endParaRPr lang="en-US" sz="2000" dirty="0" smtClean="0"/>
          </a:p>
          <a:p>
            <a:pPr marL="0" indent="0">
              <a:buNone/>
            </a:pPr>
            <a:r>
              <a:rPr lang="en-US" sz="2000" dirty="0"/>
              <a:t>	</a:t>
            </a:r>
            <a:endParaRPr lang="en-US" sz="2000" dirty="0" smtClean="0"/>
          </a:p>
          <a:p>
            <a:pPr marL="0" indent="0">
              <a:buNone/>
            </a:pPr>
            <a:r>
              <a:rPr lang="en-US" sz="2000" dirty="0"/>
              <a:t>	</a:t>
            </a:r>
            <a:r>
              <a:rPr lang="en-US" sz="2000" dirty="0" smtClean="0"/>
              <a:t>“</a:t>
            </a:r>
            <a:r>
              <a:rPr lang="en-US" sz="2000" dirty="0" smtClean="0"/>
              <a:t>[T]he </a:t>
            </a:r>
            <a:r>
              <a:rPr lang="en-US" sz="2000" dirty="0"/>
              <a:t>authority of the extraordinary and personal gift of </a:t>
            </a:r>
            <a:r>
              <a:rPr lang="en-US" sz="2000" dirty="0" smtClean="0"/>
              <a:t>grace” (Max Weber)</a:t>
            </a:r>
            <a:endParaRPr lang="en-US" sz="2000" dirty="0"/>
          </a:p>
          <a:p>
            <a:pPr marL="0" indent="0">
              <a:buNone/>
            </a:pPr>
            <a:endParaRPr lang="en-US" sz="2000" dirty="0"/>
          </a:p>
          <a:p>
            <a:pPr marL="0" indent="0">
              <a:buNone/>
            </a:pPr>
            <a:r>
              <a:rPr lang="en-US" sz="2000" dirty="0" smtClean="0"/>
              <a:t>	</a:t>
            </a:r>
            <a:endParaRPr lang="en-US" sz="2000" dirty="0" smtClean="0"/>
          </a:p>
          <a:p>
            <a:pPr marL="0" indent="0">
              <a:buNone/>
            </a:pPr>
            <a:r>
              <a:rPr lang="en-US" sz="2000" dirty="0"/>
              <a:t>	</a:t>
            </a:r>
            <a:r>
              <a:rPr lang="en-US" sz="2000" dirty="0" smtClean="0"/>
              <a:t>b</a:t>
            </a:r>
            <a:r>
              <a:rPr lang="en-US" sz="2000" dirty="0"/>
              <a:t>) “Traditional” (Agamemnon): Power derives </a:t>
            </a:r>
            <a:r>
              <a:rPr lang="en-US" sz="2000" dirty="0" smtClean="0"/>
              <a:t>from </a:t>
            </a:r>
            <a:r>
              <a:rPr lang="en-US" sz="2000" dirty="0"/>
              <a:t>a </a:t>
            </a:r>
            <a:r>
              <a:rPr lang="en-US" sz="2000" dirty="0" smtClean="0"/>
              <a:t>right </a:t>
            </a:r>
            <a:r>
              <a:rPr lang="en-US" sz="2000" dirty="0"/>
              <a:t>relation </a:t>
            </a:r>
            <a:endParaRPr lang="en-US" sz="2000" dirty="0" smtClean="0"/>
          </a:p>
          <a:p>
            <a:pPr marL="0" indent="0">
              <a:buNone/>
            </a:pPr>
            <a:r>
              <a:rPr lang="en-US" sz="2000" dirty="0" smtClean="0"/>
              <a:t>	       to </a:t>
            </a:r>
            <a:r>
              <a:rPr lang="en-US" sz="2000" dirty="0"/>
              <a:t>the </a:t>
            </a:r>
            <a:r>
              <a:rPr lang="en-US" sz="2000" dirty="0" smtClean="0"/>
              <a:t>sources of authority</a:t>
            </a:r>
          </a:p>
          <a:p>
            <a:pPr marL="0" indent="0">
              <a:buNone/>
            </a:pPr>
            <a:r>
              <a:rPr lang="en-US" sz="2000" dirty="0"/>
              <a:t>	 </a:t>
            </a:r>
            <a:r>
              <a:rPr lang="en-US" sz="2000" dirty="0" smtClean="0"/>
              <a:t>     </a:t>
            </a:r>
            <a:endParaRPr lang="en-US" sz="2000" dirty="0" smtClean="0"/>
          </a:p>
          <a:p>
            <a:pPr marL="0" indent="0">
              <a:buNone/>
            </a:pPr>
            <a:r>
              <a:rPr lang="en-US" sz="2000" dirty="0"/>
              <a:t>	</a:t>
            </a:r>
            <a:r>
              <a:rPr lang="en-US" sz="2000" dirty="0" smtClean="0"/>
              <a:t>“</a:t>
            </a:r>
            <a:r>
              <a:rPr lang="en-US" sz="2000" dirty="0" smtClean="0"/>
              <a:t>[T]he </a:t>
            </a:r>
            <a:r>
              <a:rPr lang="en-US" sz="2000" dirty="0"/>
              <a:t>authority of the eternal </a:t>
            </a:r>
            <a:r>
              <a:rPr lang="en-US" sz="2000" dirty="0" smtClean="0"/>
              <a:t>yesterday” </a:t>
            </a:r>
            <a:r>
              <a:rPr lang="en-US" sz="2000" dirty="0" smtClean="0"/>
              <a:t>(Max Weber)</a:t>
            </a:r>
            <a:endParaRPr lang="en-US" sz="2000" dirty="0"/>
          </a:p>
          <a:p>
            <a:endParaRPr lang="en-US" dirty="0"/>
          </a:p>
        </p:txBody>
      </p:sp>
    </p:spTree>
    <p:extLst>
      <p:ext uri="{BB962C8B-B14F-4D97-AF65-F5344CB8AC3E}">
        <p14:creationId xmlns:p14="http://schemas.microsoft.com/office/powerpoint/2010/main" val="2763076831"/>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205979"/>
            <a:ext cx="8229600" cy="609892"/>
          </a:xfrm>
        </p:spPr>
        <p:txBody>
          <a:bodyPr>
            <a:normAutofit/>
          </a:bodyPr>
          <a:lstStyle/>
          <a:p>
            <a:r>
              <a:rPr lang="en-US" sz="2400" dirty="0" smtClean="0"/>
              <a:t>Scepter </a:t>
            </a:r>
            <a:r>
              <a:rPr lang="en-US" sz="2400" dirty="0" smtClean="0">
                <a:solidFill>
                  <a:srgbClr val="FF0000"/>
                </a:solidFill>
              </a:rPr>
              <a:t>(</a:t>
            </a:r>
            <a:r>
              <a:rPr lang="el-GR" sz="2400" dirty="0" smtClean="0">
                <a:solidFill>
                  <a:srgbClr val="FF0000"/>
                </a:solidFill>
              </a:rPr>
              <a:t>σκῆπτρον</a:t>
            </a:r>
            <a:r>
              <a:rPr lang="el-GR" sz="2400" dirty="0">
                <a:solidFill>
                  <a:srgbClr val="FF0000"/>
                </a:solidFill>
              </a:rPr>
              <a:t>, </a:t>
            </a:r>
            <a:r>
              <a:rPr lang="el-GR" sz="2400" dirty="0" smtClean="0">
                <a:solidFill>
                  <a:srgbClr val="FF0000"/>
                </a:solidFill>
              </a:rPr>
              <a:t>skeptron</a:t>
            </a:r>
            <a:r>
              <a:rPr lang="en-US" sz="2400" dirty="0">
                <a:solidFill>
                  <a:srgbClr val="FF0000"/>
                </a:solidFill>
              </a:rPr>
              <a:t>)</a:t>
            </a:r>
            <a:r>
              <a:rPr lang="en-US" sz="2400" dirty="0" smtClean="0"/>
              <a:t> of Agamemnon</a:t>
            </a:r>
            <a:endParaRPr lang="en-US" sz="2400" dirty="0"/>
          </a:p>
        </p:txBody>
      </p:sp>
      <p:pic>
        <p:nvPicPr>
          <p:cNvPr id="4" name="Content Placeholder 3" descr="Agamemnon MNA sceptre Taranto.jpg"/>
          <p:cNvPicPr>
            <a:picLocks noGrp="1" noChangeAspect="1"/>
          </p:cNvPicPr>
          <p:nvPr>
            <p:ph sz="half" idx="1"/>
          </p:nvPr>
        </p:nvPicPr>
        <p:blipFill>
          <a:blip r:embed="rId2">
            <a:extLst>
              <a:ext uri="{28A0092B-C50C-407E-A947-70E740481C1C}">
                <a14:useLocalDpi xmlns:a14="http://schemas.microsoft.com/office/drawing/2010/main" val="0"/>
              </a:ext>
            </a:extLst>
          </a:blip>
          <a:srcRect l="-28942" r="-28942"/>
          <a:stretch>
            <a:fillRect/>
          </a:stretch>
        </p:blipFill>
        <p:spPr>
          <a:xfrm>
            <a:off x="-694607" y="815871"/>
            <a:ext cx="4930488" cy="4144110"/>
          </a:xfrm>
        </p:spPr>
      </p:pic>
      <p:pic>
        <p:nvPicPr>
          <p:cNvPr id="7" name="Content Placeholder 6" descr="AgamemnonWields.jpg"/>
          <p:cNvPicPr>
            <a:picLocks noGrp="1" noChangeAspect="1"/>
          </p:cNvPicPr>
          <p:nvPr>
            <p:ph sz="half" idx="2"/>
          </p:nvPr>
        </p:nvPicPr>
        <p:blipFill rotWithShape="1">
          <a:blip r:embed="rId3">
            <a:extLst>
              <a:ext uri="{28A0092B-C50C-407E-A947-70E740481C1C}">
                <a14:useLocalDpi xmlns:a14="http://schemas.microsoft.com/office/drawing/2010/main" val="0"/>
              </a:ext>
            </a:extLst>
          </a:blip>
          <a:srcRect t="-17218" b="-17218"/>
          <a:stretch/>
        </p:blipFill>
        <p:spPr>
          <a:xfrm>
            <a:off x="3948591" y="815871"/>
            <a:ext cx="5195409" cy="4366778"/>
          </a:xfrm>
        </p:spPr>
      </p:pic>
    </p:spTree>
    <p:extLst>
      <p:ext uri="{BB962C8B-B14F-4D97-AF65-F5344CB8AC3E}">
        <p14:creationId xmlns:p14="http://schemas.microsoft.com/office/powerpoint/2010/main" val="1893052983"/>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253214"/>
          </a:xfrm>
        </p:spPr>
        <p:txBody>
          <a:bodyPr>
            <a:noAutofit/>
          </a:bodyPr>
          <a:lstStyle/>
          <a:p>
            <a:r>
              <a:rPr lang="en-US" sz="1600" dirty="0" err="1" smtClean="0"/>
              <a:t>Thersites</a:t>
            </a:r>
            <a:r>
              <a:rPr lang="en-US" sz="1600" dirty="0" smtClean="0"/>
              <a:t>’ Challenge: </a:t>
            </a:r>
            <a:r>
              <a:rPr lang="en-US" sz="1600" i="1" dirty="0" smtClean="0"/>
              <a:t>Iliad </a:t>
            </a:r>
            <a:r>
              <a:rPr lang="en-US" sz="1600" dirty="0" smtClean="0"/>
              <a:t>2.262-281</a:t>
            </a:r>
            <a:endParaRPr lang="en-US" sz="1600" i="1" dirty="0"/>
          </a:p>
        </p:txBody>
      </p:sp>
      <p:sp>
        <p:nvSpPr>
          <p:cNvPr id="3" name="Content Placeholder 2"/>
          <p:cNvSpPr>
            <a:spLocks noGrp="1"/>
          </p:cNvSpPr>
          <p:nvPr>
            <p:ph idx="1"/>
          </p:nvPr>
        </p:nvSpPr>
        <p:spPr>
          <a:xfrm>
            <a:off x="457200" y="459194"/>
            <a:ext cx="8229600" cy="4684306"/>
          </a:xfrm>
        </p:spPr>
        <p:txBody>
          <a:bodyPr>
            <a:normAutofit fontScale="85000" lnSpcReduction="20000"/>
          </a:bodyPr>
          <a:lstStyle/>
          <a:p>
            <a:pPr marL="0" indent="0">
              <a:buNone/>
            </a:pPr>
            <a:r>
              <a:rPr lang="en-US" sz="1600" dirty="0" smtClean="0"/>
              <a:t>		</a:t>
            </a:r>
          </a:p>
          <a:p>
            <a:pPr marL="0" indent="0">
              <a:buNone/>
            </a:pPr>
            <a:r>
              <a:rPr lang="en-US" sz="1600" dirty="0"/>
              <a:t>Still moaning and groaning mighty </a:t>
            </a:r>
            <a:r>
              <a:rPr lang="en-US" sz="1600" dirty="0" err="1"/>
              <a:t>Atrides</a:t>
            </a:r>
            <a:r>
              <a:rPr lang="en-US" sz="1600" dirty="0"/>
              <a:t>—why now? </a:t>
            </a:r>
          </a:p>
          <a:p>
            <a:pPr marL="0" indent="0">
              <a:buNone/>
            </a:pPr>
            <a:r>
              <a:rPr lang="en-US" sz="1600" dirty="0"/>
              <a:t>What are you panting after now? Your shelters packed </a:t>
            </a:r>
          </a:p>
          <a:p>
            <a:pPr marL="0" indent="0">
              <a:buNone/>
            </a:pPr>
            <a:r>
              <a:rPr lang="en-US" sz="1600" dirty="0"/>
              <a:t>with the lion’s share of bronze, plenty of women too, </a:t>
            </a:r>
          </a:p>
          <a:p>
            <a:pPr marL="0" indent="0">
              <a:buNone/>
            </a:pPr>
            <a:r>
              <a:rPr lang="en-US" sz="1600" dirty="0"/>
              <a:t>crowding your lodges. Best of the lot, the beauties </a:t>
            </a:r>
          </a:p>
          <a:p>
            <a:pPr marL="0" indent="0">
              <a:buNone/>
            </a:pPr>
            <a:r>
              <a:rPr lang="en-US" sz="1600" dirty="0"/>
              <a:t>we hand you first, whenever we take some stronghold. </a:t>
            </a:r>
          </a:p>
          <a:p>
            <a:pPr marL="0" indent="0">
              <a:buNone/>
            </a:pPr>
            <a:r>
              <a:rPr lang="en-US" sz="1600" dirty="0"/>
              <a:t>Or still more gold you’re wanting? More ransom a son </a:t>
            </a:r>
          </a:p>
          <a:p>
            <a:pPr marL="0" indent="0">
              <a:buNone/>
            </a:pPr>
            <a:r>
              <a:rPr lang="en-US" sz="1600" dirty="0"/>
              <a:t>of the stallion-breaking Trojans might fetch from Troy?— </a:t>
            </a:r>
          </a:p>
          <a:p>
            <a:pPr marL="0" indent="0">
              <a:buNone/>
            </a:pPr>
            <a:r>
              <a:rPr lang="en-US" sz="1600" dirty="0"/>
              <a:t>though I or another hero drags him back in chains . . . </a:t>
            </a:r>
          </a:p>
          <a:p>
            <a:pPr marL="0" indent="0">
              <a:buNone/>
            </a:pPr>
            <a:r>
              <a:rPr lang="en-US" sz="1600" dirty="0"/>
              <a:t>Or a young woman, is it?—to spread and couple, </a:t>
            </a:r>
          </a:p>
          <a:p>
            <a:pPr marL="0" indent="0">
              <a:buNone/>
            </a:pPr>
            <a:r>
              <a:rPr lang="en-US" sz="1600" dirty="0"/>
              <a:t>to bed down for yourself apart from the troops? </a:t>
            </a:r>
          </a:p>
          <a:p>
            <a:pPr marL="0" indent="0">
              <a:buNone/>
            </a:pPr>
            <a:r>
              <a:rPr lang="en-US" sz="1600" dirty="0"/>
              <a:t>How shameful for you, the high and mighty commander, </a:t>
            </a:r>
          </a:p>
          <a:p>
            <a:pPr marL="0" indent="0">
              <a:buNone/>
            </a:pPr>
            <a:r>
              <a:rPr lang="en-US" sz="1600" dirty="0"/>
              <a:t>to lead the sons of Achaea into bloody slaughter! </a:t>
            </a:r>
          </a:p>
          <a:p>
            <a:pPr marL="0" indent="0">
              <a:buNone/>
            </a:pPr>
            <a:r>
              <a:rPr lang="en-US" sz="1600" dirty="0"/>
              <a:t>Sons? No, my soft friends, wretched excuses— </a:t>
            </a:r>
          </a:p>
          <a:p>
            <a:pPr marL="0" indent="0">
              <a:buNone/>
            </a:pPr>
            <a:r>
              <a:rPr lang="en-US" sz="1600" dirty="0"/>
              <a:t>women, not men of Achaea! Home we go in our ships! </a:t>
            </a:r>
          </a:p>
          <a:p>
            <a:pPr marL="0" indent="0">
              <a:buNone/>
            </a:pPr>
            <a:r>
              <a:rPr lang="en-US" sz="1600" dirty="0"/>
              <a:t>Abandon him here in Troy to wallow in all his prizes— </a:t>
            </a:r>
          </a:p>
          <a:p>
            <a:pPr marL="0" indent="0">
              <a:buNone/>
            </a:pPr>
            <a:r>
              <a:rPr lang="en-US" sz="1600" dirty="0"/>
              <a:t>he’ll see if the likes of us have propped him up or not. </a:t>
            </a:r>
          </a:p>
          <a:p>
            <a:pPr marL="0" indent="0">
              <a:buNone/>
            </a:pPr>
            <a:r>
              <a:rPr lang="en-US" sz="1600" dirty="0"/>
              <a:t>Look—now it’s Achilles, a greater man he disgraces, </a:t>
            </a:r>
          </a:p>
          <a:p>
            <a:pPr marL="0" indent="0">
              <a:buNone/>
            </a:pPr>
            <a:r>
              <a:rPr lang="en-US" sz="1600" dirty="0"/>
              <a:t>seizes and keeps his prize, tears her away himself. </a:t>
            </a:r>
          </a:p>
          <a:p>
            <a:pPr marL="0" indent="0">
              <a:buNone/>
            </a:pPr>
            <a:r>
              <a:rPr lang="en-US" sz="1600" dirty="0"/>
              <a:t>But no gall in Achilles, Achilles lets it go. </a:t>
            </a:r>
            <a:endParaRPr lang="en-US" sz="1600" dirty="0" smtClean="0"/>
          </a:p>
          <a:p>
            <a:pPr marL="0" indent="0">
              <a:buNone/>
            </a:pPr>
            <a:r>
              <a:rPr lang="en-US" sz="1600" dirty="0" smtClean="0"/>
              <a:t>If </a:t>
            </a:r>
            <a:r>
              <a:rPr lang="en-US" sz="1600" dirty="0"/>
              <a:t>not, </a:t>
            </a:r>
            <a:r>
              <a:rPr lang="en-US" sz="1600" dirty="0" err="1"/>
              <a:t>Atrides</a:t>
            </a:r>
            <a:r>
              <a:rPr lang="en-US" sz="1600" dirty="0"/>
              <a:t>, that outrage would have been your last. </a:t>
            </a:r>
            <a:r>
              <a:rPr lang="en-US" sz="2100" dirty="0"/>
              <a:t>	</a:t>
            </a:r>
          </a:p>
          <a:p>
            <a:pPr marL="0" indent="0">
              <a:buNone/>
            </a:pPr>
            <a:endParaRPr lang="en-US" dirty="0"/>
          </a:p>
        </p:txBody>
      </p:sp>
    </p:spTree>
    <p:extLst>
      <p:ext uri="{BB962C8B-B14F-4D97-AF65-F5344CB8AC3E}">
        <p14:creationId xmlns:p14="http://schemas.microsoft.com/office/powerpoint/2010/main" val="922750886"/>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253214"/>
          </a:xfrm>
        </p:spPr>
        <p:txBody>
          <a:bodyPr>
            <a:noAutofit/>
          </a:bodyPr>
          <a:lstStyle/>
          <a:p>
            <a:r>
              <a:rPr lang="en-US" sz="1600" dirty="0" err="1" smtClean="0"/>
              <a:t>Thersites</a:t>
            </a:r>
            <a:r>
              <a:rPr lang="en-US" sz="1600" dirty="0" smtClean="0"/>
              <a:t>’ Challenge: </a:t>
            </a:r>
            <a:r>
              <a:rPr lang="en-US" sz="1600" i="1" dirty="0" smtClean="0"/>
              <a:t>Iliad </a:t>
            </a:r>
            <a:r>
              <a:rPr lang="en-US" sz="1600" dirty="0" smtClean="0"/>
              <a:t>2.262-281</a:t>
            </a:r>
            <a:endParaRPr lang="en-US" sz="1600" i="1" dirty="0"/>
          </a:p>
        </p:txBody>
      </p:sp>
      <p:sp>
        <p:nvSpPr>
          <p:cNvPr id="3" name="Content Placeholder 2"/>
          <p:cNvSpPr>
            <a:spLocks noGrp="1"/>
          </p:cNvSpPr>
          <p:nvPr>
            <p:ph idx="1"/>
          </p:nvPr>
        </p:nvSpPr>
        <p:spPr>
          <a:xfrm>
            <a:off x="457200" y="459194"/>
            <a:ext cx="8229600" cy="4684306"/>
          </a:xfrm>
        </p:spPr>
        <p:txBody>
          <a:bodyPr>
            <a:normAutofit fontScale="85000" lnSpcReduction="20000"/>
          </a:bodyPr>
          <a:lstStyle/>
          <a:p>
            <a:pPr marL="0" indent="0">
              <a:buNone/>
            </a:pPr>
            <a:r>
              <a:rPr lang="en-US" sz="1600" dirty="0" smtClean="0"/>
              <a:t>		</a:t>
            </a:r>
          </a:p>
          <a:p>
            <a:pPr marL="0" indent="0">
              <a:buNone/>
            </a:pPr>
            <a:r>
              <a:rPr lang="en-US" sz="1600" dirty="0"/>
              <a:t>Still moaning and groaning mighty </a:t>
            </a:r>
            <a:r>
              <a:rPr lang="en-US" sz="1600" dirty="0" err="1"/>
              <a:t>Atrides</a:t>
            </a:r>
            <a:r>
              <a:rPr lang="en-US" sz="1600" dirty="0"/>
              <a:t>—why now? </a:t>
            </a:r>
          </a:p>
          <a:p>
            <a:pPr marL="0" indent="0">
              <a:buNone/>
            </a:pPr>
            <a:r>
              <a:rPr lang="en-US" sz="1600" dirty="0"/>
              <a:t>What are you panting after now? Your shelters packed </a:t>
            </a:r>
          </a:p>
          <a:p>
            <a:pPr marL="0" indent="0">
              <a:buNone/>
            </a:pPr>
            <a:r>
              <a:rPr lang="en-US" sz="1600" dirty="0"/>
              <a:t>with the lion’s share of bronze, plenty of women too, </a:t>
            </a:r>
          </a:p>
          <a:p>
            <a:pPr marL="0" indent="0">
              <a:buNone/>
            </a:pPr>
            <a:r>
              <a:rPr lang="en-US" sz="1600" dirty="0"/>
              <a:t>crowding your lodges. Best of the lot, the beauties </a:t>
            </a:r>
          </a:p>
          <a:p>
            <a:pPr marL="0" indent="0">
              <a:buNone/>
            </a:pPr>
            <a:r>
              <a:rPr lang="en-US" sz="1600" dirty="0"/>
              <a:t>we hand you first, whenever we take some stronghold. </a:t>
            </a:r>
          </a:p>
          <a:p>
            <a:pPr marL="0" indent="0">
              <a:buNone/>
            </a:pPr>
            <a:r>
              <a:rPr lang="en-US" sz="1600" dirty="0"/>
              <a:t>Or still more gold you’re wanting? More ransom a son </a:t>
            </a:r>
          </a:p>
          <a:p>
            <a:pPr marL="0" indent="0">
              <a:buNone/>
            </a:pPr>
            <a:r>
              <a:rPr lang="en-US" sz="1600" dirty="0"/>
              <a:t>of the stallion-breaking Trojans might fetch from Troy?— </a:t>
            </a:r>
          </a:p>
          <a:p>
            <a:pPr marL="0" indent="0">
              <a:buNone/>
            </a:pPr>
            <a:r>
              <a:rPr lang="en-US" sz="1600" dirty="0">
                <a:solidFill>
                  <a:srgbClr val="FF0000"/>
                </a:solidFill>
              </a:rPr>
              <a:t>though I or another hero drags him back in chains . . . </a:t>
            </a:r>
          </a:p>
          <a:p>
            <a:pPr marL="0" indent="0">
              <a:buNone/>
            </a:pPr>
            <a:r>
              <a:rPr lang="en-US" sz="1600" dirty="0"/>
              <a:t>Or a young woman, is it?—to spread and couple, </a:t>
            </a:r>
          </a:p>
          <a:p>
            <a:pPr marL="0" indent="0">
              <a:buNone/>
            </a:pPr>
            <a:r>
              <a:rPr lang="en-US" sz="1600" dirty="0"/>
              <a:t>to bed down for yourself apart from the troops? </a:t>
            </a:r>
          </a:p>
          <a:p>
            <a:pPr marL="0" indent="0">
              <a:buNone/>
            </a:pPr>
            <a:r>
              <a:rPr lang="en-US" sz="1600" dirty="0"/>
              <a:t>How shameful for you, the high and mighty commander, </a:t>
            </a:r>
          </a:p>
          <a:p>
            <a:pPr marL="0" indent="0">
              <a:buNone/>
            </a:pPr>
            <a:r>
              <a:rPr lang="en-US" sz="1600" dirty="0"/>
              <a:t>to lead the sons of Achaea into bloody slaughter! </a:t>
            </a:r>
          </a:p>
          <a:p>
            <a:pPr marL="0" indent="0">
              <a:buNone/>
            </a:pPr>
            <a:r>
              <a:rPr lang="en-US" sz="1600" dirty="0">
                <a:solidFill>
                  <a:srgbClr val="FF0000"/>
                </a:solidFill>
              </a:rPr>
              <a:t>Sons? No, my soft friends, wretched excuses— </a:t>
            </a:r>
          </a:p>
          <a:p>
            <a:pPr marL="0" indent="0">
              <a:buNone/>
            </a:pPr>
            <a:r>
              <a:rPr lang="en-US" sz="1600" dirty="0">
                <a:solidFill>
                  <a:srgbClr val="FF0000"/>
                </a:solidFill>
              </a:rPr>
              <a:t>women, not men of Achaea! Home we go in our ships! </a:t>
            </a:r>
          </a:p>
          <a:p>
            <a:pPr marL="0" indent="0">
              <a:buNone/>
            </a:pPr>
            <a:r>
              <a:rPr lang="en-US" sz="1600" dirty="0"/>
              <a:t>Abandon him here in Troy to wallow in all his prizes— </a:t>
            </a:r>
          </a:p>
          <a:p>
            <a:pPr marL="0" indent="0">
              <a:buNone/>
            </a:pPr>
            <a:r>
              <a:rPr lang="en-US" sz="1600" dirty="0"/>
              <a:t>he’ll see if the likes of us have propped him up or not. </a:t>
            </a:r>
          </a:p>
          <a:p>
            <a:pPr marL="0" indent="0">
              <a:buNone/>
            </a:pPr>
            <a:r>
              <a:rPr lang="en-US" sz="1600" dirty="0"/>
              <a:t>Look—</a:t>
            </a:r>
            <a:r>
              <a:rPr lang="en-US" sz="1600" dirty="0">
                <a:solidFill>
                  <a:srgbClr val="FF0000"/>
                </a:solidFill>
              </a:rPr>
              <a:t>now it’s Achilles, a greater man he disgraces, </a:t>
            </a:r>
          </a:p>
          <a:p>
            <a:pPr marL="0" indent="0">
              <a:buNone/>
            </a:pPr>
            <a:r>
              <a:rPr lang="en-US" sz="1600" dirty="0">
                <a:solidFill>
                  <a:srgbClr val="FF0000"/>
                </a:solidFill>
              </a:rPr>
              <a:t>seizes and keeps his prize, tears her away himself. </a:t>
            </a:r>
          </a:p>
          <a:p>
            <a:pPr marL="0" indent="0">
              <a:buNone/>
            </a:pPr>
            <a:r>
              <a:rPr lang="en-US" sz="1600" dirty="0">
                <a:solidFill>
                  <a:srgbClr val="FF0000"/>
                </a:solidFill>
              </a:rPr>
              <a:t>But no gall in Achilles, Achilles lets it go. </a:t>
            </a:r>
            <a:endParaRPr lang="en-US" sz="1600" dirty="0" smtClean="0">
              <a:solidFill>
                <a:srgbClr val="FF0000"/>
              </a:solidFill>
            </a:endParaRPr>
          </a:p>
          <a:p>
            <a:pPr marL="0" indent="0">
              <a:buNone/>
            </a:pPr>
            <a:r>
              <a:rPr lang="en-US" sz="1600" dirty="0" smtClean="0"/>
              <a:t>If </a:t>
            </a:r>
            <a:r>
              <a:rPr lang="en-US" sz="1600" dirty="0"/>
              <a:t>not, </a:t>
            </a:r>
            <a:r>
              <a:rPr lang="en-US" sz="1600" dirty="0" err="1"/>
              <a:t>Atrides</a:t>
            </a:r>
            <a:r>
              <a:rPr lang="en-US" sz="1600" dirty="0"/>
              <a:t>, that outrage would have been your last. </a:t>
            </a:r>
            <a:r>
              <a:rPr lang="en-US" sz="2100" dirty="0"/>
              <a:t>	</a:t>
            </a:r>
          </a:p>
          <a:p>
            <a:pPr marL="0" indent="0">
              <a:buNone/>
            </a:pPr>
            <a:endParaRPr lang="en-US" dirty="0"/>
          </a:p>
        </p:txBody>
      </p:sp>
    </p:spTree>
    <p:extLst>
      <p:ext uri="{BB962C8B-B14F-4D97-AF65-F5344CB8AC3E}">
        <p14:creationId xmlns:p14="http://schemas.microsoft.com/office/powerpoint/2010/main" val="3839763317"/>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253214"/>
          </a:xfrm>
        </p:spPr>
        <p:txBody>
          <a:bodyPr>
            <a:noAutofit/>
          </a:bodyPr>
          <a:lstStyle/>
          <a:p>
            <a:r>
              <a:rPr lang="en-US" sz="1600" dirty="0" err="1" smtClean="0"/>
              <a:t>Thersites</a:t>
            </a:r>
            <a:r>
              <a:rPr lang="en-US" sz="1600" dirty="0" smtClean="0"/>
              <a:t>’ Challenge: </a:t>
            </a:r>
            <a:r>
              <a:rPr lang="en-US" sz="1600" i="1" dirty="0" smtClean="0"/>
              <a:t>Iliad </a:t>
            </a:r>
            <a:r>
              <a:rPr lang="en-US" sz="1600" dirty="0" smtClean="0"/>
              <a:t>2.262-281</a:t>
            </a:r>
            <a:endParaRPr lang="en-US" sz="1600" i="1" dirty="0"/>
          </a:p>
        </p:txBody>
      </p:sp>
      <p:sp>
        <p:nvSpPr>
          <p:cNvPr id="3" name="Content Placeholder 2"/>
          <p:cNvSpPr>
            <a:spLocks noGrp="1"/>
          </p:cNvSpPr>
          <p:nvPr>
            <p:ph idx="1"/>
          </p:nvPr>
        </p:nvSpPr>
        <p:spPr>
          <a:xfrm>
            <a:off x="457200" y="459194"/>
            <a:ext cx="8229600" cy="4684306"/>
          </a:xfrm>
        </p:spPr>
        <p:txBody>
          <a:bodyPr>
            <a:normAutofit fontScale="85000" lnSpcReduction="20000"/>
          </a:bodyPr>
          <a:lstStyle/>
          <a:p>
            <a:pPr marL="0" indent="0">
              <a:buNone/>
            </a:pPr>
            <a:r>
              <a:rPr lang="en-US" sz="1600" dirty="0" smtClean="0"/>
              <a:t>		</a:t>
            </a:r>
          </a:p>
          <a:p>
            <a:pPr marL="0" indent="0">
              <a:buNone/>
            </a:pPr>
            <a:r>
              <a:rPr lang="en-US" sz="1600" dirty="0"/>
              <a:t>Still moaning and groaning mighty </a:t>
            </a:r>
            <a:r>
              <a:rPr lang="en-US" sz="1600" dirty="0" err="1"/>
              <a:t>Atrides</a:t>
            </a:r>
            <a:r>
              <a:rPr lang="en-US" sz="1600" dirty="0"/>
              <a:t>—why now? </a:t>
            </a:r>
          </a:p>
          <a:p>
            <a:pPr marL="0" indent="0">
              <a:buNone/>
            </a:pPr>
            <a:r>
              <a:rPr lang="en-US" sz="1600" dirty="0"/>
              <a:t>What are you panting after now? Your shelters packed </a:t>
            </a:r>
          </a:p>
          <a:p>
            <a:pPr marL="0" indent="0">
              <a:buNone/>
            </a:pPr>
            <a:r>
              <a:rPr lang="en-US" sz="1600" dirty="0"/>
              <a:t>with the lion’s share of bronze, plenty of women too, </a:t>
            </a:r>
          </a:p>
          <a:p>
            <a:pPr marL="0" indent="0">
              <a:buNone/>
            </a:pPr>
            <a:r>
              <a:rPr lang="en-US" sz="1600" dirty="0"/>
              <a:t>crowding your lodges. </a:t>
            </a:r>
            <a:r>
              <a:rPr lang="en-US" sz="1600" dirty="0">
                <a:solidFill>
                  <a:srgbClr val="FF0000"/>
                </a:solidFill>
              </a:rPr>
              <a:t>Best of the lot, the beauties </a:t>
            </a:r>
          </a:p>
          <a:p>
            <a:pPr marL="0" indent="0">
              <a:buNone/>
            </a:pPr>
            <a:r>
              <a:rPr lang="en-US" sz="1600" dirty="0">
                <a:solidFill>
                  <a:srgbClr val="FF0000"/>
                </a:solidFill>
              </a:rPr>
              <a:t>we hand you first, whenever we take some stronghold.</a:t>
            </a:r>
            <a:r>
              <a:rPr lang="en-US" sz="1600" dirty="0"/>
              <a:t> </a:t>
            </a:r>
          </a:p>
          <a:p>
            <a:pPr marL="0" indent="0">
              <a:buNone/>
            </a:pPr>
            <a:r>
              <a:rPr lang="en-US" sz="1600" dirty="0"/>
              <a:t>Or still more gold you’re wanting? More ransom a son </a:t>
            </a:r>
          </a:p>
          <a:p>
            <a:pPr marL="0" indent="0">
              <a:buNone/>
            </a:pPr>
            <a:r>
              <a:rPr lang="en-US" sz="1600" dirty="0"/>
              <a:t>of the stallion-breaking Trojans might fetch from Troy?— </a:t>
            </a:r>
          </a:p>
          <a:p>
            <a:pPr marL="0" indent="0">
              <a:buNone/>
            </a:pPr>
            <a:r>
              <a:rPr lang="en-US" sz="1600" dirty="0"/>
              <a:t>though I or another hero drags him back in chains . . . </a:t>
            </a:r>
          </a:p>
          <a:p>
            <a:pPr marL="0" indent="0">
              <a:buNone/>
            </a:pPr>
            <a:r>
              <a:rPr lang="en-US" sz="1600" dirty="0"/>
              <a:t>Or a young woman, is it?—to spread and couple, </a:t>
            </a:r>
          </a:p>
          <a:p>
            <a:pPr marL="0" indent="0">
              <a:buNone/>
            </a:pPr>
            <a:r>
              <a:rPr lang="en-US" sz="1600" dirty="0"/>
              <a:t>to bed down for yourself apart from the troops? </a:t>
            </a:r>
          </a:p>
          <a:p>
            <a:pPr marL="0" indent="0">
              <a:buNone/>
            </a:pPr>
            <a:r>
              <a:rPr lang="en-US" sz="1600" dirty="0"/>
              <a:t>How shameful for you, the high and mighty commander, </a:t>
            </a:r>
          </a:p>
          <a:p>
            <a:pPr marL="0" indent="0">
              <a:buNone/>
            </a:pPr>
            <a:r>
              <a:rPr lang="en-US" sz="1600" dirty="0"/>
              <a:t>to lead the sons of Achaea into bloody slaughter! </a:t>
            </a:r>
          </a:p>
          <a:p>
            <a:pPr marL="0" indent="0">
              <a:buNone/>
            </a:pPr>
            <a:r>
              <a:rPr lang="en-US" sz="1600" dirty="0"/>
              <a:t>Sons? No, my soft friends, wretched excuses— </a:t>
            </a:r>
          </a:p>
          <a:p>
            <a:pPr marL="0" indent="0">
              <a:buNone/>
            </a:pPr>
            <a:r>
              <a:rPr lang="en-US" sz="1600" dirty="0"/>
              <a:t>women, not men of Achaea! Home </a:t>
            </a:r>
            <a:r>
              <a:rPr lang="en-US" sz="1600" dirty="0">
                <a:solidFill>
                  <a:srgbClr val="FF0000"/>
                </a:solidFill>
              </a:rPr>
              <a:t>we</a:t>
            </a:r>
            <a:r>
              <a:rPr lang="en-US" sz="1600" dirty="0"/>
              <a:t> go in our ships! </a:t>
            </a:r>
          </a:p>
          <a:p>
            <a:pPr marL="0" indent="0">
              <a:buNone/>
            </a:pPr>
            <a:r>
              <a:rPr lang="en-US" sz="1600" dirty="0"/>
              <a:t>Abandon him here in Troy to wallow in all his prizes— </a:t>
            </a:r>
          </a:p>
          <a:p>
            <a:pPr marL="0" indent="0">
              <a:buNone/>
            </a:pPr>
            <a:r>
              <a:rPr lang="en-US" sz="1600" dirty="0"/>
              <a:t>he’ll see if the likes of us have propped him up or not. </a:t>
            </a:r>
          </a:p>
          <a:p>
            <a:pPr marL="0" indent="0">
              <a:buNone/>
            </a:pPr>
            <a:r>
              <a:rPr lang="en-US" sz="1600" dirty="0"/>
              <a:t>Look—now it’s Achilles, a greater man he disgraces, </a:t>
            </a:r>
          </a:p>
          <a:p>
            <a:pPr marL="0" indent="0">
              <a:buNone/>
            </a:pPr>
            <a:r>
              <a:rPr lang="en-US" sz="1600" dirty="0"/>
              <a:t>seizes and keeps his prize, tears her away himself. </a:t>
            </a:r>
          </a:p>
          <a:p>
            <a:pPr marL="0" indent="0">
              <a:buNone/>
            </a:pPr>
            <a:r>
              <a:rPr lang="en-US" sz="1600" dirty="0"/>
              <a:t>But no gall in Achilles, Achilles lets it go. </a:t>
            </a:r>
            <a:endParaRPr lang="en-US" sz="1600" dirty="0" smtClean="0"/>
          </a:p>
          <a:p>
            <a:pPr marL="0" indent="0">
              <a:buNone/>
            </a:pPr>
            <a:r>
              <a:rPr lang="en-US" sz="1600" dirty="0" smtClean="0"/>
              <a:t>If </a:t>
            </a:r>
            <a:r>
              <a:rPr lang="en-US" sz="1600" dirty="0"/>
              <a:t>not, </a:t>
            </a:r>
            <a:r>
              <a:rPr lang="en-US" sz="1600" dirty="0" err="1"/>
              <a:t>Atrides</a:t>
            </a:r>
            <a:r>
              <a:rPr lang="en-US" sz="1600" dirty="0"/>
              <a:t>, that outrage would have been your last. </a:t>
            </a:r>
            <a:r>
              <a:rPr lang="en-US" sz="2100" dirty="0"/>
              <a:t>	</a:t>
            </a:r>
          </a:p>
          <a:p>
            <a:pPr marL="0" indent="0">
              <a:buNone/>
            </a:pPr>
            <a:endParaRPr lang="en-US" dirty="0"/>
          </a:p>
        </p:txBody>
      </p:sp>
    </p:spTree>
    <p:extLst>
      <p:ext uri="{BB962C8B-B14F-4D97-AF65-F5344CB8AC3E}">
        <p14:creationId xmlns:p14="http://schemas.microsoft.com/office/powerpoint/2010/main" val="2949543170"/>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253214"/>
          </a:xfrm>
        </p:spPr>
        <p:txBody>
          <a:bodyPr>
            <a:noAutofit/>
          </a:bodyPr>
          <a:lstStyle/>
          <a:p>
            <a:r>
              <a:rPr lang="en-US" sz="1600" dirty="0" err="1" smtClean="0"/>
              <a:t>Thersites</a:t>
            </a:r>
            <a:r>
              <a:rPr lang="en-US" sz="1600" dirty="0" smtClean="0"/>
              <a:t>’ Challenge: </a:t>
            </a:r>
            <a:r>
              <a:rPr lang="en-US" sz="1600" i="1" dirty="0" smtClean="0"/>
              <a:t>Iliad </a:t>
            </a:r>
            <a:r>
              <a:rPr lang="en-US" sz="1600" dirty="0" smtClean="0"/>
              <a:t>2.262-281</a:t>
            </a:r>
            <a:endParaRPr lang="en-US" sz="1600" i="1" dirty="0"/>
          </a:p>
        </p:txBody>
      </p:sp>
      <p:sp>
        <p:nvSpPr>
          <p:cNvPr id="3" name="Content Placeholder 2"/>
          <p:cNvSpPr>
            <a:spLocks noGrp="1"/>
          </p:cNvSpPr>
          <p:nvPr>
            <p:ph idx="1"/>
          </p:nvPr>
        </p:nvSpPr>
        <p:spPr>
          <a:xfrm>
            <a:off x="457200" y="459194"/>
            <a:ext cx="8229600" cy="4684306"/>
          </a:xfrm>
        </p:spPr>
        <p:txBody>
          <a:bodyPr>
            <a:normAutofit fontScale="85000" lnSpcReduction="20000"/>
          </a:bodyPr>
          <a:lstStyle/>
          <a:p>
            <a:pPr marL="0" indent="0">
              <a:buNone/>
            </a:pPr>
            <a:r>
              <a:rPr lang="en-US" sz="1600" dirty="0" smtClean="0"/>
              <a:t>		</a:t>
            </a:r>
          </a:p>
          <a:p>
            <a:pPr marL="0" indent="0">
              <a:buNone/>
            </a:pPr>
            <a:r>
              <a:rPr lang="en-US" sz="1600" dirty="0"/>
              <a:t>Still moaning and groaning mighty </a:t>
            </a:r>
            <a:r>
              <a:rPr lang="en-US" sz="1600" dirty="0" err="1"/>
              <a:t>Atrides</a:t>
            </a:r>
            <a:r>
              <a:rPr lang="en-US" sz="1600" dirty="0"/>
              <a:t>—why now? </a:t>
            </a:r>
          </a:p>
          <a:p>
            <a:pPr marL="0" indent="0">
              <a:buNone/>
            </a:pPr>
            <a:r>
              <a:rPr lang="en-US" sz="1600" dirty="0"/>
              <a:t>What are you panting after now? Your shelters packed </a:t>
            </a:r>
          </a:p>
          <a:p>
            <a:pPr marL="0" indent="0">
              <a:buNone/>
            </a:pPr>
            <a:r>
              <a:rPr lang="en-US" sz="1600" dirty="0"/>
              <a:t>with the lion’s share of bronze, plenty of women too, </a:t>
            </a:r>
          </a:p>
          <a:p>
            <a:pPr marL="0" indent="0">
              <a:buNone/>
            </a:pPr>
            <a:r>
              <a:rPr lang="en-US" sz="1600" dirty="0"/>
              <a:t>crowding your lodges. Best of the lot, the beauties </a:t>
            </a:r>
          </a:p>
          <a:p>
            <a:pPr marL="0" indent="0">
              <a:buNone/>
            </a:pPr>
            <a:r>
              <a:rPr lang="en-US" sz="1600" dirty="0"/>
              <a:t>we hand you first, whenever we take some stronghold. </a:t>
            </a:r>
          </a:p>
          <a:p>
            <a:pPr marL="0" indent="0">
              <a:buNone/>
            </a:pPr>
            <a:r>
              <a:rPr lang="en-US" sz="1600" dirty="0"/>
              <a:t>Or still more gold you’re wanting? More ransom a son </a:t>
            </a:r>
          </a:p>
          <a:p>
            <a:pPr marL="0" indent="0">
              <a:buNone/>
            </a:pPr>
            <a:r>
              <a:rPr lang="en-US" sz="1600" dirty="0"/>
              <a:t>of the stallion-breaking Trojans might fetch from Troy?— </a:t>
            </a:r>
          </a:p>
          <a:p>
            <a:pPr marL="0" indent="0">
              <a:buNone/>
            </a:pPr>
            <a:r>
              <a:rPr lang="en-US" sz="1600" dirty="0"/>
              <a:t>though I or another hero drags him back in chains . . . </a:t>
            </a:r>
          </a:p>
          <a:p>
            <a:pPr marL="0" indent="0">
              <a:buNone/>
            </a:pPr>
            <a:r>
              <a:rPr lang="en-US" sz="1600" dirty="0"/>
              <a:t>Or a young woman, is it?—to spread and couple, </a:t>
            </a:r>
          </a:p>
          <a:p>
            <a:pPr marL="0" indent="0">
              <a:buNone/>
            </a:pPr>
            <a:r>
              <a:rPr lang="en-US" sz="1600" dirty="0"/>
              <a:t>to bed down for yourself apart from the troops? </a:t>
            </a:r>
          </a:p>
          <a:p>
            <a:pPr marL="0" indent="0">
              <a:buNone/>
            </a:pPr>
            <a:r>
              <a:rPr lang="en-US" sz="1600" dirty="0"/>
              <a:t>How shameful for you, the high and mighty commander, </a:t>
            </a:r>
          </a:p>
          <a:p>
            <a:pPr marL="0" indent="0">
              <a:buNone/>
            </a:pPr>
            <a:r>
              <a:rPr lang="en-US" sz="1600" dirty="0"/>
              <a:t>to lead the sons of Achaea into bloody slaughter! </a:t>
            </a:r>
          </a:p>
          <a:p>
            <a:pPr marL="0" indent="0">
              <a:buNone/>
            </a:pPr>
            <a:r>
              <a:rPr lang="en-US" sz="1600" dirty="0"/>
              <a:t>Sons? No, my soft friends, wretched excuses— </a:t>
            </a:r>
          </a:p>
          <a:p>
            <a:pPr marL="0" indent="0">
              <a:buNone/>
            </a:pPr>
            <a:r>
              <a:rPr lang="en-US" sz="1600" dirty="0"/>
              <a:t>women, not men of Achaea! Home we go in our ships! </a:t>
            </a:r>
          </a:p>
          <a:p>
            <a:pPr marL="0" indent="0">
              <a:buNone/>
            </a:pPr>
            <a:r>
              <a:rPr lang="en-US" sz="1600" dirty="0">
                <a:solidFill>
                  <a:srgbClr val="FF0000"/>
                </a:solidFill>
              </a:rPr>
              <a:t>Abandon him here in Troy to wallow in all his prizes— </a:t>
            </a:r>
          </a:p>
          <a:p>
            <a:pPr marL="0" indent="0">
              <a:buNone/>
            </a:pPr>
            <a:r>
              <a:rPr lang="en-US" sz="1600" dirty="0">
                <a:solidFill>
                  <a:srgbClr val="FF0000"/>
                </a:solidFill>
              </a:rPr>
              <a:t>he’ll see if the likes of us have propped him up or not. </a:t>
            </a:r>
          </a:p>
          <a:p>
            <a:pPr marL="0" indent="0">
              <a:buNone/>
            </a:pPr>
            <a:r>
              <a:rPr lang="en-US" sz="1600" dirty="0"/>
              <a:t>Look—now it’s Achilles, a greater man he disgraces, </a:t>
            </a:r>
          </a:p>
          <a:p>
            <a:pPr marL="0" indent="0">
              <a:buNone/>
            </a:pPr>
            <a:r>
              <a:rPr lang="en-US" sz="1600" dirty="0"/>
              <a:t>seizes and keeps his prize, tears her away himself. </a:t>
            </a:r>
          </a:p>
          <a:p>
            <a:pPr marL="0" indent="0">
              <a:buNone/>
            </a:pPr>
            <a:r>
              <a:rPr lang="en-US" sz="1600" dirty="0"/>
              <a:t>But no gall in Achilles, Achilles lets it go. </a:t>
            </a:r>
            <a:endParaRPr lang="en-US" sz="1600" dirty="0" smtClean="0"/>
          </a:p>
          <a:p>
            <a:pPr marL="0" indent="0">
              <a:buNone/>
            </a:pPr>
            <a:r>
              <a:rPr lang="en-US" sz="1600" dirty="0" smtClean="0"/>
              <a:t>If </a:t>
            </a:r>
            <a:r>
              <a:rPr lang="en-US" sz="1600" dirty="0"/>
              <a:t>not, </a:t>
            </a:r>
            <a:r>
              <a:rPr lang="en-US" sz="1600" dirty="0" err="1"/>
              <a:t>Atrides</a:t>
            </a:r>
            <a:r>
              <a:rPr lang="en-US" sz="1600" dirty="0"/>
              <a:t>, that outrage would have been your last. </a:t>
            </a:r>
            <a:r>
              <a:rPr lang="en-US" sz="2100" dirty="0"/>
              <a:t>	</a:t>
            </a:r>
          </a:p>
          <a:p>
            <a:pPr marL="0" indent="0">
              <a:buNone/>
            </a:pPr>
            <a:endParaRPr lang="en-US" dirty="0"/>
          </a:p>
        </p:txBody>
      </p:sp>
    </p:spTree>
    <p:extLst>
      <p:ext uri="{BB962C8B-B14F-4D97-AF65-F5344CB8AC3E}">
        <p14:creationId xmlns:p14="http://schemas.microsoft.com/office/powerpoint/2010/main" val="2015240962"/>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253214"/>
          </a:xfrm>
        </p:spPr>
        <p:txBody>
          <a:bodyPr>
            <a:noAutofit/>
          </a:bodyPr>
          <a:lstStyle/>
          <a:p>
            <a:r>
              <a:rPr lang="en-US" sz="1600" dirty="0" err="1" smtClean="0"/>
              <a:t>Thersites</a:t>
            </a:r>
            <a:r>
              <a:rPr lang="en-US" sz="1600" dirty="0" smtClean="0"/>
              <a:t>’ Challenge: </a:t>
            </a:r>
            <a:r>
              <a:rPr lang="en-US" sz="1600" i="1" dirty="0" smtClean="0"/>
              <a:t>Iliad </a:t>
            </a:r>
            <a:r>
              <a:rPr lang="en-US" sz="1600" dirty="0" smtClean="0"/>
              <a:t>2.287-290; 309-318</a:t>
            </a:r>
            <a:endParaRPr lang="en-US" sz="1600" i="1" dirty="0"/>
          </a:p>
        </p:txBody>
      </p:sp>
      <p:sp>
        <p:nvSpPr>
          <p:cNvPr id="3" name="Content Placeholder 2"/>
          <p:cNvSpPr>
            <a:spLocks noGrp="1"/>
          </p:cNvSpPr>
          <p:nvPr>
            <p:ph idx="1"/>
          </p:nvPr>
        </p:nvSpPr>
        <p:spPr>
          <a:xfrm>
            <a:off x="457200" y="459194"/>
            <a:ext cx="8229600" cy="4684306"/>
          </a:xfrm>
        </p:spPr>
        <p:txBody>
          <a:bodyPr>
            <a:normAutofit lnSpcReduction="10000"/>
          </a:bodyPr>
          <a:lstStyle/>
          <a:p>
            <a:pPr marL="0" indent="0">
              <a:buNone/>
            </a:pPr>
            <a:r>
              <a:rPr lang="en-US" sz="1600" dirty="0" smtClean="0"/>
              <a:t>		</a:t>
            </a:r>
          </a:p>
          <a:p>
            <a:pPr marL="0" indent="0">
              <a:buNone/>
            </a:pPr>
            <a:r>
              <a:rPr lang="en-US" sz="1400" dirty="0"/>
              <a:t>Who are you to wrangle with kings, you alone?</a:t>
            </a:r>
          </a:p>
          <a:p>
            <a:pPr marL="0" indent="0">
              <a:buNone/>
            </a:pPr>
            <a:r>
              <a:rPr lang="en-US" sz="1400" dirty="0"/>
              <a:t>No one, I say—no one alive less soldierly than you,</a:t>
            </a:r>
          </a:p>
          <a:p>
            <a:pPr marL="0" indent="0">
              <a:buNone/>
            </a:pPr>
            <a:r>
              <a:rPr lang="en-US" sz="1400" dirty="0"/>
              <a:t>none in the ranks that came to Troy with Agamemnon. </a:t>
            </a:r>
          </a:p>
          <a:p>
            <a:pPr marL="0" indent="0">
              <a:buNone/>
            </a:pPr>
            <a:r>
              <a:rPr lang="en-US" sz="1400" dirty="0"/>
              <a:t> </a:t>
            </a:r>
          </a:p>
          <a:p>
            <a:pPr marL="0" indent="0">
              <a:buNone/>
            </a:pPr>
            <a:r>
              <a:rPr lang="en-US" sz="1400" dirty="0"/>
              <a:t>…</a:t>
            </a:r>
          </a:p>
          <a:p>
            <a:endParaRPr lang="en-US" sz="1400" dirty="0"/>
          </a:p>
          <a:p>
            <a:pPr marL="0" indent="0">
              <a:buNone/>
            </a:pPr>
            <a:r>
              <a:rPr lang="en-US" sz="1400" dirty="0"/>
              <a:t>And he cracked the scepter across his back and shoulders.</a:t>
            </a:r>
          </a:p>
          <a:p>
            <a:pPr marL="0" indent="0">
              <a:buNone/>
            </a:pPr>
            <a:r>
              <a:rPr lang="en-US" sz="1400" dirty="0"/>
              <a:t>The rascal doubled over, tears streaking his face</a:t>
            </a:r>
          </a:p>
          <a:p>
            <a:pPr marL="0" indent="0">
              <a:buNone/>
            </a:pPr>
            <a:r>
              <a:rPr lang="en-US" sz="1400" dirty="0"/>
              <a:t>and a bloody welt bulged up between his blades,</a:t>
            </a:r>
          </a:p>
          <a:p>
            <a:pPr marL="0" indent="0">
              <a:buNone/>
            </a:pPr>
            <a:r>
              <a:rPr lang="en-US" sz="1400" dirty="0"/>
              <a:t>under the stroke of the golden scepter’s studs.</a:t>
            </a:r>
          </a:p>
          <a:p>
            <a:pPr marL="0" indent="0">
              <a:buNone/>
            </a:pPr>
            <a:r>
              <a:rPr lang="en-US" sz="1400" dirty="0"/>
              <a:t>He squatted low, cringing, stunned with pain, </a:t>
            </a:r>
          </a:p>
          <a:p>
            <a:pPr marL="0" indent="0">
              <a:buNone/>
            </a:pPr>
            <a:r>
              <a:rPr lang="en-US" sz="1400" dirty="0"/>
              <a:t>blinking like some idiot…</a:t>
            </a:r>
          </a:p>
          <a:p>
            <a:pPr marL="0" indent="0">
              <a:buNone/>
            </a:pPr>
            <a:r>
              <a:rPr lang="en-US" sz="1400" dirty="0"/>
              <a:t>rubbing his tears dumbly with a fist.</a:t>
            </a:r>
          </a:p>
          <a:p>
            <a:pPr marL="0" indent="0">
              <a:buNone/>
            </a:pPr>
            <a:r>
              <a:rPr lang="en-US" sz="1400" dirty="0"/>
              <a:t>Their morale was low, but the men laughed now,</a:t>
            </a:r>
          </a:p>
          <a:p>
            <a:pPr marL="0" indent="0">
              <a:buNone/>
            </a:pPr>
            <a:r>
              <a:rPr lang="en-US" sz="1400" dirty="0"/>
              <a:t>good hearty laughter breaking over </a:t>
            </a:r>
            <a:r>
              <a:rPr lang="en-US" sz="1400" dirty="0" err="1"/>
              <a:t>Thersites</a:t>
            </a:r>
            <a:r>
              <a:rPr lang="en-US" sz="1400" dirty="0"/>
              <a:t> head—</a:t>
            </a:r>
          </a:p>
          <a:p>
            <a:pPr marL="0" indent="0">
              <a:buNone/>
            </a:pPr>
            <a:r>
              <a:rPr lang="en-US" sz="1400" dirty="0"/>
              <a:t>glancing at neighbors, they would shout, “A terrific stroke!”</a:t>
            </a:r>
          </a:p>
          <a:p>
            <a:pPr marL="0" indent="0">
              <a:buNone/>
            </a:pPr>
            <a:r>
              <a:rPr lang="en-US" sz="2100" dirty="0"/>
              <a:t>	</a:t>
            </a:r>
          </a:p>
          <a:p>
            <a:pPr marL="0" indent="0">
              <a:buNone/>
            </a:pPr>
            <a:endParaRPr lang="en-US" dirty="0"/>
          </a:p>
        </p:txBody>
      </p:sp>
    </p:spTree>
    <p:extLst>
      <p:ext uri="{BB962C8B-B14F-4D97-AF65-F5344CB8AC3E}">
        <p14:creationId xmlns:p14="http://schemas.microsoft.com/office/powerpoint/2010/main" val="3770471660"/>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8"/>
            <a:ext cx="8229600" cy="504336"/>
          </a:xfrm>
        </p:spPr>
        <p:txBody>
          <a:bodyPr>
            <a:noAutofit/>
          </a:bodyPr>
          <a:lstStyle/>
          <a:p>
            <a:r>
              <a:rPr lang="en-US" sz="2400" dirty="0" smtClean="0"/>
              <a:t>Review</a:t>
            </a:r>
            <a:endParaRPr lang="en-US" sz="2400" dirty="0"/>
          </a:p>
        </p:txBody>
      </p:sp>
      <p:sp>
        <p:nvSpPr>
          <p:cNvPr id="3" name="Content Placeholder 2"/>
          <p:cNvSpPr>
            <a:spLocks noGrp="1"/>
          </p:cNvSpPr>
          <p:nvPr>
            <p:ph idx="1"/>
          </p:nvPr>
        </p:nvSpPr>
        <p:spPr>
          <a:xfrm>
            <a:off x="0" y="710314"/>
            <a:ext cx="9144000" cy="4433186"/>
          </a:xfrm>
        </p:spPr>
        <p:txBody>
          <a:bodyPr>
            <a:normAutofit fontScale="70000" lnSpcReduction="20000"/>
          </a:bodyPr>
          <a:lstStyle/>
          <a:p>
            <a:pPr marL="0" indent="0">
              <a:buNone/>
            </a:pPr>
            <a:endParaRPr lang="en-US" dirty="0" smtClean="0"/>
          </a:p>
          <a:p>
            <a:pPr marL="0" indent="0">
              <a:buNone/>
            </a:pPr>
            <a:r>
              <a:rPr lang="en-US" dirty="0" smtClean="0"/>
              <a:t>(</a:t>
            </a:r>
            <a:r>
              <a:rPr lang="en-US" dirty="0"/>
              <a:t>Human) </a:t>
            </a:r>
            <a:r>
              <a:rPr lang="en-US" dirty="0">
                <a:solidFill>
                  <a:srgbClr val="FF0000"/>
                </a:solidFill>
              </a:rPr>
              <a:t>A</a:t>
            </a:r>
            <a:r>
              <a:rPr lang="en-US" dirty="0" smtClean="0">
                <a:solidFill>
                  <a:srgbClr val="FF0000"/>
                </a:solidFill>
              </a:rPr>
              <a:t>gency</a:t>
            </a:r>
          </a:p>
          <a:p>
            <a:pPr marL="0" indent="0">
              <a:buNone/>
            </a:pPr>
            <a:endParaRPr lang="en-US" dirty="0" smtClean="0">
              <a:solidFill>
                <a:srgbClr val="FF0000"/>
              </a:solidFill>
            </a:endParaRPr>
          </a:p>
          <a:p>
            <a:pPr marL="0" indent="0">
              <a:buNone/>
            </a:pPr>
            <a:r>
              <a:rPr lang="en-US" dirty="0" smtClean="0"/>
              <a:t>A </a:t>
            </a:r>
            <a:r>
              <a:rPr lang="en-US" dirty="0"/>
              <a:t>form of </a:t>
            </a:r>
            <a:r>
              <a:rPr lang="en-US" i="1" dirty="0"/>
              <a:t>action</a:t>
            </a:r>
            <a:r>
              <a:rPr lang="en-US" dirty="0"/>
              <a:t> that </a:t>
            </a:r>
            <a:r>
              <a:rPr lang="en-US" dirty="0" smtClean="0"/>
              <a:t>is</a:t>
            </a:r>
          </a:p>
          <a:p>
            <a:endParaRPr lang="en-US" dirty="0"/>
          </a:p>
          <a:p>
            <a:r>
              <a:rPr lang="en-US" i="1" dirty="0">
                <a:solidFill>
                  <a:srgbClr val="FF0000"/>
                </a:solidFill>
              </a:rPr>
              <a:t>f</a:t>
            </a:r>
            <a:r>
              <a:rPr lang="en-US" i="1" dirty="0" smtClean="0">
                <a:solidFill>
                  <a:srgbClr val="FF0000"/>
                </a:solidFill>
              </a:rPr>
              <a:t>ree</a:t>
            </a:r>
            <a:r>
              <a:rPr lang="en-US" dirty="0" smtClean="0">
                <a:solidFill>
                  <a:srgbClr val="FF0000"/>
                </a:solidFill>
              </a:rPr>
              <a:t> </a:t>
            </a:r>
          </a:p>
          <a:p>
            <a:r>
              <a:rPr lang="en-US" dirty="0" smtClean="0"/>
              <a:t>insofar </a:t>
            </a:r>
            <a:r>
              <a:rPr lang="en-US" dirty="0"/>
              <a:t>as it </a:t>
            </a:r>
            <a:r>
              <a:rPr lang="en-US" dirty="0" smtClean="0"/>
              <a:t>is caused by the </a:t>
            </a:r>
            <a:r>
              <a:rPr lang="en-US" dirty="0" smtClean="0"/>
              <a:t>agent’s </a:t>
            </a:r>
            <a:r>
              <a:rPr lang="en-US" i="1" dirty="0" smtClean="0">
                <a:solidFill>
                  <a:srgbClr val="FF0000"/>
                </a:solidFill>
              </a:rPr>
              <a:t>will</a:t>
            </a:r>
            <a:r>
              <a:rPr lang="en-US" dirty="0" smtClean="0">
                <a:solidFill>
                  <a:srgbClr val="FF0000"/>
                </a:solidFill>
              </a:rPr>
              <a:t> </a:t>
            </a:r>
          </a:p>
          <a:p>
            <a:r>
              <a:rPr lang="en-US" dirty="0"/>
              <a:t>i</a:t>
            </a:r>
            <a:r>
              <a:rPr lang="en-US" dirty="0" smtClean="0"/>
              <a:t>nformed </a:t>
            </a:r>
            <a:r>
              <a:rPr lang="en-US" dirty="0" smtClean="0"/>
              <a:t>by reason  (</a:t>
            </a:r>
            <a:r>
              <a:rPr lang="en-US" i="1" dirty="0" smtClean="0"/>
              <a:t>introspection,</a:t>
            </a:r>
            <a:r>
              <a:rPr lang="en-US" dirty="0" smtClean="0"/>
              <a:t> </a:t>
            </a:r>
            <a:r>
              <a:rPr lang="en-US" i="1" dirty="0" smtClean="0"/>
              <a:t>reflection, deliberation) </a:t>
            </a:r>
            <a:r>
              <a:rPr lang="en-US" dirty="0" smtClean="0"/>
              <a:t>and </a:t>
            </a:r>
            <a:r>
              <a:rPr lang="en-US" i="1" dirty="0" smtClean="0">
                <a:solidFill>
                  <a:srgbClr val="FF0000"/>
                </a:solidFill>
              </a:rPr>
              <a:t>reasons</a:t>
            </a:r>
          </a:p>
          <a:p>
            <a:r>
              <a:rPr lang="en-US" dirty="0" smtClean="0"/>
              <a:t>and without excessive </a:t>
            </a:r>
            <a:r>
              <a:rPr lang="en-US" dirty="0" smtClean="0">
                <a:solidFill>
                  <a:srgbClr val="FF0000"/>
                </a:solidFill>
              </a:rPr>
              <a:t>constraint</a:t>
            </a:r>
            <a:r>
              <a:rPr lang="en-US" dirty="0"/>
              <a:t>. </a:t>
            </a:r>
            <a:r>
              <a:rPr lang="en-US" dirty="0" smtClean="0"/>
              <a:t>(But </a:t>
            </a:r>
            <a:r>
              <a:rPr lang="en-US" dirty="0"/>
              <a:t>what is excessive</a:t>
            </a:r>
            <a:r>
              <a:rPr lang="en-US" dirty="0" smtClean="0"/>
              <a:t>?)</a:t>
            </a:r>
          </a:p>
          <a:p>
            <a:endParaRPr lang="en-US" dirty="0"/>
          </a:p>
          <a:p>
            <a:pPr marL="0" indent="0">
              <a:buNone/>
            </a:pPr>
            <a:r>
              <a:rPr lang="en-US" dirty="0" smtClean="0"/>
              <a:t>“Man is free because he is a beginning.”  	</a:t>
            </a:r>
          </a:p>
          <a:p>
            <a:pPr marL="0" indent="0">
              <a:buNone/>
            </a:pPr>
            <a:r>
              <a:rPr lang="en-US" dirty="0"/>
              <a:t>	</a:t>
            </a:r>
            <a:r>
              <a:rPr lang="en-US" dirty="0" smtClean="0"/>
              <a:t>				</a:t>
            </a:r>
            <a:r>
              <a:rPr lang="en-US" sz="2300" dirty="0" smtClean="0"/>
              <a:t>--Hannah Arendt</a:t>
            </a:r>
            <a:endParaRPr lang="en-US" sz="2300" dirty="0"/>
          </a:p>
          <a:p>
            <a:pPr marL="0" indent="0">
              <a:buNone/>
            </a:pPr>
            <a:r>
              <a:rPr lang="en-US" dirty="0"/>
              <a:t>	</a:t>
            </a:r>
          </a:p>
        </p:txBody>
      </p:sp>
    </p:spTree>
    <p:extLst>
      <p:ext uri="{BB962C8B-B14F-4D97-AF65-F5344CB8AC3E}">
        <p14:creationId xmlns:p14="http://schemas.microsoft.com/office/powerpoint/2010/main" val="943991038"/>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a:bodyPr>
          <a:lstStyle/>
          <a:p>
            <a:pPr marL="0" indent="0">
              <a:buNone/>
            </a:pPr>
            <a:r>
              <a:rPr lang="en-US" dirty="0" smtClean="0"/>
              <a:t>Iliad 1.211:</a:t>
            </a:r>
          </a:p>
          <a:p>
            <a:pPr marL="0" indent="0">
              <a:buNone/>
            </a:pPr>
            <a:r>
              <a:rPr lang="en-US" sz="2600" dirty="0" smtClean="0"/>
              <a:t> “What if you are a great soldier? That’s just a gift of the gods.”</a:t>
            </a:r>
          </a:p>
          <a:p>
            <a:pPr marL="0" indent="0">
              <a:buNone/>
            </a:pPr>
            <a:endParaRPr lang="en-US" dirty="0"/>
          </a:p>
          <a:p>
            <a:pPr marL="0" indent="0">
              <a:buNone/>
            </a:pPr>
            <a:r>
              <a:rPr lang="en-US" dirty="0" smtClean="0"/>
              <a:t>1.340-341: </a:t>
            </a:r>
          </a:p>
          <a:p>
            <a:pPr marL="0" indent="0">
              <a:buNone/>
            </a:pPr>
            <a:r>
              <a:rPr lang="en-US" dirty="0" smtClean="0"/>
              <a:t>“</a:t>
            </a:r>
            <a:r>
              <a:rPr lang="en-US" sz="2600" dirty="0" smtClean="0"/>
              <a:t>What if the everlasting gods have made a spearman of him?</a:t>
            </a:r>
          </a:p>
          <a:p>
            <a:pPr marL="0" indent="0">
              <a:buNone/>
            </a:pPr>
            <a:r>
              <a:rPr lang="en-US" sz="2600" dirty="0" smtClean="0"/>
              <a:t>Have they entitled him to hurl abuse at </a:t>
            </a:r>
            <a:r>
              <a:rPr lang="en-US" sz="2600" i="1" dirty="0" smtClean="0"/>
              <a:t>me? </a:t>
            </a:r>
            <a:r>
              <a:rPr lang="en-US" sz="2600" dirty="0" smtClean="0"/>
              <a:t>”</a:t>
            </a:r>
            <a:endParaRPr lang="en-US" sz="2600" dirty="0"/>
          </a:p>
        </p:txBody>
      </p:sp>
    </p:spTree>
    <p:extLst>
      <p:ext uri="{BB962C8B-B14F-4D97-AF65-F5344CB8AC3E}">
        <p14:creationId xmlns:p14="http://schemas.microsoft.com/office/powerpoint/2010/main" val="72715778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253214"/>
          </a:xfrm>
        </p:spPr>
        <p:txBody>
          <a:bodyPr>
            <a:noAutofit/>
          </a:bodyPr>
          <a:lstStyle/>
          <a:p>
            <a:r>
              <a:rPr lang="en-US" sz="1600" i="1" dirty="0" smtClean="0"/>
              <a:t>Iliad </a:t>
            </a:r>
            <a:r>
              <a:rPr lang="en-US" sz="1600" dirty="0" smtClean="0"/>
              <a:t>1.416-422</a:t>
            </a:r>
            <a:endParaRPr lang="en-US" sz="1600" i="1" dirty="0"/>
          </a:p>
        </p:txBody>
      </p:sp>
      <p:sp>
        <p:nvSpPr>
          <p:cNvPr id="3" name="Content Placeholder 2"/>
          <p:cNvSpPr>
            <a:spLocks noGrp="1"/>
          </p:cNvSpPr>
          <p:nvPr>
            <p:ph idx="1"/>
          </p:nvPr>
        </p:nvSpPr>
        <p:spPr>
          <a:xfrm>
            <a:off x="457200" y="459194"/>
            <a:ext cx="8229600" cy="4684306"/>
          </a:xfrm>
        </p:spPr>
        <p:txBody>
          <a:bodyPr>
            <a:normAutofit/>
          </a:bodyPr>
          <a:lstStyle/>
          <a:p>
            <a:pPr marL="0" indent="0">
              <a:buNone/>
            </a:pPr>
            <a:r>
              <a:rPr lang="en-US" sz="1600" dirty="0" smtClean="0"/>
              <a:t>		</a:t>
            </a:r>
          </a:p>
          <a:p>
            <a:pPr marL="0" indent="0">
              <a:buNone/>
            </a:pPr>
            <a:endParaRPr lang="en-US" sz="1600" dirty="0"/>
          </a:p>
          <a:p>
            <a:pPr marL="0" indent="0">
              <a:buNone/>
            </a:pPr>
            <a:endParaRPr lang="en-US" sz="1600" dirty="0" smtClean="0"/>
          </a:p>
          <a:p>
            <a:pPr marL="0" indent="0">
              <a:buNone/>
            </a:pPr>
            <a:r>
              <a:rPr lang="en-US" sz="1400" dirty="0" smtClean="0"/>
              <a:t>			</a:t>
            </a:r>
            <a:r>
              <a:rPr lang="en-US" sz="2000" dirty="0" smtClean="0"/>
              <a:t>“</a:t>
            </a:r>
            <a:r>
              <a:rPr lang="en-US" sz="2000" dirty="0"/>
              <a:t>Mother!</a:t>
            </a:r>
          </a:p>
          <a:p>
            <a:pPr marL="0" indent="0">
              <a:buNone/>
            </a:pPr>
            <a:r>
              <a:rPr lang="en-US" sz="2000" dirty="0"/>
              <a:t>You gave me life, short as that life will be,</a:t>
            </a:r>
          </a:p>
          <a:p>
            <a:pPr marL="0" indent="0">
              <a:buNone/>
            </a:pPr>
            <a:r>
              <a:rPr lang="en-US" sz="2000" dirty="0"/>
              <a:t>so at least Olympian Zeus thundering up on high,</a:t>
            </a:r>
          </a:p>
          <a:p>
            <a:pPr marL="0" indent="0">
              <a:buNone/>
            </a:pPr>
            <a:r>
              <a:rPr lang="en-US" sz="2000" dirty="0"/>
              <a:t>should give me </a:t>
            </a:r>
            <a:r>
              <a:rPr lang="en-US" sz="2000" dirty="0">
                <a:solidFill>
                  <a:srgbClr val="FF0000"/>
                </a:solidFill>
              </a:rPr>
              <a:t>honor</a:t>
            </a:r>
            <a:r>
              <a:rPr lang="en-US" sz="2000" dirty="0"/>
              <a:t>—but now he gives me nothing. </a:t>
            </a:r>
          </a:p>
          <a:p>
            <a:pPr marL="0" indent="0">
              <a:buNone/>
            </a:pPr>
            <a:r>
              <a:rPr lang="en-US" sz="2000" dirty="0"/>
              <a:t>Atreus’ son Agamemnon, for all his far-flung kingdoms—</a:t>
            </a:r>
          </a:p>
          <a:p>
            <a:pPr marL="0" indent="0">
              <a:buNone/>
            </a:pPr>
            <a:r>
              <a:rPr lang="en-US" sz="2000" dirty="0"/>
              <a:t>the man </a:t>
            </a:r>
            <a:r>
              <a:rPr lang="en-US" sz="2000" dirty="0">
                <a:solidFill>
                  <a:srgbClr val="FF0000"/>
                </a:solidFill>
              </a:rPr>
              <a:t>disgraces</a:t>
            </a:r>
            <a:r>
              <a:rPr lang="en-US" sz="2000" dirty="0"/>
              <a:t> me, seizes and keeps my prize,</a:t>
            </a:r>
          </a:p>
          <a:p>
            <a:pPr marL="0" indent="0">
              <a:buNone/>
            </a:pPr>
            <a:r>
              <a:rPr lang="en-US" sz="2000" dirty="0"/>
              <a:t>he tears her away himself!”</a:t>
            </a:r>
          </a:p>
          <a:p>
            <a:pPr marL="0" indent="0">
              <a:buNone/>
            </a:pPr>
            <a:endParaRPr lang="en-US" sz="2000" dirty="0"/>
          </a:p>
        </p:txBody>
      </p:sp>
    </p:spTree>
    <p:extLst>
      <p:ext uri="{BB962C8B-B14F-4D97-AF65-F5344CB8AC3E}">
        <p14:creationId xmlns:p14="http://schemas.microsoft.com/office/powerpoint/2010/main" val="662368960"/>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253214"/>
          </a:xfrm>
        </p:spPr>
        <p:txBody>
          <a:bodyPr>
            <a:noAutofit/>
          </a:bodyPr>
          <a:lstStyle/>
          <a:p>
            <a:r>
              <a:rPr lang="en-US" sz="1600" i="1" dirty="0" err="1" smtClean="0"/>
              <a:t>Aidos</a:t>
            </a:r>
            <a:r>
              <a:rPr lang="en-US" sz="1600" i="1" dirty="0" smtClean="0"/>
              <a:t> (</a:t>
            </a:r>
            <a:r>
              <a:rPr lang="el-GR" sz="1600" dirty="0" smtClean="0"/>
              <a:t>Αἰδώς</a:t>
            </a:r>
            <a:r>
              <a:rPr lang="en-US" sz="1600" dirty="0" smtClean="0"/>
              <a:t>)</a:t>
            </a:r>
            <a:r>
              <a:rPr lang="en-US" sz="1600" i="1" dirty="0" smtClean="0"/>
              <a:t>: Iliad </a:t>
            </a:r>
            <a:r>
              <a:rPr lang="en-US" sz="1600" dirty="0" smtClean="0"/>
              <a:t>15.574-595</a:t>
            </a:r>
            <a:endParaRPr lang="en-US" sz="1600" i="1" dirty="0"/>
          </a:p>
        </p:txBody>
      </p:sp>
      <p:sp>
        <p:nvSpPr>
          <p:cNvPr id="3" name="Content Placeholder 2"/>
          <p:cNvSpPr>
            <a:spLocks noGrp="1"/>
          </p:cNvSpPr>
          <p:nvPr>
            <p:ph idx="1"/>
          </p:nvPr>
        </p:nvSpPr>
        <p:spPr>
          <a:xfrm>
            <a:off x="457200" y="459194"/>
            <a:ext cx="8229600" cy="4684306"/>
          </a:xfrm>
        </p:spPr>
        <p:txBody>
          <a:bodyPr>
            <a:normAutofit lnSpcReduction="10000"/>
          </a:bodyPr>
          <a:lstStyle/>
          <a:p>
            <a:pPr marL="0" indent="0">
              <a:buNone/>
            </a:pPr>
            <a:r>
              <a:rPr lang="en-US" sz="1600" dirty="0" smtClean="0"/>
              <a:t>	</a:t>
            </a:r>
          </a:p>
          <a:p>
            <a:pPr marL="0" indent="0">
              <a:buNone/>
            </a:pPr>
            <a:r>
              <a:rPr lang="en-US" sz="1400" dirty="0" smtClean="0"/>
              <a:t>“</a:t>
            </a:r>
            <a:r>
              <a:rPr lang="en-US" sz="1400" dirty="0"/>
              <a:t>So fight by the ships, all together. And that </a:t>
            </a:r>
            <a:r>
              <a:rPr lang="en-US" sz="1400" dirty="0" smtClean="0"/>
              <a:t>comrade</a:t>
            </a:r>
          </a:p>
          <a:p>
            <a:pPr marL="0" indent="0">
              <a:buNone/>
            </a:pPr>
            <a:r>
              <a:rPr lang="en-US" sz="1400" dirty="0" smtClean="0"/>
              <a:t>who meets his death and destiny, speared or stabbed,</a:t>
            </a:r>
          </a:p>
          <a:p>
            <a:pPr marL="0" indent="0">
              <a:buNone/>
            </a:pPr>
            <a:r>
              <a:rPr lang="en-US" sz="1400" dirty="0" smtClean="0"/>
              <a:t>let </a:t>
            </a:r>
            <a:r>
              <a:rPr lang="en-US" sz="1400" dirty="0"/>
              <a:t>him die! He dies fighting for fatherland—</a:t>
            </a:r>
          </a:p>
          <a:p>
            <a:pPr marL="0" indent="0">
              <a:buNone/>
            </a:pPr>
            <a:r>
              <a:rPr lang="en-US" sz="1400" dirty="0">
                <a:solidFill>
                  <a:srgbClr val="FF0000"/>
                </a:solidFill>
              </a:rPr>
              <a:t>no dishonor there!</a:t>
            </a:r>
          </a:p>
          <a:p>
            <a:pPr marL="0" indent="0">
              <a:buNone/>
            </a:pPr>
            <a:r>
              <a:rPr lang="en-US" sz="1400" dirty="0"/>
              <a:t>He’ll leave behind him wife and sons unscathed,</a:t>
            </a:r>
          </a:p>
          <a:p>
            <a:pPr marL="0" indent="0">
              <a:buNone/>
            </a:pPr>
            <a:r>
              <a:rPr lang="en-US" sz="1400" dirty="0"/>
              <a:t>his house and estate unharmed—once these </a:t>
            </a:r>
            <a:r>
              <a:rPr lang="en-US" sz="1400" dirty="0" err="1"/>
              <a:t>Argives</a:t>
            </a:r>
            <a:endParaRPr lang="en-US" sz="1400" dirty="0"/>
          </a:p>
          <a:p>
            <a:pPr marL="0" indent="0">
              <a:buNone/>
            </a:pPr>
            <a:r>
              <a:rPr lang="en-US" sz="1400" dirty="0"/>
              <a:t>sail for home, the fatherland they love.”</a:t>
            </a:r>
          </a:p>
          <a:p>
            <a:pPr marL="0" indent="0">
              <a:buNone/>
            </a:pPr>
            <a:r>
              <a:rPr lang="en-US" sz="1400" dirty="0"/>
              <a:t>			</a:t>
            </a:r>
            <a:r>
              <a:rPr lang="en-US" sz="1400" dirty="0" smtClean="0"/>
              <a:t>  </a:t>
            </a:r>
            <a:r>
              <a:rPr lang="en-US" sz="1400" dirty="0"/>
              <a:t>That was his cry</a:t>
            </a:r>
          </a:p>
          <a:p>
            <a:pPr marL="0" indent="0">
              <a:buNone/>
            </a:pPr>
            <a:r>
              <a:rPr lang="en-US" sz="1400" dirty="0"/>
              <a:t>as Hector put fresh fighting spirit in each man.</a:t>
            </a:r>
          </a:p>
          <a:p>
            <a:pPr marL="0" indent="0">
              <a:buNone/>
            </a:pPr>
            <a:r>
              <a:rPr lang="en-US" sz="1400" dirty="0"/>
              <a:t>But Ajax fired the trips on his side too:</a:t>
            </a:r>
          </a:p>
          <a:p>
            <a:pPr marL="0" indent="0">
              <a:buNone/>
            </a:pPr>
            <a:r>
              <a:rPr lang="en-US" sz="1400" dirty="0">
                <a:solidFill>
                  <a:srgbClr val="FF0000"/>
                </a:solidFill>
              </a:rPr>
              <a:t>“Shame, you </a:t>
            </a:r>
            <a:r>
              <a:rPr lang="en-US" sz="1400" dirty="0" err="1">
                <a:solidFill>
                  <a:srgbClr val="FF0000"/>
                </a:solidFill>
              </a:rPr>
              <a:t>Argives</a:t>
            </a:r>
            <a:r>
              <a:rPr lang="en-US" sz="1400" dirty="0">
                <a:solidFill>
                  <a:srgbClr val="FF0000"/>
                </a:solidFill>
              </a:rPr>
              <a:t>! </a:t>
            </a:r>
            <a:r>
              <a:rPr lang="en-US" sz="1400" dirty="0"/>
              <a:t>all or nothing now—</a:t>
            </a:r>
          </a:p>
          <a:p>
            <a:pPr marL="0" indent="0">
              <a:buNone/>
            </a:pPr>
            <a:r>
              <a:rPr lang="en-US" sz="1400" dirty="0"/>
              <a:t>die, or live and drive defeat from the ships!</a:t>
            </a:r>
          </a:p>
          <a:p>
            <a:pPr marL="0" indent="0">
              <a:buNone/>
            </a:pPr>
            <a:r>
              <a:rPr lang="en-US" sz="1400" dirty="0"/>
              <a:t>…</a:t>
            </a:r>
          </a:p>
          <a:p>
            <a:pPr marL="0" indent="0">
              <a:buNone/>
            </a:pPr>
            <a:r>
              <a:rPr lang="en-US" sz="1400" dirty="0"/>
              <a:t>Quick, better to live or die, once and for all,</a:t>
            </a:r>
          </a:p>
          <a:p>
            <a:pPr marL="0" indent="0">
              <a:buNone/>
            </a:pPr>
            <a:r>
              <a:rPr lang="en-US" sz="1400" dirty="0"/>
              <a:t>than die by inches, slowly crushed to death—</a:t>
            </a:r>
          </a:p>
          <a:p>
            <a:pPr marL="0" indent="0">
              <a:buNone/>
            </a:pPr>
            <a:r>
              <a:rPr lang="en-US" sz="1400" dirty="0"/>
              <a:t>helpless against the hulls in the bloody press—</a:t>
            </a:r>
          </a:p>
          <a:p>
            <a:pPr marL="0" indent="0">
              <a:buNone/>
            </a:pPr>
            <a:r>
              <a:rPr lang="en-US" sz="1400" dirty="0"/>
              <a:t>by far inferior men!</a:t>
            </a:r>
          </a:p>
          <a:p>
            <a:pPr marL="0" indent="0">
              <a:buNone/>
            </a:pPr>
            <a:endParaRPr lang="en-US" dirty="0"/>
          </a:p>
        </p:txBody>
      </p:sp>
    </p:spTree>
    <p:extLst>
      <p:ext uri="{BB962C8B-B14F-4D97-AF65-F5344CB8AC3E}">
        <p14:creationId xmlns:p14="http://schemas.microsoft.com/office/powerpoint/2010/main" val="2713202623"/>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73543"/>
            <a:ext cx="8229600" cy="407176"/>
          </a:xfrm>
        </p:spPr>
        <p:txBody>
          <a:bodyPr>
            <a:normAutofit fontScale="90000"/>
          </a:bodyPr>
          <a:lstStyle/>
          <a:p>
            <a:r>
              <a:rPr lang="en-US" sz="2000" dirty="0"/>
              <a:t/>
            </a:r>
            <a:br>
              <a:rPr lang="en-US" sz="2000" dirty="0"/>
            </a:br>
            <a:r>
              <a:rPr lang="en-US" sz="2000" b="1" dirty="0" err="1">
                <a:solidFill>
                  <a:srgbClr val="FF0000"/>
                </a:solidFill>
              </a:rPr>
              <a:t>Tîmê</a:t>
            </a:r>
            <a:r>
              <a:rPr lang="en-US" sz="2000" b="1" dirty="0"/>
              <a:t>: </a:t>
            </a:r>
            <a:r>
              <a:rPr lang="en-US" sz="2000" i="1" dirty="0"/>
              <a:t>Iliad</a:t>
            </a:r>
            <a:r>
              <a:rPr lang="en-US" sz="2000" dirty="0"/>
              <a:t> 12.359-373</a:t>
            </a:r>
          </a:p>
        </p:txBody>
      </p:sp>
      <p:sp>
        <p:nvSpPr>
          <p:cNvPr id="3" name="Content Placeholder 2"/>
          <p:cNvSpPr>
            <a:spLocks noGrp="1"/>
          </p:cNvSpPr>
          <p:nvPr>
            <p:ph idx="1"/>
          </p:nvPr>
        </p:nvSpPr>
        <p:spPr/>
        <p:txBody>
          <a:bodyPr>
            <a:normAutofit fontScale="40000" lnSpcReduction="20000"/>
          </a:bodyPr>
          <a:lstStyle/>
          <a:p>
            <a:pPr marL="0" indent="0">
              <a:buNone/>
            </a:pPr>
            <a:r>
              <a:rPr lang="en-US" dirty="0" smtClean="0"/>
              <a:t>			</a:t>
            </a:r>
            <a:r>
              <a:rPr lang="en-US" sz="3500" dirty="0" err="1" smtClean="0"/>
              <a:t>Glaucus</a:t>
            </a:r>
            <a:r>
              <a:rPr lang="en-US" sz="3500" dirty="0"/>
              <a:t>, </a:t>
            </a:r>
          </a:p>
          <a:p>
            <a:pPr marL="0" indent="0">
              <a:buNone/>
            </a:pPr>
            <a:r>
              <a:rPr lang="en-US" sz="3500" dirty="0"/>
              <a:t>why do they hold us both in honor, first by far</a:t>
            </a:r>
          </a:p>
          <a:p>
            <a:pPr marL="0" indent="0">
              <a:buNone/>
            </a:pPr>
            <a:r>
              <a:rPr lang="en-US" sz="3500" dirty="0"/>
              <a:t>with pride of place, choice meats and brimming cups,</a:t>
            </a:r>
          </a:p>
          <a:p>
            <a:pPr marL="0" indent="0">
              <a:buNone/>
            </a:pPr>
            <a:r>
              <a:rPr lang="en-US" sz="3500" dirty="0"/>
              <a:t>in Lycia where all our people look on us like gods?</a:t>
            </a:r>
          </a:p>
          <a:p>
            <a:pPr marL="0" indent="0">
              <a:buNone/>
            </a:pPr>
            <a:r>
              <a:rPr lang="en-US" sz="3500" dirty="0"/>
              <a:t>Why make us lords of estates along the Xanthus’ banks,</a:t>
            </a:r>
          </a:p>
          <a:p>
            <a:pPr marL="0" indent="0">
              <a:buNone/>
            </a:pPr>
            <a:r>
              <a:rPr lang="en-US" sz="3500" dirty="0"/>
              <a:t>rich in </a:t>
            </a:r>
            <a:r>
              <a:rPr lang="en-US" sz="3500" dirty="0" smtClean="0"/>
              <a:t>vineyards </a:t>
            </a:r>
            <a:r>
              <a:rPr lang="en-US" sz="3500" dirty="0"/>
              <a:t>and </a:t>
            </a:r>
            <a:r>
              <a:rPr lang="en-US" sz="3500" dirty="0" err="1"/>
              <a:t>plowland</a:t>
            </a:r>
            <a:r>
              <a:rPr lang="en-US" sz="3500" dirty="0"/>
              <a:t> rolling wheat?</a:t>
            </a:r>
          </a:p>
          <a:p>
            <a:pPr marL="0" indent="0">
              <a:buNone/>
            </a:pPr>
            <a:r>
              <a:rPr lang="en-US" sz="3500" dirty="0"/>
              <a:t>So that now the duty’s ours—</a:t>
            </a:r>
          </a:p>
          <a:p>
            <a:pPr marL="0" indent="0">
              <a:buNone/>
            </a:pPr>
            <a:r>
              <a:rPr lang="en-US" sz="3500" i="1" dirty="0"/>
              <a:t>we </a:t>
            </a:r>
            <a:r>
              <a:rPr lang="en-US" sz="3500" dirty="0"/>
              <a:t>are the ones to head our </a:t>
            </a:r>
            <a:r>
              <a:rPr lang="en-US" sz="3500" dirty="0" err="1"/>
              <a:t>Lycian</a:t>
            </a:r>
            <a:r>
              <a:rPr lang="en-US" sz="3500" dirty="0"/>
              <a:t> front,</a:t>
            </a:r>
          </a:p>
          <a:p>
            <a:pPr marL="0" indent="0">
              <a:buNone/>
            </a:pPr>
            <a:r>
              <a:rPr lang="en-US" sz="3500" dirty="0"/>
              <a:t>brace and fling ourselves in the blaze of war,</a:t>
            </a:r>
          </a:p>
          <a:p>
            <a:pPr marL="0" indent="0">
              <a:buNone/>
            </a:pPr>
            <a:r>
              <a:rPr lang="en-US" sz="3500" dirty="0"/>
              <a:t>so a comrade strapped in combat gear may say, </a:t>
            </a:r>
          </a:p>
          <a:p>
            <a:pPr marL="0" indent="0">
              <a:buNone/>
            </a:pPr>
            <a:r>
              <a:rPr lang="en-US" sz="3500" dirty="0"/>
              <a:t>‘Not without fame, the men who rule in Lycia,</a:t>
            </a:r>
          </a:p>
          <a:p>
            <a:pPr marL="0" indent="0">
              <a:buNone/>
            </a:pPr>
            <a:r>
              <a:rPr lang="en-US" sz="3500" dirty="0"/>
              <a:t>these kings of ours who eat fat cuts of lamb</a:t>
            </a:r>
          </a:p>
          <a:p>
            <a:pPr marL="0" indent="0">
              <a:buNone/>
            </a:pPr>
            <a:r>
              <a:rPr lang="en-US" sz="3500" dirty="0"/>
              <a:t>and drink sweet wine the finest stock we have.</a:t>
            </a:r>
          </a:p>
          <a:p>
            <a:pPr marL="0" indent="0">
              <a:buNone/>
            </a:pPr>
            <a:r>
              <a:rPr lang="en-US" sz="3500" dirty="0"/>
              <a:t>But they owe it all to their own fighting strength—</a:t>
            </a:r>
          </a:p>
          <a:p>
            <a:pPr marL="0" indent="0">
              <a:buNone/>
            </a:pPr>
            <a:r>
              <a:rPr lang="en-US" sz="3500" dirty="0"/>
              <a:t>our great men of war, they lead our way in battle!’</a:t>
            </a:r>
          </a:p>
        </p:txBody>
      </p:sp>
    </p:spTree>
    <p:extLst>
      <p:ext uri="{BB962C8B-B14F-4D97-AF65-F5344CB8AC3E}">
        <p14:creationId xmlns:p14="http://schemas.microsoft.com/office/powerpoint/2010/main" val="3750169024"/>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000" b="1" dirty="0" err="1"/>
              <a:t>Kleos</a:t>
            </a:r>
            <a:r>
              <a:rPr lang="en-US" sz="2000" b="1" dirty="0"/>
              <a:t> </a:t>
            </a:r>
            <a:r>
              <a:rPr lang="en-US" sz="2000" b="1" dirty="0" err="1" smtClean="0"/>
              <a:t>aphthiton</a:t>
            </a:r>
            <a:r>
              <a:rPr lang="en-US" sz="2000" dirty="0"/>
              <a:t> </a:t>
            </a:r>
            <a:r>
              <a:rPr lang="en-US" sz="2000" dirty="0" smtClean="0"/>
              <a:t>(</a:t>
            </a:r>
            <a:r>
              <a:rPr lang="en-US" sz="2000" dirty="0" err="1" smtClean="0"/>
              <a:t>unperishing</a:t>
            </a:r>
            <a:r>
              <a:rPr lang="en-US" sz="2000" dirty="0" smtClean="0"/>
              <a:t> glory): </a:t>
            </a:r>
            <a:r>
              <a:rPr lang="en-US" sz="2000" i="1" dirty="0" smtClean="0"/>
              <a:t>Iliad </a:t>
            </a:r>
            <a:r>
              <a:rPr lang="en-US" sz="2000" dirty="0"/>
              <a:t>12.374-381</a:t>
            </a:r>
            <a:br>
              <a:rPr lang="en-US" sz="2000" dirty="0"/>
            </a:br>
            <a:endParaRPr lang="en-US" sz="2000" dirty="0"/>
          </a:p>
        </p:txBody>
      </p:sp>
      <p:sp>
        <p:nvSpPr>
          <p:cNvPr id="3" name="Content Placeholder 2"/>
          <p:cNvSpPr>
            <a:spLocks noGrp="1"/>
          </p:cNvSpPr>
          <p:nvPr>
            <p:ph idx="1"/>
          </p:nvPr>
        </p:nvSpPr>
        <p:spPr/>
        <p:txBody>
          <a:bodyPr>
            <a:normAutofit fontScale="70000" lnSpcReduction="20000"/>
          </a:bodyPr>
          <a:lstStyle/>
          <a:p>
            <a:pPr marL="0" indent="0">
              <a:buNone/>
            </a:pPr>
            <a:endParaRPr lang="en-US" dirty="0"/>
          </a:p>
          <a:p>
            <a:pPr marL="0" indent="0">
              <a:buNone/>
            </a:pPr>
            <a:r>
              <a:rPr lang="en-US" dirty="0"/>
              <a:t>Ah my friend, if you and I could escape this fray</a:t>
            </a:r>
          </a:p>
          <a:p>
            <a:pPr marL="0" indent="0">
              <a:buNone/>
            </a:pPr>
            <a:r>
              <a:rPr lang="en-US" dirty="0"/>
              <a:t>and live forever, never a trace of age, immortal, </a:t>
            </a:r>
          </a:p>
          <a:p>
            <a:pPr marL="0" indent="0">
              <a:buNone/>
            </a:pPr>
            <a:r>
              <a:rPr lang="en-US" dirty="0"/>
              <a:t>I would never fight on the front lines again</a:t>
            </a:r>
          </a:p>
          <a:p>
            <a:pPr marL="0" indent="0">
              <a:buNone/>
            </a:pPr>
            <a:r>
              <a:rPr lang="en-US" dirty="0"/>
              <a:t>or command you to the field where men win fame.</a:t>
            </a:r>
          </a:p>
          <a:p>
            <a:pPr marL="0" indent="0">
              <a:buNone/>
            </a:pPr>
            <a:r>
              <a:rPr lang="en-US" dirty="0"/>
              <a:t>But now, as it is, the fates of death await us,</a:t>
            </a:r>
          </a:p>
          <a:p>
            <a:pPr marL="0" indent="0">
              <a:buNone/>
            </a:pPr>
            <a:r>
              <a:rPr lang="en-US" dirty="0"/>
              <a:t>thousands posed to strike, and not a man alive</a:t>
            </a:r>
          </a:p>
          <a:p>
            <a:pPr marL="0" indent="0">
              <a:buNone/>
            </a:pPr>
            <a:r>
              <a:rPr lang="en-US" dirty="0"/>
              <a:t>can flee them or escape—so in we go for attack!</a:t>
            </a:r>
          </a:p>
          <a:p>
            <a:pPr marL="0" indent="0">
              <a:buNone/>
            </a:pPr>
            <a:r>
              <a:rPr lang="en-US" dirty="0"/>
              <a:t>Give our enemy glory or win it for ourselves!</a:t>
            </a:r>
          </a:p>
          <a:p>
            <a:endParaRPr lang="en-US" dirty="0"/>
          </a:p>
        </p:txBody>
      </p:sp>
    </p:spTree>
    <p:extLst>
      <p:ext uri="{BB962C8B-B14F-4D97-AF65-F5344CB8AC3E}">
        <p14:creationId xmlns:p14="http://schemas.microsoft.com/office/powerpoint/2010/main" val="1053489881"/>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324963"/>
          </a:xfrm>
        </p:spPr>
        <p:txBody>
          <a:bodyPr>
            <a:noAutofit/>
          </a:bodyPr>
          <a:lstStyle/>
          <a:p>
            <a:r>
              <a:rPr lang="en-US" sz="2000" dirty="0" smtClean="0"/>
              <a:t>The Warrior Ethic Against Itself</a:t>
            </a:r>
            <a:endParaRPr lang="en-US" sz="2000" dirty="0"/>
          </a:p>
        </p:txBody>
      </p:sp>
      <p:sp>
        <p:nvSpPr>
          <p:cNvPr id="3" name="Content Placeholder 2"/>
          <p:cNvSpPr>
            <a:spLocks noGrp="1"/>
          </p:cNvSpPr>
          <p:nvPr>
            <p:ph idx="1"/>
          </p:nvPr>
        </p:nvSpPr>
        <p:spPr/>
        <p:txBody>
          <a:bodyPr>
            <a:noAutofit/>
          </a:bodyPr>
          <a:lstStyle/>
          <a:p>
            <a:pPr lvl="0"/>
            <a:r>
              <a:rPr lang="en-US" sz="2000" b="1" dirty="0" err="1" smtClean="0"/>
              <a:t>tîmê</a:t>
            </a:r>
            <a:r>
              <a:rPr lang="en-US" sz="2000" dirty="0" smtClean="0"/>
              <a:t>: honor, wealth, status—given </a:t>
            </a:r>
            <a:r>
              <a:rPr lang="en-US" sz="2000" dirty="0"/>
              <a:t>to the warrior while he </a:t>
            </a:r>
            <a:r>
              <a:rPr lang="en-US" sz="2000" dirty="0" smtClean="0"/>
              <a:t>lives</a:t>
            </a:r>
            <a:r>
              <a:rPr lang="en-US" sz="2000" dirty="0"/>
              <a:t> </a:t>
            </a:r>
            <a:r>
              <a:rPr lang="en-US" sz="2000" dirty="0" smtClean="0"/>
              <a:t>BUT: desert is proved only </a:t>
            </a:r>
            <a:r>
              <a:rPr lang="en-US" sz="2000" dirty="0"/>
              <a:t>by risking </a:t>
            </a:r>
            <a:r>
              <a:rPr lang="en-US" sz="2000" dirty="0" smtClean="0"/>
              <a:t>everything</a:t>
            </a:r>
            <a:r>
              <a:rPr lang="en-US" sz="2000" dirty="0"/>
              <a:t> </a:t>
            </a:r>
            <a:endParaRPr lang="en-US" sz="2000" dirty="0" smtClean="0"/>
          </a:p>
          <a:p>
            <a:pPr lvl="0"/>
            <a:endParaRPr lang="en-US" sz="2000" dirty="0"/>
          </a:p>
          <a:p>
            <a:pPr lvl="0"/>
            <a:r>
              <a:rPr lang="en-US" sz="2000" dirty="0"/>
              <a:t>War </a:t>
            </a:r>
            <a:r>
              <a:rPr lang="en-US" sz="2000" dirty="0" smtClean="0"/>
              <a:t>secures the values of </a:t>
            </a:r>
            <a:r>
              <a:rPr lang="en-US" sz="2000" dirty="0"/>
              <a:t>the community, </a:t>
            </a:r>
            <a:r>
              <a:rPr lang="en-US" sz="2000" dirty="0" smtClean="0"/>
              <a:t>but only by </a:t>
            </a:r>
            <a:r>
              <a:rPr lang="en-US" sz="2000" dirty="0"/>
              <a:t>abrogating </a:t>
            </a:r>
            <a:r>
              <a:rPr lang="en-US" sz="2000" dirty="0" smtClean="0"/>
              <a:t>those values:</a:t>
            </a:r>
          </a:p>
          <a:p>
            <a:pPr lvl="0"/>
            <a:endParaRPr lang="en-US" sz="2000" dirty="0"/>
          </a:p>
          <a:p>
            <a:pPr lvl="2">
              <a:buFont typeface="Wingdings" charset="0"/>
              <a:buChar char="à"/>
            </a:pPr>
            <a:r>
              <a:rPr lang="en-US" sz="2000" dirty="0" smtClean="0"/>
              <a:t>Glory </a:t>
            </a:r>
            <a:r>
              <a:rPr lang="en-US" sz="2000" dirty="0"/>
              <a:t>is purchased with </a:t>
            </a:r>
            <a:r>
              <a:rPr lang="en-US" sz="2000" dirty="0" smtClean="0"/>
              <a:t>death</a:t>
            </a:r>
          </a:p>
          <a:p>
            <a:pPr marL="0" indent="0">
              <a:buNone/>
            </a:pPr>
            <a:r>
              <a:rPr lang="en-US" sz="2000" dirty="0" smtClean="0">
                <a:sym typeface="Wingdings"/>
              </a:rPr>
              <a:t>	</a:t>
            </a:r>
            <a:r>
              <a:rPr lang="en-US" sz="2000" dirty="0" smtClean="0"/>
              <a:t> </a:t>
            </a:r>
            <a:r>
              <a:rPr lang="en-US" sz="2000" dirty="0"/>
              <a:t>All combat is </a:t>
            </a:r>
            <a:r>
              <a:rPr lang="en-US" sz="2000" dirty="0" smtClean="0"/>
              <a:t>personal</a:t>
            </a:r>
            <a:endParaRPr lang="en-US" sz="2000" dirty="0"/>
          </a:p>
          <a:p>
            <a:pPr marL="0" indent="0">
              <a:buNone/>
            </a:pPr>
            <a:r>
              <a:rPr lang="en-US" sz="2000" dirty="0"/>
              <a:t> </a:t>
            </a:r>
          </a:p>
          <a:p>
            <a:pPr lvl="0"/>
            <a:r>
              <a:rPr lang="en-US" sz="2000" dirty="0"/>
              <a:t> The </a:t>
            </a:r>
            <a:r>
              <a:rPr lang="en-US" sz="2000" dirty="0" smtClean="0"/>
              <a:t>virtue (</a:t>
            </a:r>
            <a:r>
              <a:rPr lang="en-US" sz="2000" b="1" dirty="0" err="1"/>
              <a:t>a</a:t>
            </a:r>
            <a:r>
              <a:rPr lang="en-US" sz="2000" b="1" dirty="0" err="1" smtClean="0"/>
              <a:t>rêtê</a:t>
            </a:r>
            <a:r>
              <a:rPr lang="en-US" sz="2000" dirty="0" smtClean="0"/>
              <a:t>) that </a:t>
            </a:r>
            <a:r>
              <a:rPr lang="en-US" sz="2000" dirty="0"/>
              <a:t>secures the community also threatens it. </a:t>
            </a:r>
            <a:r>
              <a:rPr lang="en-US" sz="2000" dirty="0" smtClean="0"/>
              <a:t>A defensive ethic needs an offensive War.</a:t>
            </a:r>
            <a:endParaRPr lang="en-US" sz="2000" dirty="0"/>
          </a:p>
          <a:p>
            <a:endParaRPr lang="en-US" sz="2000" dirty="0"/>
          </a:p>
        </p:txBody>
      </p:sp>
    </p:spTree>
    <p:extLst>
      <p:ext uri="{BB962C8B-B14F-4D97-AF65-F5344CB8AC3E}">
        <p14:creationId xmlns:p14="http://schemas.microsoft.com/office/powerpoint/2010/main" val="705409243"/>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446936"/>
          </a:xfrm>
        </p:spPr>
        <p:txBody>
          <a:bodyPr>
            <a:normAutofit/>
          </a:bodyPr>
          <a:lstStyle/>
          <a:p>
            <a:r>
              <a:rPr lang="en-US" sz="2000" dirty="0" smtClean="0"/>
              <a:t>Achilles Refusal: 9.372-522</a:t>
            </a:r>
            <a:endParaRPr lang="en-US" sz="2000" dirty="0"/>
          </a:p>
        </p:txBody>
      </p:sp>
      <p:sp>
        <p:nvSpPr>
          <p:cNvPr id="3" name="Content Placeholder 2"/>
          <p:cNvSpPr>
            <a:spLocks noGrp="1"/>
          </p:cNvSpPr>
          <p:nvPr>
            <p:ph idx="1"/>
          </p:nvPr>
        </p:nvSpPr>
        <p:spPr>
          <a:xfrm>
            <a:off x="457200" y="767712"/>
            <a:ext cx="8229600" cy="4161437"/>
          </a:xfrm>
        </p:spPr>
        <p:txBody>
          <a:bodyPr>
            <a:normAutofit fontScale="40000" lnSpcReduction="20000"/>
          </a:bodyPr>
          <a:lstStyle/>
          <a:p>
            <a:pPr marL="0" indent="0">
              <a:buNone/>
            </a:pPr>
            <a:r>
              <a:rPr lang="en-US" sz="4500" dirty="0"/>
              <a:t>I will say it outright. That seems best to me.</a:t>
            </a:r>
          </a:p>
          <a:p>
            <a:pPr marL="0" indent="0">
              <a:buNone/>
            </a:pPr>
            <a:r>
              <a:rPr lang="en-US" sz="4500" dirty="0"/>
              <a:t>Will Agamemnon win me over? Not for all the world, </a:t>
            </a:r>
          </a:p>
          <a:p>
            <a:pPr marL="0" indent="0">
              <a:buNone/>
            </a:pPr>
            <a:r>
              <a:rPr lang="en-US" sz="4500" dirty="0"/>
              <a:t>nor will all the rest of Achaea's armies. </a:t>
            </a:r>
          </a:p>
          <a:p>
            <a:pPr marL="0" indent="0">
              <a:buNone/>
            </a:pPr>
            <a:r>
              <a:rPr lang="en-US" sz="4500" dirty="0"/>
              <a:t>No, what lasting thanks in the long run </a:t>
            </a:r>
          </a:p>
          <a:p>
            <a:pPr marL="0" indent="0">
              <a:buNone/>
            </a:pPr>
            <a:r>
              <a:rPr lang="en-US" sz="4500" dirty="0"/>
              <a:t>for warring with our enemies, on and on, no end? </a:t>
            </a:r>
          </a:p>
          <a:p>
            <a:pPr marL="0" indent="0">
              <a:buNone/>
            </a:pPr>
            <a:r>
              <a:rPr lang="en-US" sz="4500" dirty="0"/>
              <a:t>One and the same lot for the man who hangs back </a:t>
            </a:r>
          </a:p>
          <a:p>
            <a:pPr marL="0" indent="0">
              <a:buNone/>
            </a:pPr>
            <a:r>
              <a:rPr lang="en-US" sz="4500" dirty="0"/>
              <a:t>and the man who battles hard. The same honor waits </a:t>
            </a:r>
          </a:p>
          <a:p>
            <a:pPr marL="0" indent="0">
              <a:buNone/>
            </a:pPr>
            <a:r>
              <a:rPr lang="en-US" sz="4500" dirty="0"/>
              <a:t>for the coward and the brave. They both go down to Death, </a:t>
            </a:r>
          </a:p>
          <a:p>
            <a:pPr marL="0" indent="0">
              <a:buNone/>
            </a:pPr>
            <a:r>
              <a:rPr lang="en-US" sz="4500" dirty="0"/>
              <a:t>the fighter who shirks, the one who works to exhaustion. </a:t>
            </a:r>
          </a:p>
          <a:p>
            <a:pPr marL="0" indent="0">
              <a:buNone/>
            </a:pPr>
            <a:r>
              <a:rPr lang="en-US" sz="4500" dirty="0"/>
              <a:t>And what's laid up for me, what pittance? Nothing — </a:t>
            </a:r>
          </a:p>
          <a:p>
            <a:pPr marL="0" indent="0">
              <a:buNone/>
            </a:pPr>
            <a:r>
              <a:rPr lang="en-US" sz="4500" dirty="0"/>
              <a:t>and after suffering hardships, year in, year out, </a:t>
            </a:r>
          </a:p>
          <a:p>
            <a:pPr marL="0" indent="0">
              <a:buNone/>
            </a:pPr>
            <a:r>
              <a:rPr lang="en-US" sz="4500" dirty="0"/>
              <a:t>staking my life on the mortal risks of war. </a:t>
            </a:r>
          </a:p>
          <a:p>
            <a:pPr marL="0" indent="0">
              <a:buNone/>
            </a:pPr>
            <a:r>
              <a:rPr lang="en-US" sz="4500" dirty="0"/>
              <a:t>Like a mother bird hurrying morsels back </a:t>
            </a:r>
          </a:p>
          <a:p>
            <a:pPr marL="0" indent="0">
              <a:buNone/>
            </a:pPr>
            <a:r>
              <a:rPr lang="en-US" sz="4500" dirty="0"/>
              <a:t>to her unfledged young — whatever she can catch — </a:t>
            </a:r>
          </a:p>
          <a:p>
            <a:pPr marL="0" indent="0">
              <a:buNone/>
            </a:pPr>
            <a:r>
              <a:rPr lang="en-US" sz="4500" dirty="0"/>
              <a:t>but it's all starvation wages for herself. </a:t>
            </a:r>
          </a:p>
          <a:p>
            <a:endParaRPr lang="en-US" dirty="0"/>
          </a:p>
        </p:txBody>
      </p:sp>
    </p:spTree>
    <p:extLst>
      <p:ext uri="{BB962C8B-B14F-4D97-AF65-F5344CB8AC3E}">
        <p14:creationId xmlns:p14="http://schemas.microsoft.com/office/powerpoint/2010/main" val="2883162499"/>
      </p:ext>
    </p:extLst>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446936"/>
          </a:xfrm>
        </p:spPr>
        <p:txBody>
          <a:bodyPr>
            <a:normAutofit/>
          </a:bodyPr>
          <a:lstStyle/>
          <a:p>
            <a:r>
              <a:rPr lang="en-US" sz="2000" dirty="0" smtClean="0"/>
              <a:t>Achilles Refusal: 9.372-522</a:t>
            </a:r>
            <a:endParaRPr lang="en-US" sz="2000" dirty="0"/>
          </a:p>
        </p:txBody>
      </p:sp>
      <p:sp>
        <p:nvSpPr>
          <p:cNvPr id="3" name="Content Placeholder 2"/>
          <p:cNvSpPr>
            <a:spLocks noGrp="1"/>
          </p:cNvSpPr>
          <p:nvPr>
            <p:ph idx="1"/>
          </p:nvPr>
        </p:nvSpPr>
        <p:spPr>
          <a:xfrm>
            <a:off x="457200" y="767712"/>
            <a:ext cx="8229600" cy="4161437"/>
          </a:xfrm>
        </p:spPr>
        <p:txBody>
          <a:bodyPr>
            <a:normAutofit fontScale="40000" lnSpcReduction="20000"/>
          </a:bodyPr>
          <a:lstStyle/>
          <a:p>
            <a:pPr marL="0" indent="0">
              <a:buNone/>
            </a:pPr>
            <a:r>
              <a:rPr lang="en-US" sz="4500" dirty="0"/>
              <a:t>I will say it outright. That seems best to me.</a:t>
            </a:r>
          </a:p>
          <a:p>
            <a:pPr marL="0" indent="0">
              <a:buNone/>
            </a:pPr>
            <a:r>
              <a:rPr lang="en-US" sz="4500" dirty="0"/>
              <a:t>Will Agamemnon win me over? Not for all the world, </a:t>
            </a:r>
          </a:p>
          <a:p>
            <a:pPr marL="0" indent="0">
              <a:buNone/>
            </a:pPr>
            <a:r>
              <a:rPr lang="en-US" sz="4500" dirty="0"/>
              <a:t>nor will all the rest of Achaea's armies. </a:t>
            </a:r>
          </a:p>
          <a:p>
            <a:pPr marL="0" indent="0">
              <a:buNone/>
            </a:pPr>
            <a:r>
              <a:rPr lang="en-US" sz="4500" dirty="0"/>
              <a:t>No, what lasting thanks in the long run </a:t>
            </a:r>
          </a:p>
          <a:p>
            <a:pPr marL="0" indent="0">
              <a:buNone/>
            </a:pPr>
            <a:r>
              <a:rPr lang="en-US" sz="4500" dirty="0"/>
              <a:t>for warring with our enemies, on and on, no end? </a:t>
            </a:r>
          </a:p>
          <a:p>
            <a:pPr marL="0" indent="0">
              <a:buNone/>
            </a:pPr>
            <a:r>
              <a:rPr lang="en-US" sz="4500" dirty="0"/>
              <a:t>One and the same lot for the man who hangs back </a:t>
            </a:r>
          </a:p>
          <a:p>
            <a:pPr marL="0" indent="0">
              <a:buNone/>
            </a:pPr>
            <a:r>
              <a:rPr lang="en-US" sz="4500" dirty="0"/>
              <a:t>and the man who battles hard. </a:t>
            </a:r>
            <a:r>
              <a:rPr lang="en-US" sz="4500" dirty="0">
                <a:solidFill>
                  <a:srgbClr val="FF0000"/>
                </a:solidFill>
              </a:rPr>
              <a:t>The same honor waits </a:t>
            </a:r>
          </a:p>
          <a:p>
            <a:pPr marL="0" indent="0">
              <a:buNone/>
            </a:pPr>
            <a:r>
              <a:rPr lang="en-US" sz="4500" dirty="0">
                <a:solidFill>
                  <a:srgbClr val="FF0000"/>
                </a:solidFill>
              </a:rPr>
              <a:t>for the coward and the brave. They both go down to Death, </a:t>
            </a:r>
          </a:p>
          <a:p>
            <a:pPr marL="0" indent="0">
              <a:buNone/>
            </a:pPr>
            <a:r>
              <a:rPr lang="en-US" sz="4500" dirty="0">
                <a:solidFill>
                  <a:srgbClr val="FF0000"/>
                </a:solidFill>
              </a:rPr>
              <a:t>the fighter who shirks, the one who works to exhaustion. </a:t>
            </a:r>
          </a:p>
          <a:p>
            <a:pPr marL="0" indent="0">
              <a:buNone/>
            </a:pPr>
            <a:r>
              <a:rPr lang="en-US" sz="4500" dirty="0"/>
              <a:t>And what's laid up for me, what pittance? Nothing — </a:t>
            </a:r>
          </a:p>
          <a:p>
            <a:pPr marL="0" indent="0">
              <a:buNone/>
            </a:pPr>
            <a:r>
              <a:rPr lang="en-US" sz="4500" dirty="0"/>
              <a:t>and after suffering hardships, year in, year out, </a:t>
            </a:r>
          </a:p>
          <a:p>
            <a:pPr marL="0" indent="0">
              <a:buNone/>
            </a:pPr>
            <a:r>
              <a:rPr lang="en-US" sz="4500" dirty="0"/>
              <a:t>staking my life on the mortal risks of war. </a:t>
            </a:r>
          </a:p>
          <a:p>
            <a:pPr marL="0" indent="0">
              <a:buNone/>
            </a:pPr>
            <a:r>
              <a:rPr lang="en-US" sz="4500" dirty="0"/>
              <a:t>Like a mother bird hurrying morsels back </a:t>
            </a:r>
          </a:p>
          <a:p>
            <a:pPr marL="0" indent="0">
              <a:buNone/>
            </a:pPr>
            <a:r>
              <a:rPr lang="en-US" sz="4500" dirty="0"/>
              <a:t>to her unfledged young — whatever she can catch — </a:t>
            </a:r>
          </a:p>
          <a:p>
            <a:pPr marL="0" indent="0">
              <a:buNone/>
            </a:pPr>
            <a:r>
              <a:rPr lang="en-US" sz="4500" dirty="0"/>
              <a:t>but it's all starvation wages for herself. </a:t>
            </a:r>
          </a:p>
          <a:p>
            <a:endParaRPr lang="en-US" dirty="0"/>
          </a:p>
        </p:txBody>
      </p:sp>
    </p:spTree>
    <p:extLst>
      <p:ext uri="{BB962C8B-B14F-4D97-AF65-F5344CB8AC3E}">
        <p14:creationId xmlns:p14="http://schemas.microsoft.com/office/powerpoint/2010/main" val="1580853183"/>
      </p:ext>
    </p:extLst>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566738"/>
            <a:ext cx="8229600" cy="3992562"/>
          </a:xfrm>
        </p:spPr>
        <p:txBody>
          <a:bodyPr>
            <a:normAutofit fontScale="47500" lnSpcReduction="20000"/>
          </a:bodyPr>
          <a:lstStyle/>
          <a:p>
            <a:pPr marL="0" indent="0">
              <a:buNone/>
            </a:pPr>
            <a:r>
              <a:rPr lang="en-US" dirty="0" smtClean="0"/>
              <a:t>		</a:t>
            </a:r>
            <a:r>
              <a:rPr lang="en-US" dirty="0" smtClean="0">
                <a:solidFill>
                  <a:srgbClr val="FF0000"/>
                </a:solidFill>
              </a:rPr>
              <a:t>From </a:t>
            </a:r>
            <a:r>
              <a:rPr lang="en-US" dirty="0">
                <a:solidFill>
                  <a:srgbClr val="FF0000"/>
                </a:solidFill>
              </a:rPr>
              <a:t>me alone, Achilles </a:t>
            </a:r>
          </a:p>
          <a:p>
            <a:pPr marL="0" indent="0">
              <a:buNone/>
            </a:pPr>
            <a:r>
              <a:rPr lang="en-US" dirty="0">
                <a:solidFill>
                  <a:srgbClr val="FF0000"/>
                </a:solidFill>
              </a:rPr>
              <a:t>of all Achaeans, he seizes, he keeps the bride I love . . . </a:t>
            </a:r>
          </a:p>
          <a:p>
            <a:pPr marL="0" indent="0">
              <a:buNone/>
            </a:pPr>
            <a:r>
              <a:rPr lang="en-US" dirty="0"/>
              <a:t>Well let him bed her now — </a:t>
            </a:r>
          </a:p>
          <a:p>
            <a:pPr marL="0" indent="0">
              <a:buNone/>
            </a:pPr>
            <a:r>
              <a:rPr lang="en-US" dirty="0"/>
              <a:t>enjoy her to the hilt! </a:t>
            </a:r>
          </a:p>
          <a:p>
            <a:pPr marL="0" indent="0">
              <a:buNone/>
            </a:pPr>
            <a:r>
              <a:rPr lang="en-US" dirty="0" smtClean="0"/>
              <a:t>		Why </a:t>
            </a:r>
            <a:r>
              <a:rPr lang="en-US" dirty="0"/>
              <a:t>must we battle Trojans, </a:t>
            </a:r>
          </a:p>
          <a:p>
            <a:pPr marL="0" indent="0">
              <a:buNone/>
            </a:pPr>
            <a:r>
              <a:rPr lang="en-US" dirty="0"/>
              <a:t>men of Argos? Why did he muster an army, lead us here, </a:t>
            </a:r>
          </a:p>
          <a:p>
            <a:pPr marL="0" indent="0">
              <a:buNone/>
            </a:pPr>
            <a:r>
              <a:rPr lang="en-US" dirty="0"/>
              <a:t>that son of Atreus? Why, why in the world if not </a:t>
            </a:r>
          </a:p>
          <a:p>
            <a:pPr marL="0" indent="0">
              <a:buNone/>
            </a:pPr>
            <a:r>
              <a:rPr lang="en-US" dirty="0"/>
              <a:t>for Helen with her loose and lustrous hair? </a:t>
            </a:r>
          </a:p>
          <a:p>
            <a:pPr marL="0" indent="0">
              <a:buNone/>
            </a:pPr>
            <a:r>
              <a:rPr lang="en-US" dirty="0"/>
              <a:t>Are they the only men alive who love their wives, </a:t>
            </a:r>
          </a:p>
          <a:p>
            <a:pPr marL="0" indent="0">
              <a:buNone/>
            </a:pPr>
            <a:r>
              <a:rPr lang="en-US" dirty="0"/>
              <a:t>those sons of Atreus? Never! Any decent man, </a:t>
            </a:r>
          </a:p>
          <a:p>
            <a:pPr marL="0" indent="0">
              <a:buNone/>
            </a:pPr>
            <a:r>
              <a:rPr lang="en-US" dirty="0"/>
              <a:t>a man with sense, loves his own, cares for his own </a:t>
            </a:r>
          </a:p>
          <a:p>
            <a:pPr marL="0" indent="0">
              <a:buNone/>
            </a:pPr>
            <a:r>
              <a:rPr lang="en-US" dirty="0"/>
              <a:t>as deeply as I, </a:t>
            </a:r>
            <a:r>
              <a:rPr lang="en-US" dirty="0">
                <a:solidFill>
                  <a:srgbClr val="FF0000"/>
                </a:solidFill>
              </a:rPr>
              <a:t>I loved that woman with all my heart, </a:t>
            </a:r>
          </a:p>
          <a:p>
            <a:pPr marL="0" indent="0">
              <a:buNone/>
            </a:pPr>
            <a:r>
              <a:rPr lang="en-US" dirty="0">
                <a:solidFill>
                  <a:srgbClr val="FF0000"/>
                </a:solidFill>
              </a:rPr>
              <a:t>though I won her like a trophy with my spear . . . </a:t>
            </a:r>
          </a:p>
          <a:p>
            <a:pPr marL="0" indent="0">
              <a:buNone/>
            </a:pPr>
            <a:r>
              <a:rPr lang="en-US" dirty="0"/>
              <a:t>But now that he's torn my honor from my hands, </a:t>
            </a:r>
          </a:p>
          <a:p>
            <a:pPr marL="0" indent="0">
              <a:buNone/>
            </a:pPr>
            <a:r>
              <a:rPr lang="en-US" dirty="0"/>
              <a:t>robbed me, lied to me — don't let him try me now. </a:t>
            </a:r>
          </a:p>
          <a:p>
            <a:pPr marL="0" indent="0">
              <a:buNone/>
            </a:pPr>
            <a:r>
              <a:rPr lang="en-US" dirty="0"/>
              <a:t>I know him too well — he'll never win me over! </a:t>
            </a:r>
          </a:p>
          <a:p>
            <a:endParaRPr lang="en-US" dirty="0"/>
          </a:p>
        </p:txBody>
      </p:sp>
    </p:spTree>
    <p:extLst>
      <p:ext uri="{BB962C8B-B14F-4D97-AF65-F5344CB8AC3E}">
        <p14:creationId xmlns:p14="http://schemas.microsoft.com/office/powerpoint/2010/main" val="3289493685"/>
      </p:ext>
    </p:extLst>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566738"/>
            <a:ext cx="8229600" cy="3992562"/>
          </a:xfrm>
        </p:spPr>
        <p:txBody>
          <a:bodyPr>
            <a:normAutofit fontScale="47500" lnSpcReduction="20000"/>
          </a:bodyPr>
          <a:lstStyle/>
          <a:p>
            <a:pPr marL="0" indent="0">
              <a:buNone/>
            </a:pPr>
            <a:r>
              <a:rPr lang="en-US" dirty="0" smtClean="0"/>
              <a:t>		From </a:t>
            </a:r>
            <a:r>
              <a:rPr lang="en-US" dirty="0"/>
              <a:t>me alone, Achilles </a:t>
            </a:r>
          </a:p>
          <a:p>
            <a:pPr marL="0" indent="0">
              <a:buNone/>
            </a:pPr>
            <a:r>
              <a:rPr lang="en-US" dirty="0"/>
              <a:t>of all Achaeans, he seizes, he keeps the bride I love . . . </a:t>
            </a:r>
          </a:p>
          <a:p>
            <a:pPr marL="0" indent="0">
              <a:buNone/>
            </a:pPr>
            <a:r>
              <a:rPr lang="en-US" dirty="0">
                <a:solidFill>
                  <a:srgbClr val="FF0000"/>
                </a:solidFill>
              </a:rPr>
              <a:t>Well let him bed her now — </a:t>
            </a:r>
          </a:p>
          <a:p>
            <a:pPr marL="0" indent="0">
              <a:buNone/>
            </a:pPr>
            <a:r>
              <a:rPr lang="en-US" dirty="0">
                <a:solidFill>
                  <a:srgbClr val="FF0000"/>
                </a:solidFill>
              </a:rPr>
              <a:t>enjoy her to the hilt! </a:t>
            </a:r>
          </a:p>
          <a:p>
            <a:pPr marL="0" indent="0">
              <a:buNone/>
            </a:pPr>
            <a:r>
              <a:rPr lang="en-US" dirty="0" smtClean="0"/>
              <a:t>		Why </a:t>
            </a:r>
            <a:r>
              <a:rPr lang="en-US" dirty="0"/>
              <a:t>must we battle Trojans, </a:t>
            </a:r>
          </a:p>
          <a:p>
            <a:pPr marL="0" indent="0">
              <a:buNone/>
            </a:pPr>
            <a:r>
              <a:rPr lang="en-US" dirty="0"/>
              <a:t>men of Argos? Why did he muster an army, lead us here, </a:t>
            </a:r>
          </a:p>
          <a:p>
            <a:pPr marL="0" indent="0">
              <a:buNone/>
            </a:pPr>
            <a:r>
              <a:rPr lang="en-US" dirty="0"/>
              <a:t>that son of Atreus? Why, why in the world if not </a:t>
            </a:r>
          </a:p>
          <a:p>
            <a:pPr marL="0" indent="0">
              <a:buNone/>
            </a:pPr>
            <a:r>
              <a:rPr lang="en-US" dirty="0"/>
              <a:t>for Helen with her loose and lustrous hair? </a:t>
            </a:r>
          </a:p>
          <a:p>
            <a:pPr marL="0" indent="0">
              <a:buNone/>
            </a:pPr>
            <a:r>
              <a:rPr lang="en-US" dirty="0"/>
              <a:t>Are they the only men alive who love their wives, </a:t>
            </a:r>
          </a:p>
          <a:p>
            <a:pPr marL="0" indent="0">
              <a:buNone/>
            </a:pPr>
            <a:r>
              <a:rPr lang="en-US" dirty="0"/>
              <a:t>those sons of Atreus? Never! Any decent man, </a:t>
            </a:r>
          </a:p>
          <a:p>
            <a:pPr marL="0" indent="0">
              <a:buNone/>
            </a:pPr>
            <a:r>
              <a:rPr lang="en-US" dirty="0"/>
              <a:t>a man with sense, loves his own, cares for his own </a:t>
            </a:r>
          </a:p>
          <a:p>
            <a:pPr marL="0" indent="0">
              <a:buNone/>
            </a:pPr>
            <a:r>
              <a:rPr lang="en-US" dirty="0"/>
              <a:t>as deeply as I</a:t>
            </a:r>
            <a:r>
              <a:rPr lang="en-US" dirty="0">
                <a:solidFill>
                  <a:srgbClr val="FFFFFF"/>
                </a:solidFill>
              </a:rPr>
              <a:t>, I loved that woman with all my heart, </a:t>
            </a:r>
          </a:p>
          <a:p>
            <a:pPr marL="0" indent="0">
              <a:buNone/>
            </a:pPr>
            <a:r>
              <a:rPr lang="en-US" dirty="0">
                <a:solidFill>
                  <a:srgbClr val="FFFFFF"/>
                </a:solidFill>
              </a:rPr>
              <a:t>though I won her like a trophy with my spear . . . </a:t>
            </a:r>
          </a:p>
          <a:p>
            <a:pPr marL="0" indent="0">
              <a:buNone/>
            </a:pPr>
            <a:r>
              <a:rPr lang="en-US" dirty="0"/>
              <a:t>But now that he's torn my honor from my hands, </a:t>
            </a:r>
          </a:p>
          <a:p>
            <a:pPr marL="0" indent="0">
              <a:buNone/>
            </a:pPr>
            <a:r>
              <a:rPr lang="en-US" dirty="0"/>
              <a:t>robbed me, lied to me — don't let him try me now. </a:t>
            </a:r>
          </a:p>
          <a:p>
            <a:pPr marL="0" indent="0">
              <a:buNone/>
            </a:pPr>
            <a:r>
              <a:rPr lang="en-US" dirty="0"/>
              <a:t>I know him too well — he'll never win me over! </a:t>
            </a:r>
          </a:p>
          <a:p>
            <a:endParaRPr lang="en-US" dirty="0"/>
          </a:p>
        </p:txBody>
      </p:sp>
    </p:spTree>
    <p:extLst>
      <p:ext uri="{BB962C8B-B14F-4D97-AF65-F5344CB8AC3E}">
        <p14:creationId xmlns:p14="http://schemas.microsoft.com/office/powerpoint/2010/main" val="3830421806"/>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normAutofit/>
          </a:bodyPr>
          <a:lstStyle/>
          <a:p>
            <a:r>
              <a:rPr lang="en-US" sz="2800" i="1" dirty="0" smtClean="0"/>
              <a:t>Iliad</a:t>
            </a:r>
            <a:r>
              <a:rPr lang="en-US" sz="2800" dirty="0" smtClean="0"/>
              <a:t> I.1-8  </a:t>
            </a:r>
            <a:endParaRPr lang="en-US" sz="2800" dirty="0">
              <a:solidFill>
                <a:srgbClr val="FF0000"/>
              </a:solidFill>
            </a:endParaRPr>
          </a:p>
        </p:txBody>
      </p:sp>
      <p:sp>
        <p:nvSpPr>
          <p:cNvPr id="8" name="Content Placeholder 7"/>
          <p:cNvSpPr>
            <a:spLocks noGrp="1"/>
          </p:cNvSpPr>
          <p:nvPr>
            <p:ph idx="1"/>
          </p:nvPr>
        </p:nvSpPr>
        <p:spPr/>
        <p:txBody>
          <a:bodyPr>
            <a:normAutofit fontScale="77500" lnSpcReduction="20000"/>
          </a:bodyPr>
          <a:lstStyle/>
          <a:p>
            <a:pPr marL="0" indent="0">
              <a:buNone/>
            </a:pPr>
            <a:r>
              <a:rPr lang="en-US" dirty="0"/>
              <a:t>Rage—Goddess—sing the rage of Peleus’ son Achilles,</a:t>
            </a:r>
          </a:p>
          <a:p>
            <a:pPr marL="0" indent="0">
              <a:buNone/>
            </a:pPr>
            <a:r>
              <a:rPr lang="en-US" dirty="0"/>
              <a:t>murderous, doomed, that cost the Achaeans countless losses, </a:t>
            </a:r>
          </a:p>
          <a:p>
            <a:pPr marL="0" indent="0">
              <a:buNone/>
            </a:pPr>
            <a:r>
              <a:rPr lang="en-US" dirty="0"/>
              <a:t>hurling down to the House of Death so many sturdy souls,</a:t>
            </a:r>
          </a:p>
          <a:p>
            <a:pPr marL="0" indent="0">
              <a:buNone/>
            </a:pPr>
            <a:r>
              <a:rPr lang="en-US" dirty="0"/>
              <a:t>great fighters souls, but made their bodies carrion,</a:t>
            </a:r>
          </a:p>
          <a:p>
            <a:pPr marL="0" indent="0">
              <a:buNone/>
            </a:pPr>
            <a:r>
              <a:rPr lang="en-US" dirty="0"/>
              <a:t>feasts for the dogs and birds,</a:t>
            </a:r>
          </a:p>
          <a:p>
            <a:pPr marL="0" indent="0">
              <a:buNone/>
            </a:pPr>
            <a:r>
              <a:rPr lang="en-US" dirty="0">
                <a:solidFill>
                  <a:srgbClr val="FF0000"/>
                </a:solidFill>
              </a:rPr>
              <a:t>and the will of Zeus was moving towards its </a:t>
            </a:r>
            <a:r>
              <a:rPr lang="en-US" dirty="0" smtClean="0">
                <a:solidFill>
                  <a:srgbClr val="FF0000"/>
                </a:solidFill>
              </a:rPr>
              <a:t>end.</a:t>
            </a:r>
            <a:endParaRPr lang="en-US" dirty="0">
              <a:solidFill>
                <a:srgbClr val="FF0000"/>
              </a:solidFill>
            </a:endParaRPr>
          </a:p>
          <a:p>
            <a:pPr marL="0" indent="0">
              <a:buNone/>
            </a:pPr>
            <a:r>
              <a:rPr lang="en-US" dirty="0"/>
              <a:t>Begin, Muse, when the two first broke and clashed,</a:t>
            </a:r>
          </a:p>
          <a:p>
            <a:pPr marL="0" indent="0">
              <a:buNone/>
            </a:pPr>
            <a:r>
              <a:rPr lang="en-US" dirty="0"/>
              <a:t>Agamemnon lord of men and brilliant Achilles.</a:t>
            </a:r>
          </a:p>
          <a:p>
            <a:endParaRPr lang="en-US" dirty="0"/>
          </a:p>
        </p:txBody>
      </p:sp>
    </p:spTree>
    <p:extLst>
      <p:ext uri="{BB962C8B-B14F-4D97-AF65-F5344CB8AC3E}">
        <p14:creationId xmlns:p14="http://schemas.microsoft.com/office/powerpoint/2010/main" val="2252357230"/>
      </p:ext>
    </p:extLst>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87313"/>
            <a:ext cx="8229600" cy="5056187"/>
          </a:xfrm>
        </p:spPr>
        <p:txBody>
          <a:bodyPr>
            <a:normAutofit fontScale="40000" lnSpcReduction="20000"/>
          </a:bodyPr>
          <a:lstStyle/>
          <a:p>
            <a:pPr marL="0" indent="0">
              <a:buNone/>
            </a:pPr>
            <a:r>
              <a:rPr lang="en-US" dirty="0" smtClean="0"/>
              <a:t>	</a:t>
            </a:r>
          </a:p>
          <a:p>
            <a:pPr marL="0" indent="0">
              <a:buNone/>
            </a:pPr>
            <a:r>
              <a:rPr lang="en-US" dirty="0"/>
              <a:t>	</a:t>
            </a:r>
            <a:r>
              <a:rPr lang="en-US" dirty="0" smtClean="0"/>
              <a:t>	</a:t>
            </a:r>
            <a:r>
              <a:rPr lang="en-US" sz="3500" dirty="0" smtClean="0"/>
              <a:t>Ah </a:t>
            </a:r>
            <a:r>
              <a:rPr lang="en-US" sz="3500" dirty="0"/>
              <a:t>but now, </a:t>
            </a:r>
          </a:p>
          <a:p>
            <a:pPr marL="0" indent="0">
              <a:buNone/>
            </a:pPr>
            <a:r>
              <a:rPr lang="en-US" sz="3500" dirty="0"/>
              <a:t>since I have no desire to battle glorious Hector, </a:t>
            </a:r>
          </a:p>
          <a:p>
            <a:pPr marL="0" indent="0">
              <a:buNone/>
            </a:pPr>
            <a:r>
              <a:rPr lang="en-US" sz="3500" dirty="0"/>
              <a:t>tomorrow at daybreak, once I have sacrificed </a:t>
            </a:r>
          </a:p>
          <a:p>
            <a:pPr marL="0" indent="0">
              <a:buNone/>
            </a:pPr>
            <a:r>
              <a:rPr lang="en-US" sz="3500" dirty="0"/>
              <a:t>to Zeus and all the gods and loaded up my holds </a:t>
            </a:r>
          </a:p>
          <a:p>
            <a:pPr marL="0" indent="0">
              <a:buNone/>
            </a:pPr>
            <a:r>
              <a:rPr lang="en-US" sz="3500" dirty="0"/>
              <a:t>and launched out on the breakers — watch, my friend, </a:t>
            </a:r>
          </a:p>
          <a:p>
            <a:pPr marL="0" indent="0">
              <a:buNone/>
            </a:pPr>
            <a:r>
              <a:rPr lang="en-US" sz="3500" dirty="0"/>
              <a:t>if you'll take the time and care to see me off, </a:t>
            </a:r>
          </a:p>
          <a:p>
            <a:pPr marL="0" indent="0">
              <a:buNone/>
            </a:pPr>
            <a:r>
              <a:rPr lang="en-US" sz="3500" dirty="0"/>
              <a:t>and you will see my squadrons sail at dawn, </a:t>
            </a:r>
          </a:p>
          <a:p>
            <a:pPr marL="0" indent="0">
              <a:buNone/>
            </a:pPr>
            <a:r>
              <a:rPr lang="en-US" sz="3500" dirty="0"/>
              <a:t>fanning out on the Hellespont that swarms with fish, </a:t>
            </a:r>
          </a:p>
          <a:p>
            <a:pPr marL="0" indent="0">
              <a:buNone/>
            </a:pPr>
            <a:r>
              <a:rPr lang="en-US" sz="3500" dirty="0"/>
              <a:t>my crews manning the oarlocks, rowing out with a will, </a:t>
            </a:r>
          </a:p>
          <a:p>
            <a:pPr marL="0" indent="0">
              <a:buNone/>
            </a:pPr>
            <a:r>
              <a:rPr lang="en-US" sz="3500" dirty="0"/>
              <a:t>and if the famed god of the earthquake grants us safe passage, </a:t>
            </a:r>
          </a:p>
          <a:p>
            <a:pPr marL="0" indent="0">
              <a:buNone/>
            </a:pPr>
            <a:r>
              <a:rPr lang="en-US" sz="3500" dirty="0"/>
              <a:t>the third day out we raise the dark rich soil of </a:t>
            </a:r>
            <a:r>
              <a:rPr lang="en-US" sz="3500" dirty="0" err="1"/>
              <a:t>Phthia</a:t>
            </a:r>
            <a:r>
              <a:rPr lang="en-US" sz="3500" dirty="0"/>
              <a:t>. </a:t>
            </a:r>
          </a:p>
          <a:p>
            <a:pPr marL="0" indent="0">
              <a:buNone/>
            </a:pPr>
            <a:r>
              <a:rPr lang="en-US" sz="3500" dirty="0">
                <a:solidFill>
                  <a:srgbClr val="FF0000"/>
                </a:solidFill>
              </a:rPr>
              <a:t>There lies my wealth, hoards of it, all I left behind </a:t>
            </a:r>
          </a:p>
          <a:p>
            <a:pPr marL="0" indent="0">
              <a:buNone/>
            </a:pPr>
            <a:r>
              <a:rPr lang="en-US" sz="3500" dirty="0">
                <a:solidFill>
                  <a:srgbClr val="FF0000"/>
                </a:solidFill>
              </a:rPr>
              <a:t>when I sailed to Troy on this, this insane voyage — </a:t>
            </a:r>
          </a:p>
          <a:p>
            <a:pPr marL="0" indent="0">
              <a:buNone/>
            </a:pPr>
            <a:r>
              <a:rPr lang="en-US" sz="3500" dirty="0"/>
              <a:t>and still more hoards from here: gold, ruddy bronze, </a:t>
            </a:r>
          </a:p>
          <a:p>
            <a:pPr marL="0" indent="0">
              <a:buNone/>
            </a:pPr>
            <a:r>
              <a:rPr lang="en-US" sz="3500" dirty="0"/>
              <a:t>women sashed and lovely, and gleaming gray iron, </a:t>
            </a:r>
          </a:p>
          <a:p>
            <a:pPr marL="0" indent="0">
              <a:buNone/>
            </a:pPr>
            <a:r>
              <a:rPr lang="en-US" sz="3500" dirty="0"/>
              <a:t>and I will haul it home, all I won as plunder. </a:t>
            </a:r>
          </a:p>
          <a:p>
            <a:pPr marL="0" indent="0">
              <a:buNone/>
            </a:pPr>
            <a:r>
              <a:rPr lang="en-US" sz="3500" dirty="0"/>
              <a:t>All but my prize of honor . . . </a:t>
            </a:r>
          </a:p>
          <a:p>
            <a:pPr marL="0" indent="0">
              <a:buNone/>
            </a:pPr>
            <a:r>
              <a:rPr lang="en-US" sz="3500" dirty="0"/>
              <a:t>he who gave that prize has snatched it back again — </a:t>
            </a:r>
          </a:p>
          <a:p>
            <a:pPr marL="0" indent="0">
              <a:buNone/>
            </a:pPr>
            <a:r>
              <a:rPr lang="en-US" sz="3500" dirty="0"/>
              <a:t>what outrage! That high and mighty King Agamem</a:t>
            </a:r>
            <a:r>
              <a:rPr lang="en-US" dirty="0"/>
              <a:t>non, </a:t>
            </a:r>
          </a:p>
          <a:p>
            <a:pPr marL="0" indent="0">
              <a:buNone/>
            </a:pPr>
            <a:r>
              <a:rPr lang="en-US" sz="3500" dirty="0"/>
              <a:t>that son of Atreus! </a:t>
            </a:r>
          </a:p>
          <a:p>
            <a:pPr marL="0" indent="0">
              <a:buNone/>
            </a:pPr>
            <a:r>
              <a:rPr lang="en-US" dirty="0" smtClean="0"/>
              <a:t>	</a:t>
            </a:r>
            <a:endParaRPr lang="en-US" dirty="0"/>
          </a:p>
        </p:txBody>
      </p:sp>
    </p:spTree>
    <p:extLst>
      <p:ext uri="{BB962C8B-B14F-4D97-AF65-F5344CB8AC3E}">
        <p14:creationId xmlns:p14="http://schemas.microsoft.com/office/powerpoint/2010/main" val="3891626326"/>
      </p:ext>
    </p:extLst>
  </p:cSld>
  <p:clrMapOvr>
    <a:masterClrMapping/>
  </p:clrMapOvr>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87313"/>
            <a:ext cx="8229600" cy="5056187"/>
          </a:xfrm>
        </p:spPr>
        <p:txBody>
          <a:bodyPr>
            <a:normAutofit fontScale="40000" lnSpcReduction="20000"/>
          </a:bodyPr>
          <a:lstStyle/>
          <a:p>
            <a:pPr marL="0" indent="0">
              <a:buNone/>
            </a:pPr>
            <a:r>
              <a:rPr lang="en-US" dirty="0" smtClean="0"/>
              <a:t>	</a:t>
            </a:r>
          </a:p>
          <a:p>
            <a:pPr marL="0" indent="0">
              <a:buNone/>
            </a:pPr>
            <a:r>
              <a:rPr lang="en-US" dirty="0"/>
              <a:t>	</a:t>
            </a:r>
            <a:r>
              <a:rPr lang="en-US" dirty="0" smtClean="0"/>
              <a:t>	</a:t>
            </a:r>
            <a:r>
              <a:rPr lang="en-US" sz="3500" dirty="0" smtClean="0"/>
              <a:t>Ah </a:t>
            </a:r>
            <a:r>
              <a:rPr lang="en-US" sz="3500" dirty="0"/>
              <a:t>but now, </a:t>
            </a:r>
          </a:p>
          <a:p>
            <a:pPr marL="0" indent="0">
              <a:buNone/>
            </a:pPr>
            <a:r>
              <a:rPr lang="en-US" sz="3500" dirty="0"/>
              <a:t>since I have no desire to battle glorious Hector, </a:t>
            </a:r>
          </a:p>
          <a:p>
            <a:pPr marL="0" indent="0">
              <a:buNone/>
            </a:pPr>
            <a:r>
              <a:rPr lang="en-US" sz="3500" dirty="0"/>
              <a:t>tomorrow at daybreak, once I have sacrificed </a:t>
            </a:r>
          </a:p>
          <a:p>
            <a:pPr marL="0" indent="0">
              <a:buNone/>
            </a:pPr>
            <a:r>
              <a:rPr lang="en-US" sz="3500" dirty="0"/>
              <a:t>to Zeus and all the gods and loaded up my holds </a:t>
            </a:r>
          </a:p>
          <a:p>
            <a:pPr marL="0" indent="0">
              <a:buNone/>
            </a:pPr>
            <a:r>
              <a:rPr lang="en-US" sz="3500" dirty="0"/>
              <a:t>and launched out on the breakers — watch, my friend, </a:t>
            </a:r>
          </a:p>
          <a:p>
            <a:pPr marL="0" indent="0">
              <a:buNone/>
            </a:pPr>
            <a:r>
              <a:rPr lang="en-US" sz="3500" dirty="0"/>
              <a:t>if you'll take the time and care to see me off, </a:t>
            </a:r>
          </a:p>
          <a:p>
            <a:pPr marL="0" indent="0">
              <a:buNone/>
            </a:pPr>
            <a:r>
              <a:rPr lang="en-US" sz="3500" dirty="0"/>
              <a:t>and you will see my squadrons sail at dawn, </a:t>
            </a:r>
          </a:p>
          <a:p>
            <a:pPr marL="0" indent="0">
              <a:buNone/>
            </a:pPr>
            <a:r>
              <a:rPr lang="en-US" sz="3500" dirty="0"/>
              <a:t>fanning out on the Hellespont that swarms with fish, </a:t>
            </a:r>
          </a:p>
          <a:p>
            <a:pPr marL="0" indent="0">
              <a:buNone/>
            </a:pPr>
            <a:r>
              <a:rPr lang="en-US" sz="3500" dirty="0"/>
              <a:t>my crews manning the oarlocks, rowing out with a will, </a:t>
            </a:r>
          </a:p>
          <a:p>
            <a:pPr marL="0" indent="0">
              <a:buNone/>
            </a:pPr>
            <a:r>
              <a:rPr lang="en-US" sz="3500" dirty="0"/>
              <a:t>and if the famed god of the earthquake grants us safe passage, </a:t>
            </a:r>
          </a:p>
          <a:p>
            <a:pPr marL="0" indent="0">
              <a:buNone/>
            </a:pPr>
            <a:r>
              <a:rPr lang="en-US" sz="3500" dirty="0"/>
              <a:t>the third day out we raise the dark rich soil of </a:t>
            </a:r>
            <a:r>
              <a:rPr lang="en-US" sz="3500" dirty="0" err="1"/>
              <a:t>Phthia</a:t>
            </a:r>
            <a:r>
              <a:rPr lang="en-US" sz="3500" dirty="0"/>
              <a:t>. </a:t>
            </a:r>
          </a:p>
          <a:p>
            <a:pPr marL="0" indent="0">
              <a:buNone/>
            </a:pPr>
            <a:r>
              <a:rPr lang="en-US" sz="3500" dirty="0"/>
              <a:t>There lies my wealth, hoards of it, all I left behind </a:t>
            </a:r>
          </a:p>
          <a:p>
            <a:pPr marL="0" indent="0">
              <a:buNone/>
            </a:pPr>
            <a:r>
              <a:rPr lang="en-US" sz="3500" dirty="0"/>
              <a:t>when I sailed to Troy on this, this insane voyage — </a:t>
            </a:r>
          </a:p>
          <a:p>
            <a:pPr marL="0" indent="0">
              <a:buNone/>
            </a:pPr>
            <a:r>
              <a:rPr lang="en-US" sz="3500" dirty="0">
                <a:solidFill>
                  <a:srgbClr val="FF0000"/>
                </a:solidFill>
              </a:rPr>
              <a:t>and still more hoards from here: gold, ruddy bronze, </a:t>
            </a:r>
          </a:p>
          <a:p>
            <a:pPr marL="0" indent="0">
              <a:buNone/>
            </a:pPr>
            <a:r>
              <a:rPr lang="en-US" sz="3500" dirty="0">
                <a:solidFill>
                  <a:srgbClr val="FF0000"/>
                </a:solidFill>
              </a:rPr>
              <a:t>women sashed and lovely, and gleaming gray iron, </a:t>
            </a:r>
          </a:p>
          <a:p>
            <a:pPr marL="0" indent="0">
              <a:buNone/>
            </a:pPr>
            <a:r>
              <a:rPr lang="en-US" sz="3500" dirty="0">
                <a:solidFill>
                  <a:srgbClr val="FF0000"/>
                </a:solidFill>
              </a:rPr>
              <a:t>and I will haul it home, all I won as plunder. </a:t>
            </a:r>
          </a:p>
          <a:p>
            <a:pPr marL="0" indent="0">
              <a:buNone/>
            </a:pPr>
            <a:r>
              <a:rPr lang="en-US" sz="3500" dirty="0"/>
              <a:t>All but my prize of honor . . . </a:t>
            </a:r>
          </a:p>
          <a:p>
            <a:pPr marL="0" indent="0">
              <a:buNone/>
            </a:pPr>
            <a:r>
              <a:rPr lang="en-US" sz="3500" dirty="0"/>
              <a:t>he who gave that prize has snatched it back again — </a:t>
            </a:r>
          </a:p>
          <a:p>
            <a:pPr marL="0" indent="0">
              <a:buNone/>
            </a:pPr>
            <a:r>
              <a:rPr lang="en-US" sz="3500" dirty="0"/>
              <a:t>what outrage! That high and mighty King Agamem</a:t>
            </a:r>
            <a:r>
              <a:rPr lang="en-US" dirty="0"/>
              <a:t>non, </a:t>
            </a:r>
          </a:p>
          <a:p>
            <a:pPr marL="0" indent="0">
              <a:buNone/>
            </a:pPr>
            <a:r>
              <a:rPr lang="en-US" sz="3500" dirty="0"/>
              <a:t>that son of Atreus! </a:t>
            </a:r>
          </a:p>
          <a:p>
            <a:pPr marL="0" indent="0">
              <a:buNone/>
            </a:pPr>
            <a:r>
              <a:rPr lang="en-US" dirty="0" smtClean="0"/>
              <a:t>	</a:t>
            </a:r>
            <a:endParaRPr lang="en-US" dirty="0"/>
          </a:p>
        </p:txBody>
      </p:sp>
    </p:spTree>
    <p:extLst>
      <p:ext uri="{BB962C8B-B14F-4D97-AF65-F5344CB8AC3E}">
        <p14:creationId xmlns:p14="http://schemas.microsoft.com/office/powerpoint/2010/main" val="1189934563"/>
      </p:ext>
    </p:extLst>
  </p:cSld>
  <p:clrMapOvr>
    <a:masterClrMapping/>
  </p:clrMapOvr>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87313"/>
            <a:ext cx="8229600" cy="5056187"/>
          </a:xfrm>
        </p:spPr>
        <p:txBody>
          <a:bodyPr>
            <a:normAutofit fontScale="40000" lnSpcReduction="20000"/>
          </a:bodyPr>
          <a:lstStyle/>
          <a:p>
            <a:pPr marL="0" indent="0">
              <a:buNone/>
            </a:pPr>
            <a:r>
              <a:rPr lang="en-US" dirty="0" smtClean="0"/>
              <a:t>	</a:t>
            </a:r>
          </a:p>
          <a:p>
            <a:pPr marL="0" indent="0">
              <a:buNone/>
            </a:pPr>
            <a:r>
              <a:rPr lang="en-US" dirty="0"/>
              <a:t>	</a:t>
            </a:r>
            <a:r>
              <a:rPr lang="en-US" dirty="0" smtClean="0"/>
              <a:t>	</a:t>
            </a:r>
            <a:r>
              <a:rPr lang="en-US" sz="3500" dirty="0" smtClean="0"/>
              <a:t>Ah </a:t>
            </a:r>
            <a:r>
              <a:rPr lang="en-US" sz="3500" dirty="0"/>
              <a:t>but now, </a:t>
            </a:r>
          </a:p>
          <a:p>
            <a:pPr marL="0" indent="0">
              <a:buNone/>
            </a:pPr>
            <a:r>
              <a:rPr lang="en-US" sz="3500" dirty="0"/>
              <a:t>since I have no desire to battle glorious Hector, </a:t>
            </a:r>
          </a:p>
          <a:p>
            <a:pPr marL="0" indent="0">
              <a:buNone/>
            </a:pPr>
            <a:r>
              <a:rPr lang="en-US" sz="3500" dirty="0"/>
              <a:t>tomorrow at daybreak, once I have sacrificed </a:t>
            </a:r>
          </a:p>
          <a:p>
            <a:pPr marL="0" indent="0">
              <a:buNone/>
            </a:pPr>
            <a:r>
              <a:rPr lang="en-US" sz="3500" dirty="0"/>
              <a:t>to Zeus and all the gods and loaded up my holds </a:t>
            </a:r>
          </a:p>
          <a:p>
            <a:pPr marL="0" indent="0">
              <a:buNone/>
            </a:pPr>
            <a:r>
              <a:rPr lang="en-US" sz="3500" dirty="0"/>
              <a:t>and launched out on the breakers — watch, my friend, </a:t>
            </a:r>
          </a:p>
          <a:p>
            <a:pPr marL="0" indent="0">
              <a:buNone/>
            </a:pPr>
            <a:r>
              <a:rPr lang="en-US" sz="3500" dirty="0"/>
              <a:t>if you'll take the time and care to see me off, </a:t>
            </a:r>
          </a:p>
          <a:p>
            <a:pPr marL="0" indent="0">
              <a:buNone/>
            </a:pPr>
            <a:r>
              <a:rPr lang="en-US" sz="3500" dirty="0"/>
              <a:t>and you will see my squadrons sail at dawn, </a:t>
            </a:r>
          </a:p>
          <a:p>
            <a:pPr marL="0" indent="0">
              <a:buNone/>
            </a:pPr>
            <a:r>
              <a:rPr lang="en-US" sz="3500" dirty="0"/>
              <a:t>fanning out on the Hellespont that swarms with fish, </a:t>
            </a:r>
          </a:p>
          <a:p>
            <a:pPr marL="0" indent="0">
              <a:buNone/>
            </a:pPr>
            <a:r>
              <a:rPr lang="en-US" sz="3500" dirty="0"/>
              <a:t>my crews manning the oarlocks, rowing out with a will, </a:t>
            </a:r>
          </a:p>
          <a:p>
            <a:pPr marL="0" indent="0">
              <a:buNone/>
            </a:pPr>
            <a:r>
              <a:rPr lang="en-US" sz="3500" dirty="0"/>
              <a:t>and if the famed god of the earthquake grants us safe passage, </a:t>
            </a:r>
          </a:p>
          <a:p>
            <a:pPr marL="0" indent="0">
              <a:buNone/>
            </a:pPr>
            <a:r>
              <a:rPr lang="en-US" sz="3500" dirty="0"/>
              <a:t>the third day out we raise the dark rich soil of </a:t>
            </a:r>
            <a:r>
              <a:rPr lang="en-US" sz="3500" dirty="0" err="1"/>
              <a:t>Phthia</a:t>
            </a:r>
            <a:r>
              <a:rPr lang="en-US" sz="3500" dirty="0"/>
              <a:t>. </a:t>
            </a:r>
          </a:p>
          <a:p>
            <a:pPr marL="0" indent="0">
              <a:buNone/>
            </a:pPr>
            <a:r>
              <a:rPr lang="en-US" sz="3500" dirty="0"/>
              <a:t>There lies my wealth, hoards of it, all I left behind </a:t>
            </a:r>
          </a:p>
          <a:p>
            <a:pPr marL="0" indent="0">
              <a:buNone/>
            </a:pPr>
            <a:r>
              <a:rPr lang="en-US" sz="3500" dirty="0"/>
              <a:t>when I sailed to Troy on this, this insane voyage — </a:t>
            </a:r>
          </a:p>
          <a:p>
            <a:pPr marL="0" indent="0">
              <a:buNone/>
            </a:pPr>
            <a:r>
              <a:rPr lang="en-US" sz="3500" dirty="0"/>
              <a:t>and still more hoards from here: gold, ruddy bronze, </a:t>
            </a:r>
          </a:p>
          <a:p>
            <a:pPr marL="0" indent="0">
              <a:buNone/>
            </a:pPr>
            <a:r>
              <a:rPr lang="en-US" sz="3500" dirty="0"/>
              <a:t>women sashed and lovely, and gleaming gray iron, </a:t>
            </a:r>
          </a:p>
          <a:p>
            <a:pPr marL="0" indent="0">
              <a:buNone/>
            </a:pPr>
            <a:r>
              <a:rPr lang="en-US" sz="3500" dirty="0"/>
              <a:t>and I will haul it home, all I won as plunder. </a:t>
            </a:r>
          </a:p>
          <a:p>
            <a:pPr marL="0" indent="0">
              <a:buNone/>
            </a:pPr>
            <a:r>
              <a:rPr lang="en-US" sz="3500" dirty="0">
                <a:solidFill>
                  <a:srgbClr val="FF0000"/>
                </a:solidFill>
              </a:rPr>
              <a:t>All but my prize of honor . . . </a:t>
            </a:r>
          </a:p>
          <a:p>
            <a:pPr marL="0" indent="0">
              <a:buNone/>
            </a:pPr>
            <a:r>
              <a:rPr lang="en-US" sz="3500" dirty="0">
                <a:solidFill>
                  <a:srgbClr val="FF0000"/>
                </a:solidFill>
              </a:rPr>
              <a:t>he who gave that prize has snatched it back again — </a:t>
            </a:r>
          </a:p>
          <a:p>
            <a:pPr marL="0" indent="0">
              <a:buNone/>
            </a:pPr>
            <a:r>
              <a:rPr lang="en-US" sz="3500" dirty="0">
                <a:solidFill>
                  <a:srgbClr val="FF0000"/>
                </a:solidFill>
              </a:rPr>
              <a:t>what outrage! That high and mighty King Agamem</a:t>
            </a:r>
            <a:r>
              <a:rPr lang="en-US" dirty="0">
                <a:solidFill>
                  <a:srgbClr val="FF0000"/>
                </a:solidFill>
              </a:rPr>
              <a:t>non, </a:t>
            </a:r>
          </a:p>
          <a:p>
            <a:pPr marL="0" indent="0">
              <a:buNone/>
            </a:pPr>
            <a:r>
              <a:rPr lang="en-US" sz="3500" dirty="0">
                <a:solidFill>
                  <a:srgbClr val="FF0000"/>
                </a:solidFill>
              </a:rPr>
              <a:t>that son of Atreus! </a:t>
            </a:r>
          </a:p>
          <a:p>
            <a:pPr marL="0" indent="0">
              <a:buNone/>
            </a:pPr>
            <a:r>
              <a:rPr lang="en-US" dirty="0" smtClean="0"/>
              <a:t>	</a:t>
            </a:r>
            <a:endParaRPr lang="en-US" dirty="0"/>
          </a:p>
        </p:txBody>
      </p:sp>
    </p:spTree>
    <p:extLst>
      <p:ext uri="{BB962C8B-B14F-4D97-AF65-F5344CB8AC3E}">
        <p14:creationId xmlns:p14="http://schemas.microsoft.com/office/powerpoint/2010/main" val="55187598"/>
      </p:ext>
    </p:extLst>
  </p:cSld>
  <p:clrMapOvr>
    <a:masterClrMapping/>
  </p:clrMapOvr>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1200150"/>
            <a:ext cx="8229600" cy="3394075"/>
          </a:xfrm>
        </p:spPr>
        <p:txBody>
          <a:bodyPr>
            <a:normAutofit fontScale="70000" lnSpcReduction="20000"/>
          </a:bodyPr>
          <a:lstStyle/>
          <a:p>
            <a:pPr marL="0" indent="0">
              <a:buNone/>
            </a:pPr>
            <a:r>
              <a:rPr lang="en-US" dirty="0" smtClean="0"/>
              <a:t>				Mother </a:t>
            </a:r>
            <a:r>
              <a:rPr lang="en-US" dirty="0"/>
              <a:t>tells me, </a:t>
            </a:r>
          </a:p>
          <a:p>
            <a:pPr marL="0" indent="0">
              <a:buNone/>
            </a:pPr>
            <a:r>
              <a:rPr lang="en-US" dirty="0"/>
              <a:t>the immortal goddess Thetis with her glistening feet, </a:t>
            </a:r>
          </a:p>
          <a:p>
            <a:pPr marL="0" indent="0">
              <a:buNone/>
            </a:pPr>
            <a:r>
              <a:rPr lang="en-US" dirty="0"/>
              <a:t>that two fates bear me on to the day of death. </a:t>
            </a:r>
          </a:p>
          <a:p>
            <a:pPr marL="0" indent="0">
              <a:buNone/>
            </a:pPr>
            <a:r>
              <a:rPr lang="en-US" dirty="0"/>
              <a:t>If I hold out here and I lay siege to Troy, </a:t>
            </a:r>
          </a:p>
          <a:p>
            <a:pPr marL="0" indent="0">
              <a:buNone/>
            </a:pPr>
            <a:r>
              <a:rPr lang="en-US" dirty="0"/>
              <a:t>my journey home is gone, but my glory never dies. </a:t>
            </a:r>
          </a:p>
          <a:p>
            <a:pPr marL="0" indent="0">
              <a:buNone/>
            </a:pPr>
            <a:r>
              <a:rPr lang="en-US" dirty="0"/>
              <a:t>If I voyage back to the fatherland I love, </a:t>
            </a:r>
          </a:p>
          <a:p>
            <a:pPr marL="0" indent="0">
              <a:buNone/>
            </a:pPr>
            <a:r>
              <a:rPr lang="en-US" dirty="0"/>
              <a:t>my pride, my glory dies . . . </a:t>
            </a:r>
          </a:p>
          <a:p>
            <a:pPr marL="0" indent="0">
              <a:buNone/>
            </a:pPr>
            <a:r>
              <a:rPr lang="en-US" dirty="0"/>
              <a:t>true, but the life that's left me will be long, </a:t>
            </a:r>
          </a:p>
          <a:p>
            <a:pPr marL="0" indent="0">
              <a:buNone/>
            </a:pPr>
            <a:r>
              <a:rPr lang="en-US" dirty="0"/>
              <a:t>the stroke of death will not come on me </a:t>
            </a:r>
            <a:r>
              <a:rPr lang="en-US" dirty="0" smtClean="0"/>
              <a:t>quickly.</a:t>
            </a:r>
            <a:endParaRPr lang="en-US" dirty="0"/>
          </a:p>
        </p:txBody>
      </p:sp>
    </p:spTree>
    <p:extLst>
      <p:ext uri="{BB962C8B-B14F-4D97-AF65-F5344CB8AC3E}">
        <p14:creationId xmlns:p14="http://schemas.microsoft.com/office/powerpoint/2010/main" val="261932204"/>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8"/>
            <a:ext cx="8229600" cy="504336"/>
          </a:xfrm>
        </p:spPr>
        <p:txBody>
          <a:bodyPr>
            <a:noAutofit/>
          </a:bodyPr>
          <a:lstStyle/>
          <a:p>
            <a:r>
              <a:rPr lang="en-US" sz="2400" dirty="0" smtClean="0"/>
              <a:t>Review</a:t>
            </a:r>
            <a:endParaRPr lang="en-US" sz="2400" dirty="0"/>
          </a:p>
        </p:txBody>
      </p:sp>
      <p:sp>
        <p:nvSpPr>
          <p:cNvPr id="3" name="Content Placeholder 2"/>
          <p:cNvSpPr>
            <a:spLocks noGrp="1"/>
          </p:cNvSpPr>
          <p:nvPr>
            <p:ph idx="1"/>
          </p:nvPr>
        </p:nvSpPr>
        <p:spPr>
          <a:xfrm>
            <a:off x="317500" y="801688"/>
            <a:ext cx="8369300" cy="4222750"/>
          </a:xfrm>
        </p:spPr>
        <p:txBody>
          <a:bodyPr>
            <a:normAutofit fontScale="70000" lnSpcReduction="20000"/>
          </a:bodyPr>
          <a:lstStyle/>
          <a:p>
            <a:pPr marL="514350" indent="-514350">
              <a:buAutoNum type="arabicPeriod"/>
            </a:pPr>
            <a:endParaRPr lang="en-US" sz="3800" dirty="0" smtClean="0"/>
          </a:p>
          <a:p>
            <a:pPr marL="0" indent="0">
              <a:buNone/>
            </a:pPr>
            <a:r>
              <a:rPr lang="en-US" sz="4000" dirty="0" smtClean="0"/>
              <a:t>Agency in the </a:t>
            </a:r>
            <a:r>
              <a:rPr lang="en-US" sz="4000" i="1" dirty="0" smtClean="0"/>
              <a:t>Iliad</a:t>
            </a:r>
            <a:r>
              <a:rPr lang="en-US" sz="4000" dirty="0" smtClean="0"/>
              <a:t>—read against a </a:t>
            </a:r>
            <a:r>
              <a:rPr lang="en-US" sz="4000" i="1" dirty="0" smtClean="0"/>
              <a:t>background</a:t>
            </a:r>
            <a:r>
              <a:rPr lang="en-US" sz="4000" dirty="0" smtClean="0"/>
              <a:t> of </a:t>
            </a:r>
            <a:r>
              <a:rPr lang="en-US" sz="4000" dirty="0" smtClean="0">
                <a:solidFill>
                  <a:srgbClr val="FF0000"/>
                </a:solidFill>
              </a:rPr>
              <a:t>determination</a:t>
            </a:r>
          </a:p>
          <a:p>
            <a:pPr marL="0" indent="0">
              <a:buNone/>
            </a:pPr>
            <a:r>
              <a:rPr lang="en-US" sz="4000" dirty="0" smtClean="0"/>
              <a:t>		</a:t>
            </a:r>
          </a:p>
          <a:p>
            <a:pPr marL="0" indent="0">
              <a:buNone/>
            </a:pPr>
            <a:r>
              <a:rPr lang="en-US" sz="4000" dirty="0"/>
              <a:t>	</a:t>
            </a:r>
            <a:r>
              <a:rPr lang="en-US" sz="4000" dirty="0" smtClean="0"/>
              <a:t>a</a:t>
            </a:r>
            <a:r>
              <a:rPr lang="en-US" sz="4000" dirty="0" smtClean="0"/>
              <a:t>) </a:t>
            </a:r>
            <a:r>
              <a:rPr lang="en-US" sz="4000" dirty="0" smtClean="0">
                <a:solidFill>
                  <a:srgbClr val="FF0000"/>
                </a:solidFill>
              </a:rPr>
              <a:t>Natural</a:t>
            </a:r>
            <a:r>
              <a:rPr lang="en-US" sz="4000" dirty="0" smtClean="0"/>
              <a:t> (physical and psychological determination) </a:t>
            </a:r>
            <a:endParaRPr lang="en-US" sz="4000" dirty="0" smtClean="0"/>
          </a:p>
          <a:p>
            <a:pPr marL="0" indent="0">
              <a:buNone/>
            </a:pPr>
            <a:r>
              <a:rPr lang="en-US" sz="4000" dirty="0"/>
              <a:t>	</a:t>
            </a:r>
            <a:r>
              <a:rPr lang="en-US" sz="4000" dirty="0" smtClean="0"/>
              <a:t>b</a:t>
            </a:r>
            <a:r>
              <a:rPr lang="en-US" sz="4000" dirty="0" smtClean="0"/>
              <a:t>) </a:t>
            </a:r>
            <a:r>
              <a:rPr lang="en-US" sz="4000" dirty="0" smtClean="0"/>
              <a:t>political and economic (structural determination)</a:t>
            </a:r>
            <a:endParaRPr lang="en-US" sz="4000" dirty="0" smtClean="0"/>
          </a:p>
          <a:p>
            <a:pPr marL="0" indent="0">
              <a:buNone/>
            </a:pPr>
            <a:r>
              <a:rPr lang="en-US" sz="4000" dirty="0"/>
              <a:t>	</a:t>
            </a:r>
            <a:r>
              <a:rPr lang="en-US" sz="4000" dirty="0" smtClean="0"/>
              <a:t>c</a:t>
            </a:r>
            <a:r>
              <a:rPr lang="en-US" sz="4000" dirty="0" smtClean="0"/>
              <a:t>) </a:t>
            </a:r>
            <a:r>
              <a:rPr lang="en-US" sz="4000" dirty="0" smtClean="0"/>
              <a:t>cultural (pedagogical determination, habitus)</a:t>
            </a:r>
            <a:endParaRPr lang="en-US" sz="4000" dirty="0" smtClean="0"/>
          </a:p>
          <a:p>
            <a:pPr marL="0" indent="0">
              <a:buNone/>
            </a:pPr>
            <a:endParaRPr lang="en-US" sz="4000" dirty="0" smtClean="0"/>
          </a:p>
          <a:p>
            <a:pPr marL="0" indent="0">
              <a:buNone/>
            </a:pPr>
            <a:endParaRPr lang="en-US" sz="4000" dirty="0" smtClean="0"/>
          </a:p>
          <a:p>
            <a:pPr marL="0" indent="0">
              <a:buNone/>
            </a:pPr>
            <a:r>
              <a:rPr lang="en-US" sz="4000" dirty="0" smtClean="0"/>
              <a:t>	</a:t>
            </a:r>
            <a:endParaRPr lang="en-US" sz="4000" dirty="0"/>
          </a:p>
          <a:p>
            <a:pPr marL="0" indent="0">
              <a:buNone/>
            </a:pPr>
            <a:endParaRPr lang="en-US" sz="4000" dirty="0" smtClean="0"/>
          </a:p>
          <a:p>
            <a:pPr marL="0" indent="0">
              <a:buNone/>
            </a:pPr>
            <a:endParaRPr lang="en-US" dirty="0"/>
          </a:p>
        </p:txBody>
      </p:sp>
    </p:spTree>
    <p:extLst>
      <p:ext uri="{BB962C8B-B14F-4D97-AF65-F5344CB8AC3E}">
        <p14:creationId xmlns:p14="http://schemas.microsoft.com/office/powerpoint/2010/main" val="2694364936"/>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8"/>
            <a:ext cx="8229600" cy="504336"/>
          </a:xfrm>
        </p:spPr>
        <p:txBody>
          <a:bodyPr>
            <a:noAutofit/>
          </a:bodyPr>
          <a:lstStyle/>
          <a:p>
            <a:r>
              <a:rPr lang="en-US" sz="2400" dirty="0" smtClean="0"/>
              <a:t>Review</a:t>
            </a:r>
            <a:endParaRPr lang="en-US" sz="2400" dirty="0"/>
          </a:p>
        </p:txBody>
      </p:sp>
      <p:sp>
        <p:nvSpPr>
          <p:cNvPr id="3" name="Content Placeholder 2"/>
          <p:cNvSpPr>
            <a:spLocks noGrp="1"/>
          </p:cNvSpPr>
          <p:nvPr>
            <p:ph idx="1"/>
          </p:nvPr>
        </p:nvSpPr>
        <p:spPr>
          <a:xfrm>
            <a:off x="317500" y="801688"/>
            <a:ext cx="8369300" cy="4222750"/>
          </a:xfrm>
        </p:spPr>
        <p:txBody>
          <a:bodyPr>
            <a:normAutofit fontScale="70000" lnSpcReduction="20000"/>
          </a:bodyPr>
          <a:lstStyle/>
          <a:p>
            <a:pPr marL="514350" indent="-514350">
              <a:buAutoNum type="arabicPeriod"/>
            </a:pPr>
            <a:endParaRPr lang="en-US" sz="3800" dirty="0" smtClean="0"/>
          </a:p>
          <a:p>
            <a:pPr marL="0" indent="0">
              <a:buNone/>
            </a:pPr>
            <a:r>
              <a:rPr lang="en-US" sz="4000" dirty="0" smtClean="0"/>
              <a:t>Agency in the </a:t>
            </a:r>
            <a:r>
              <a:rPr lang="en-US" sz="4000" i="1" dirty="0" smtClean="0"/>
              <a:t>Iliad</a:t>
            </a:r>
            <a:r>
              <a:rPr lang="en-US" sz="4000" dirty="0" smtClean="0"/>
              <a:t>—read against a </a:t>
            </a:r>
            <a:r>
              <a:rPr lang="en-US" sz="4000" i="1" dirty="0" smtClean="0"/>
              <a:t>background</a:t>
            </a:r>
            <a:r>
              <a:rPr lang="en-US" sz="4000" dirty="0" smtClean="0"/>
              <a:t> of </a:t>
            </a:r>
            <a:r>
              <a:rPr lang="en-US" sz="4000" dirty="0" smtClean="0">
                <a:solidFill>
                  <a:srgbClr val="FF0000"/>
                </a:solidFill>
              </a:rPr>
              <a:t>determination</a:t>
            </a:r>
          </a:p>
          <a:p>
            <a:pPr marL="0" indent="0">
              <a:buNone/>
            </a:pPr>
            <a:r>
              <a:rPr lang="en-US" sz="4000" dirty="0" smtClean="0"/>
              <a:t>		</a:t>
            </a:r>
          </a:p>
          <a:p>
            <a:pPr marL="0" indent="0">
              <a:buNone/>
            </a:pPr>
            <a:r>
              <a:rPr lang="en-US" sz="4000" dirty="0"/>
              <a:t>	</a:t>
            </a:r>
            <a:r>
              <a:rPr lang="en-US" sz="4000" dirty="0" smtClean="0"/>
              <a:t>a</a:t>
            </a:r>
            <a:r>
              <a:rPr lang="en-US" sz="4000" dirty="0" smtClean="0"/>
              <a:t>) </a:t>
            </a:r>
            <a:r>
              <a:rPr lang="en-US" sz="4000" dirty="0" smtClean="0"/>
              <a:t>Natural (physical and psychological determination) </a:t>
            </a:r>
            <a:endParaRPr lang="en-US" sz="4000" dirty="0" smtClean="0"/>
          </a:p>
          <a:p>
            <a:pPr marL="0" indent="0">
              <a:buNone/>
            </a:pPr>
            <a:r>
              <a:rPr lang="en-US" sz="4000" dirty="0"/>
              <a:t>	</a:t>
            </a:r>
            <a:r>
              <a:rPr lang="en-US" sz="4000" dirty="0" smtClean="0"/>
              <a:t>b</a:t>
            </a:r>
            <a:r>
              <a:rPr lang="en-US" sz="4000" dirty="0" smtClean="0"/>
              <a:t>) </a:t>
            </a:r>
            <a:r>
              <a:rPr lang="en-US" sz="4000" dirty="0" smtClean="0">
                <a:solidFill>
                  <a:srgbClr val="FF0000"/>
                </a:solidFill>
              </a:rPr>
              <a:t>political and economic</a:t>
            </a:r>
            <a:r>
              <a:rPr lang="en-US" sz="4000" dirty="0" smtClean="0"/>
              <a:t> (structural determination)</a:t>
            </a:r>
            <a:endParaRPr lang="en-US" sz="4000" dirty="0" smtClean="0"/>
          </a:p>
          <a:p>
            <a:pPr marL="0" indent="0">
              <a:buNone/>
            </a:pPr>
            <a:r>
              <a:rPr lang="en-US" sz="4000" dirty="0"/>
              <a:t>	</a:t>
            </a:r>
            <a:r>
              <a:rPr lang="en-US" sz="4000" dirty="0" smtClean="0"/>
              <a:t>c</a:t>
            </a:r>
            <a:r>
              <a:rPr lang="en-US" sz="4000" dirty="0" smtClean="0"/>
              <a:t>) </a:t>
            </a:r>
            <a:r>
              <a:rPr lang="en-US" sz="4000" dirty="0" smtClean="0"/>
              <a:t>cultural (pedagogical determination, habitus)</a:t>
            </a:r>
            <a:endParaRPr lang="en-US" sz="4000" dirty="0" smtClean="0"/>
          </a:p>
          <a:p>
            <a:pPr marL="0" indent="0">
              <a:buNone/>
            </a:pPr>
            <a:endParaRPr lang="en-US" sz="4000" dirty="0" smtClean="0"/>
          </a:p>
          <a:p>
            <a:pPr marL="0" indent="0">
              <a:buNone/>
            </a:pPr>
            <a:endParaRPr lang="en-US" sz="4000" dirty="0" smtClean="0"/>
          </a:p>
          <a:p>
            <a:pPr marL="0" indent="0">
              <a:buNone/>
            </a:pPr>
            <a:r>
              <a:rPr lang="en-US" sz="4000" dirty="0" smtClean="0"/>
              <a:t>	</a:t>
            </a:r>
            <a:endParaRPr lang="en-US" sz="4000" dirty="0"/>
          </a:p>
          <a:p>
            <a:pPr marL="0" indent="0">
              <a:buNone/>
            </a:pPr>
            <a:endParaRPr lang="en-US" sz="4000" dirty="0" smtClean="0"/>
          </a:p>
          <a:p>
            <a:pPr marL="0" indent="0">
              <a:buNone/>
            </a:pPr>
            <a:endParaRPr lang="en-US" dirty="0"/>
          </a:p>
        </p:txBody>
      </p:sp>
    </p:spTree>
    <p:extLst>
      <p:ext uri="{BB962C8B-B14F-4D97-AF65-F5344CB8AC3E}">
        <p14:creationId xmlns:p14="http://schemas.microsoft.com/office/powerpoint/2010/main" val="3218877156"/>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8"/>
            <a:ext cx="8229600" cy="504336"/>
          </a:xfrm>
        </p:spPr>
        <p:txBody>
          <a:bodyPr>
            <a:noAutofit/>
          </a:bodyPr>
          <a:lstStyle/>
          <a:p>
            <a:r>
              <a:rPr lang="en-US" sz="2400" dirty="0" smtClean="0"/>
              <a:t>Review</a:t>
            </a:r>
            <a:endParaRPr lang="en-US" sz="2400" dirty="0"/>
          </a:p>
        </p:txBody>
      </p:sp>
      <p:sp>
        <p:nvSpPr>
          <p:cNvPr id="3" name="Content Placeholder 2"/>
          <p:cNvSpPr>
            <a:spLocks noGrp="1"/>
          </p:cNvSpPr>
          <p:nvPr>
            <p:ph idx="1"/>
          </p:nvPr>
        </p:nvSpPr>
        <p:spPr>
          <a:xfrm>
            <a:off x="317500" y="801688"/>
            <a:ext cx="8369300" cy="4222750"/>
          </a:xfrm>
        </p:spPr>
        <p:txBody>
          <a:bodyPr>
            <a:normAutofit fontScale="70000" lnSpcReduction="20000"/>
          </a:bodyPr>
          <a:lstStyle/>
          <a:p>
            <a:pPr marL="514350" indent="-514350">
              <a:buAutoNum type="arabicPeriod"/>
            </a:pPr>
            <a:endParaRPr lang="en-US" sz="3800" dirty="0" smtClean="0"/>
          </a:p>
          <a:p>
            <a:pPr marL="0" indent="0">
              <a:buNone/>
            </a:pPr>
            <a:r>
              <a:rPr lang="en-US" sz="4000" dirty="0" smtClean="0"/>
              <a:t>Agency in the </a:t>
            </a:r>
            <a:r>
              <a:rPr lang="en-US" sz="4000" i="1" dirty="0" smtClean="0"/>
              <a:t>Iliad</a:t>
            </a:r>
            <a:r>
              <a:rPr lang="en-US" sz="4000" dirty="0" smtClean="0"/>
              <a:t>—read against a </a:t>
            </a:r>
            <a:r>
              <a:rPr lang="en-US" sz="4000" i="1" dirty="0" smtClean="0"/>
              <a:t>background</a:t>
            </a:r>
            <a:r>
              <a:rPr lang="en-US" sz="4000" dirty="0" smtClean="0"/>
              <a:t> of </a:t>
            </a:r>
            <a:r>
              <a:rPr lang="en-US" sz="4000" dirty="0" smtClean="0">
                <a:solidFill>
                  <a:srgbClr val="FF0000"/>
                </a:solidFill>
              </a:rPr>
              <a:t>determination</a:t>
            </a:r>
          </a:p>
          <a:p>
            <a:pPr marL="0" indent="0">
              <a:buNone/>
            </a:pPr>
            <a:r>
              <a:rPr lang="en-US" sz="4000" dirty="0" smtClean="0"/>
              <a:t>		</a:t>
            </a:r>
          </a:p>
          <a:p>
            <a:pPr marL="0" indent="0">
              <a:buNone/>
            </a:pPr>
            <a:r>
              <a:rPr lang="en-US" sz="4000" dirty="0"/>
              <a:t>	</a:t>
            </a:r>
            <a:r>
              <a:rPr lang="en-US" sz="4000" dirty="0" smtClean="0"/>
              <a:t>a</a:t>
            </a:r>
            <a:r>
              <a:rPr lang="en-US" sz="4000" dirty="0" smtClean="0"/>
              <a:t>) </a:t>
            </a:r>
            <a:r>
              <a:rPr lang="en-US" sz="4000" dirty="0" smtClean="0"/>
              <a:t>Natural (physical and psychological determination) </a:t>
            </a:r>
            <a:endParaRPr lang="en-US" sz="4000" dirty="0" smtClean="0"/>
          </a:p>
          <a:p>
            <a:pPr marL="0" indent="0">
              <a:buNone/>
            </a:pPr>
            <a:r>
              <a:rPr lang="en-US" sz="4000" dirty="0"/>
              <a:t>	</a:t>
            </a:r>
            <a:r>
              <a:rPr lang="en-US" sz="4000" dirty="0" smtClean="0"/>
              <a:t>b</a:t>
            </a:r>
            <a:r>
              <a:rPr lang="en-US" sz="4000" dirty="0" smtClean="0"/>
              <a:t>) </a:t>
            </a:r>
            <a:r>
              <a:rPr lang="en-US" sz="4000" dirty="0" smtClean="0"/>
              <a:t>political and economic (structural determination)</a:t>
            </a:r>
            <a:endParaRPr lang="en-US" sz="4000" dirty="0" smtClean="0"/>
          </a:p>
          <a:p>
            <a:pPr marL="0" indent="0">
              <a:buNone/>
            </a:pPr>
            <a:r>
              <a:rPr lang="en-US" sz="4000" dirty="0"/>
              <a:t>	</a:t>
            </a:r>
            <a:r>
              <a:rPr lang="en-US" sz="4000" dirty="0" smtClean="0"/>
              <a:t>c</a:t>
            </a:r>
            <a:r>
              <a:rPr lang="en-US" sz="4000" dirty="0" smtClean="0"/>
              <a:t>) </a:t>
            </a:r>
            <a:r>
              <a:rPr lang="en-US" sz="4000" dirty="0" smtClean="0">
                <a:solidFill>
                  <a:srgbClr val="FF0000"/>
                </a:solidFill>
              </a:rPr>
              <a:t>cultural</a:t>
            </a:r>
            <a:r>
              <a:rPr lang="en-US" sz="4000" dirty="0" smtClean="0"/>
              <a:t> (pedagogical determination, habitus)</a:t>
            </a:r>
            <a:endParaRPr lang="en-US" sz="4000" dirty="0" smtClean="0"/>
          </a:p>
          <a:p>
            <a:pPr marL="0" indent="0">
              <a:buNone/>
            </a:pPr>
            <a:endParaRPr lang="en-US" sz="4000" dirty="0" smtClean="0"/>
          </a:p>
          <a:p>
            <a:pPr marL="0" indent="0">
              <a:buNone/>
            </a:pPr>
            <a:endParaRPr lang="en-US" sz="4000" dirty="0" smtClean="0"/>
          </a:p>
          <a:p>
            <a:pPr marL="0" indent="0">
              <a:buNone/>
            </a:pPr>
            <a:r>
              <a:rPr lang="en-US" sz="4000" dirty="0" smtClean="0"/>
              <a:t>	</a:t>
            </a:r>
            <a:endParaRPr lang="en-US" sz="4000" dirty="0"/>
          </a:p>
          <a:p>
            <a:pPr marL="0" indent="0">
              <a:buNone/>
            </a:pPr>
            <a:endParaRPr lang="en-US" sz="4000" dirty="0" smtClean="0"/>
          </a:p>
          <a:p>
            <a:pPr marL="0" indent="0">
              <a:buNone/>
            </a:pPr>
            <a:endParaRPr lang="en-US" dirty="0"/>
          </a:p>
        </p:txBody>
      </p:sp>
    </p:spTree>
    <p:extLst>
      <p:ext uri="{BB962C8B-B14F-4D97-AF65-F5344CB8AC3E}">
        <p14:creationId xmlns:p14="http://schemas.microsoft.com/office/powerpoint/2010/main" val="53758308"/>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4294967295"/>
          </p:nvPr>
        </p:nvSpPr>
        <p:spPr>
          <a:xfrm>
            <a:off x="457200" y="400050"/>
            <a:ext cx="8229600" cy="4343400"/>
          </a:xfrm>
          <a:prstGeom prst="rect">
            <a:avLst/>
          </a:prstGeom>
        </p:spPr>
        <p:txBody>
          <a:bodyPr>
            <a:normAutofit lnSpcReduction="10000"/>
          </a:bodyPr>
          <a:lstStyle/>
          <a:p>
            <a:pPr algn="just" fontAlgn="b">
              <a:buNone/>
            </a:pPr>
            <a:r>
              <a:rPr lang="en-US" sz="2000" i="1" dirty="0" smtClean="0"/>
              <a:t>When they came to the temple of Athena on the city’s height, Theano opened the doors for them, the beautiful daughter of </a:t>
            </a:r>
            <a:r>
              <a:rPr lang="en-US" sz="2000" i="1" dirty="0" err="1" smtClean="0"/>
              <a:t>Kisseus</a:t>
            </a:r>
            <a:r>
              <a:rPr lang="en-US" sz="2000" i="1" dirty="0" smtClean="0"/>
              <a:t>, and wife of </a:t>
            </a:r>
            <a:r>
              <a:rPr lang="en-US" sz="2000" i="1" dirty="0" err="1" smtClean="0"/>
              <a:t>Antenor</a:t>
            </a:r>
            <a:r>
              <a:rPr lang="en-US" sz="2000" i="1" dirty="0" smtClean="0"/>
              <a:t> the horse-tamer; the Trojans had made her priestess of Athena. All the women lifted up their hands with a great cry to Athena, and beautiful Theano took the robe and placed it on the knees of the lovely-haired goddess Athena, then spoke in prayer to the daughter of great Zeus: </a:t>
            </a:r>
          </a:p>
          <a:p>
            <a:pPr algn="just" fontAlgn="b"/>
            <a:endParaRPr lang="en-US" sz="2000" i="1" dirty="0" smtClean="0"/>
          </a:p>
          <a:p>
            <a:pPr algn="just" fontAlgn="b">
              <a:buNone/>
            </a:pPr>
            <a:r>
              <a:rPr lang="en-US" sz="2000" i="1" dirty="0" smtClean="0"/>
              <a:t>‘Lady Athena, guardian of our city, queen among the goddesses, break now Diomedes’ spear, and grant that the man himself be brought down on his face in front of the Scaean gates – so that we may sacrifice here and now twelve heifers in your temple, yearlings never touched by the goad, if you will take pity on our town and the Trojans’ wives and their little children.’</a:t>
            </a:r>
          </a:p>
          <a:p>
            <a:pPr algn="just" fontAlgn="b">
              <a:buNone/>
            </a:pPr>
            <a:endParaRPr lang="en-US" sz="2000" i="1" dirty="0" smtClean="0"/>
          </a:p>
          <a:p>
            <a:pPr algn="just" fontAlgn="b">
              <a:buNone/>
            </a:pPr>
            <a:r>
              <a:rPr lang="en-US" sz="2000" i="1" dirty="0" smtClean="0"/>
              <a:t>Such was her prayer, but Pallas Athena shook her head in refusal.</a:t>
            </a:r>
          </a:p>
          <a:p>
            <a:endParaRPr lang="en-US" dirty="0"/>
          </a:p>
        </p:txBody>
      </p:sp>
    </p:spTree>
    <p:extLst>
      <p:ext uri="{BB962C8B-B14F-4D97-AF65-F5344CB8AC3E}">
        <p14:creationId xmlns:p14="http://schemas.microsoft.com/office/powerpoint/2010/main" val="23757912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smtClean="0"/>
              <a:t>Iliad 13.50-61</a:t>
            </a:r>
            <a:endParaRPr lang="en-US" sz="2400" dirty="0"/>
          </a:p>
        </p:txBody>
      </p:sp>
      <p:sp>
        <p:nvSpPr>
          <p:cNvPr id="3" name="Content Placeholder 2"/>
          <p:cNvSpPr>
            <a:spLocks noGrp="1"/>
          </p:cNvSpPr>
          <p:nvPr>
            <p:ph idx="1"/>
          </p:nvPr>
        </p:nvSpPr>
        <p:spPr/>
        <p:txBody>
          <a:bodyPr>
            <a:normAutofit fontScale="55000" lnSpcReduction="20000"/>
          </a:bodyPr>
          <a:lstStyle/>
          <a:p>
            <a:pPr marL="0" indent="0">
              <a:buNone/>
            </a:pPr>
            <a:r>
              <a:rPr lang="en-US" dirty="0" smtClean="0"/>
              <a:t>		At </a:t>
            </a:r>
            <a:r>
              <a:rPr lang="en-US" dirty="0"/>
              <a:t>once</a:t>
            </a:r>
          </a:p>
          <a:p>
            <a:pPr marL="0" indent="0">
              <a:buNone/>
            </a:pPr>
            <a:r>
              <a:rPr lang="en-US" dirty="0">
                <a:solidFill>
                  <a:srgbClr val="FF0000"/>
                </a:solidFill>
              </a:rPr>
              <a:t>each captain shouted out commands to his driver: </a:t>
            </a:r>
          </a:p>
          <a:p>
            <a:pPr marL="0" indent="0">
              <a:buNone/>
            </a:pPr>
            <a:r>
              <a:rPr lang="en-US" dirty="0"/>
              <a:t>"Rein the team by the trench, </a:t>
            </a:r>
            <a:r>
              <a:rPr lang="en-US" dirty="0">
                <a:solidFill>
                  <a:srgbClr val="FF0000"/>
                </a:solidFill>
              </a:rPr>
              <a:t>good battle-order now!" </a:t>
            </a:r>
          </a:p>
          <a:p>
            <a:pPr marL="0" indent="0">
              <a:buNone/>
            </a:pPr>
            <a:r>
              <a:rPr lang="en-US" dirty="0"/>
              <a:t>While the men themselves, armed for full assault, </a:t>
            </a:r>
          </a:p>
          <a:p>
            <a:pPr marL="0" indent="0">
              <a:buNone/>
            </a:pPr>
            <a:r>
              <a:rPr lang="en-US" dirty="0"/>
              <a:t>leapt down and swarmed to the trench's edge on foot </a:t>
            </a:r>
          </a:p>
          <a:p>
            <a:pPr marL="0" indent="0">
              <a:buNone/>
            </a:pPr>
            <a:r>
              <a:rPr lang="en-US" dirty="0"/>
              <a:t>and a long undying roar went up in the early dawn. </a:t>
            </a:r>
          </a:p>
          <a:p>
            <a:pPr marL="0" indent="0">
              <a:buNone/>
            </a:pPr>
            <a:r>
              <a:rPr lang="en-US" dirty="0"/>
              <a:t>Well ahead of the war-cars they reached the brink, </a:t>
            </a:r>
          </a:p>
          <a:p>
            <a:pPr marL="0" indent="0">
              <a:buNone/>
            </a:pPr>
            <a:r>
              <a:rPr lang="en-US" dirty="0">
                <a:solidFill>
                  <a:srgbClr val="FF0000"/>
                </a:solidFill>
              </a:rPr>
              <a:t>closed ranks as drivers backed them yards behind. </a:t>
            </a:r>
          </a:p>
          <a:p>
            <a:pPr marL="0" indent="0">
              <a:buNone/>
            </a:pPr>
            <a:r>
              <a:rPr lang="en-US" dirty="0"/>
              <a:t>But Zeus drove a swirl of panic deep in their lines </a:t>
            </a:r>
          </a:p>
          <a:p>
            <a:pPr marL="0" indent="0">
              <a:buNone/>
            </a:pPr>
            <a:r>
              <a:rPr lang="en-US" dirty="0"/>
              <a:t>and </a:t>
            </a:r>
            <a:r>
              <a:rPr lang="en-US" dirty="0">
                <a:solidFill>
                  <a:srgbClr val="FF0000"/>
                </a:solidFill>
              </a:rPr>
              <a:t>down from the vaulting skies released a shower </a:t>
            </a:r>
          </a:p>
          <a:p>
            <a:pPr marL="0" indent="0">
              <a:buNone/>
            </a:pPr>
            <a:r>
              <a:rPr lang="en-US" dirty="0">
                <a:solidFill>
                  <a:srgbClr val="FF0000"/>
                </a:solidFill>
              </a:rPr>
              <a:t>raining blood, for </a:t>
            </a:r>
            <a:r>
              <a:rPr lang="en-US" dirty="0"/>
              <a:t>Zeus was bent on hurling down </a:t>
            </a:r>
          </a:p>
          <a:p>
            <a:pPr marL="0" indent="0">
              <a:buNone/>
            </a:pPr>
            <a:r>
              <a:rPr lang="en-US" dirty="0"/>
              <a:t>to the House of Death a rout of sturdy fighters.</a:t>
            </a:r>
            <a:endParaRPr lang="en-US" dirty="0"/>
          </a:p>
        </p:txBody>
      </p:sp>
    </p:spTree>
    <p:extLst>
      <p:ext uri="{BB962C8B-B14F-4D97-AF65-F5344CB8AC3E}">
        <p14:creationId xmlns:p14="http://schemas.microsoft.com/office/powerpoint/2010/main" val="18213157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000" i="1" dirty="0" smtClean="0"/>
              <a:t>Iliad </a:t>
            </a:r>
            <a:r>
              <a:rPr lang="en-US" sz="2000" dirty="0" smtClean="0"/>
              <a:t>3. 183-194</a:t>
            </a:r>
            <a:endParaRPr lang="en-US" sz="2000" i="1" dirty="0"/>
          </a:p>
        </p:txBody>
      </p:sp>
      <p:sp>
        <p:nvSpPr>
          <p:cNvPr id="3" name="Content Placeholder 2"/>
          <p:cNvSpPr>
            <a:spLocks noGrp="1"/>
          </p:cNvSpPr>
          <p:nvPr>
            <p:ph idx="1"/>
          </p:nvPr>
        </p:nvSpPr>
        <p:spPr>
          <a:xfrm>
            <a:off x="457200" y="1200150"/>
            <a:ext cx="8229600" cy="3657599"/>
          </a:xfrm>
        </p:spPr>
        <p:txBody>
          <a:bodyPr>
            <a:normAutofit fontScale="55000" lnSpcReduction="20000"/>
          </a:bodyPr>
          <a:lstStyle/>
          <a:p>
            <a:pPr marL="0" indent="0">
              <a:buNone/>
            </a:pPr>
            <a:r>
              <a:rPr lang="en-US" dirty="0" smtClean="0"/>
              <a:t>				. . . So they waited,</a:t>
            </a:r>
          </a:p>
          <a:p>
            <a:pPr marL="0" indent="0">
              <a:buNone/>
            </a:pPr>
            <a:r>
              <a:rPr lang="en-US" dirty="0" smtClean="0"/>
              <a:t>the old chiefs of Troy, as they sat aloft the tower.</a:t>
            </a:r>
          </a:p>
          <a:p>
            <a:pPr marL="0" indent="0">
              <a:buNone/>
            </a:pPr>
            <a:r>
              <a:rPr lang="en-US" dirty="0" smtClean="0"/>
              <a:t>And catching sight of Helen moving along the ramparts, </a:t>
            </a:r>
          </a:p>
          <a:p>
            <a:pPr marL="0" indent="0">
              <a:buNone/>
            </a:pPr>
            <a:r>
              <a:rPr lang="en-US" dirty="0" smtClean="0"/>
              <a:t>they murmured one to another, gentle, winged words:</a:t>
            </a:r>
          </a:p>
          <a:p>
            <a:pPr marL="0" indent="0">
              <a:buNone/>
            </a:pPr>
            <a:r>
              <a:rPr lang="en-US" dirty="0" smtClean="0">
                <a:solidFill>
                  <a:srgbClr val="FF0000"/>
                </a:solidFill>
              </a:rPr>
              <a:t>“Who on earth could blame them? Ah, no wonder</a:t>
            </a:r>
          </a:p>
          <a:p>
            <a:pPr marL="0" indent="0">
              <a:buNone/>
            </a:pPr>
            <a:r>
              <a:rPr lang="en-US" dirty="0" smtClean="0">
                <a:solidFill>
                  <a:srgbClr val="FF0000"/>
                </a:solidFill>
              </a:rPr>
              <a:t>the men of Troy and </a:t>
            </a:r>
            <a:r>
              <a:rPr lang="en-US" dirty="0" err="1" smtClean="0">
                <a:solidFill>
                  <a:srgbClr val="FF0000"/>
                </a:solidFill>
              </a:rPr>
              <a:t>Argives</a:t>
            </a:r>
            <a:r>
              <a:rPr lang="en-US" dirty="0" smtClean="0">
                <a:solidFill>
                  <a:srgbClr val="FF0000"/>
                </a:solidFill>
              </a:rPr>
              <a:t> under arms have suffered </a:t>
            </a:r>
          </a:p>
          <a:p>
            <a:pPr marL="0" indent="0">
              <a:buNone/>
            </a:pPr>
            <a:r>
              <a:rPr lang="en-US" dirty="0" smtClean="0">
                <a:solidFill>
                  <a:srgbClr val="FF0000"/>
                </a:solidFill>
              </a:rPr>
              <a:t>years of agony all for her, for such a woman.</a:t>
            </a:r>
          </a:p>
          <a:p>
            <a:pPr marL="0" indent="0">
              <a:buNone/>
            </a:pPr>
            <a:r>
              <a:rPr lang="en-US" dirty="0" smtClean="0"/>
              <a:t>Beauty, terrible beauty!</a:t>
            </a:r>
          </a:p>
          <a:p>
            <a:pPr marL="0" indent="0">
              <a:buNone/>
            </a:pPr>
            <a:r>
              <a:rPr lang="en-US" dirty="0" smtClean="0"/>
              <a:t>A deathless goddess—so she strikes our eyes!</a:t>
            </a:r>
          </a:p>
          <a:p>
            <a:pPr marL="0" indent="0">
              <a:buNone/>
            </a:pPr>
            <a:r>
              <a:rPr lang="en-US" dirty="0"/>
              <a:t>	</a:t>
            </a:r>
            <a:r>
              <a:rPr lang="en-US" dirty="0" smtClean="0"/>
              <a:t>			But still,</a:t>
            </a:r>
          </a:p>
          <a:p>
            <a:pPr marL="0" indent="0">
              <a:buNone/>
            </a:pPr>
            <a:r>
              <a:rPr lang="en-US" dirty="0" smtClean="0"/>
              <a:t>Ravishing as she is, let her go home in the long ships</a:t>
            </a:r>
          </a:p>
          <a:p>
            <a:pPr marL="0" indent="0">
              <a:buNone/>
            </a:pPr>
            <a:r>
              <a:rPr lang="en-US" dirty="0" smtClean="0"/>
              <a:t>and not be left behind . . . for us and our children</a:t>
            </a:r>
          </a:p>
          <a:p>
            <a:pPr marL="0" indent="0">
              <a:buNone/>
            </a:pPr>
            <a:r>
              <a:rPr lang="en-US" dirty="0"/>
              <a:t>d</a:t>
            </a:r>
            <a:r>
              <a:rPr lang="en-US" dirty="0" smtClean="0"/>
              <a:t>own the years an irresistible sorrow</a:t>
            </a:r>
            <a:endParaRPr lang="en-US" dirty="0"/>
          </a:p>
        </p:txBody>
      </p:sp>
    </p:spTree>
    <p:extLst>
      <p:ext uri="{BB962C8B-B14F-4D97-AF65-F5344CB8AC3E}">
        <p14:creationId xmlns:p14="http://schemas.microsoft.com/office/powerpoint/2010/main" val="2193777893"/>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Black">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Black .thmx</Template>
  <TotalTime>13873</TotalTime>
  <Words>1114</Words>
  <Application>Microsoft Macintosh PowerPoint</Application>
  <PresentationFormat>On-screen Show (16:9)</PresentationFormat>
  <Paragraphs>461</Paragraphs>
  <Slides>33</Slides>
  <Notes>0</Notes>
  <HiddenSlides>0</HiddenSlides>
  <MMClips>0</MMClips>
  <ScaleCrop>false</ScaleCrop>
  <HeadingPairs>
    <vt:vector size="4" baseType="variant">
      <vt:variant>
        <vt:lpstr>Theme</vt:lpstr>
      </vt:variant>
      <vt:variant>
        <vt:i4>1</vt:i4>
      </vt:variant>
      <vt:variant>
        <vt:lpstr>Slide Titles</vt:lpstr>
      </vt:variant>
      <vt:variant>
        <vt:i4>33</vt:i4>
      </vt:variant>
    </vt:vector>
  </HeadingPairs>
  <TitlesOfParts>
    <vt:vector size="34" baseType="lpstr">
      <vt:lpstr>Black</vt:lpstr>
      <vt:lpstr>Lecture 3</vt:lpstr>
      <vt:lpstr>Review</vt:lpstr>
      <vt:lpstr>Iliad I.1-8  </vt:lpstr>
      <vt:lpstr>Review</vt:lpstr>
      <vt:lpstr>Review</vt:lpstr>
      <vt:lpstr>Review</vt:lpstr>
      <vt:lpstr>PowerPoint Presentation</vt:lpstr>
      <vt:lpstr>Iliad 13.50-61</vt:lpstr>
      <vt:lpstr>Iliad 3. 183-194</vt:lpstr>
      <vt:lpstr>Iliad 3. 183-194</vt:lpstr>
      <vt:lpstr>Iliad 4. 136-146</vt:lpstr>
      <vt:lpstr>Iliad 3. 183-194</vt:lpstr>
      <vt:lpstr>Review II</vt:lpstr>
      <vt:lpstr>Scepter (σκῆπτρον, skeptron) of Agamemnon</vt:lpstr>
      <vt:lpstr>Thersites’ Challenge: Iliad 2.262-281</vt:lpstr>
      <vt:lpstr>Thersites’ Challenge: Iliad 2.262-281</vt:lpstr>
      <vt:lpstr>Thersites’ Challenge: Iliad 2.262-281</vt:lpstr>
      <vt:lpstr>Thersites’ Challenge: Iliad 2.262-281</vt:lpstr>
      <vt:lpstr>Thersites’ Challenge: Iliad 2.287-290; 309-318</vt:lpstr>
      <vt:lpstr>PowerPoint Presentation</vt:lpstr>
      <vt:lpstr>Iliad 1.416-422</vt:lpstr>
      <vt:lpstr>Aidos (Αἰδώς): Iliad 15.574-595</vt:lpstr>
      <vt:lpstr> Tîmê: Iliad 12.359-373</vt:lpstr>
      <vt:lpstr>Kleos aphthiton (unperishing glory): Iliad 12.374-381 </vt:lpstr>
      <vt:lpstr>The Warrior Ethic Against Itself</vt:lpstr>
      <vt:lpstr>Achilles Refusal: 9.372-522</vt:lpstr>
      <vt:lpstr>Achilles Refusal: 9.372-522</vt:lpstr>
      <vt:lpstr>PowerPoint Presentation</vt:lpstr>
      <vt:lpstr>PowerPoint Presentation</vt:lpstr>
      <vt:lpstr>PowerPoint Presentation</vt:lpstr>
      <vt:lpstr>PowerPoint Presentation</vt:lpstr>
      <vt:lpstr>PowerPoint Presentation</vt:lpstr>
      <vt:lpstr>PowerPoint Presentation</vt:lpstr>
    </vt:vector>
  </TitlesOfParts>
  <Company>UC Irvine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Lecture 2</dc:title>
  <dc:creator>Oren Izenberg</dc:creator>
  <cp:lastModifiedBy>Oren Izenberg</cp:lastModifiedBy>
  <cp:revision>49</cp:revision>
  <dcterms:created xsi:type="dcterms:W3CDTF">2013-10-05T00:10:39Z</dcterms:created>
  <dcterms:modified xsi:type="dcterms:W3CDTF">2015-10-05T04:44:36Z</dcterms:modified>
</cp:coreProperties>
</file>