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78" r:id="rId2"/>
    <p:sldId id="316" r:id="rId3"/>
    <p:sldId id="266" r:id="rId4"/>
    <p:sldId id="299" r:id="rId5"/>
    <p:sldId id="301" r:id="rId6"/>
    <p:sldId id="298" r:id="rId7"/>
    <p:sldId id="317" r:id="rId8"/>
    <p:sldId id="302" r:id="rId9"/>
    <p:sldId id="322" r:id="rId10"/>
    <p:sldId id="303" r:id="rId11"/>
    <p:sldId id="304" r:id="rId12"/>
    <p:sldId id="324" r:id="rId13"/>
    <p:sldId id="326" r:id="rId14"/>
    <p:sldId id="327" r:id="rId15"/>
    <p:sldId id="306" r:id="rId16"/>
    <p:sldId id="320" r:id="rId17"/>
    <p:sldId id="332" r:id="rId18"/>
    <p:sldId id="307" r:id="rId19"/>
    <p:sldId id="308" r:id="rId20"/>
    <p:sldId id="333" r:id="rId21"/>
    <p:sldId id="309" r:id="rId22"/>
    <p:sldId id="310" r:id="rId23"/>
    <p:sldId id="311" r:id="rId24"/>
    <p:sldId id="312" r:id="rId25"/>
    <p:sldId id="313" r:id="rId26"/>
    <p:sldId id="318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703" autoAdjust="0"/>
  </p:normalViewPr>
  <p:slideViewPr>
    <p:cSldViewPr snapToGrid="0" snapToObjects="1">
      <p:cViewPr varScale="1">
        <p:scale>
          <a:sx n="161" d="100"/>
          <a:sy n="161" d="100"/>
        </p:scale>
        <p:origin x="-136" y="-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8CF39-E5F6-0F40-80F7-E23A1B602322}" type="datetimeFigureOut">
              <a:rPr lang="en-US" smtClean="0"/>
              <a:t>10/9/15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499EF-5C79-064A-9CF4-FE0BA090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0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E184-8E21-D145-BAD5-E73469DC55AD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E184-8E21-D145-BAD5-E73469DC55AD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E184-8E21-D145-BAD5-E73469DC55AD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E184-8E21-D145-BAD5-E73469DC55AD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E184-8E21-D145-BAD5-E73469DC55AD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E184-8E21-D145-BAD5-E73469DC55AD}" type="datetimeFigureOut">
              <a:rPr lang="en-US" smtClean="0"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E184-8E21-D145-BAD5-E73469DC55AD}" type="datetimeFigureOut">
              <a:rPr lang="en-US" smtClean="0"/>
              <a:t>10/9/15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E184-8E21-D145-BAD5-E73469DC55AD}" type="datetimeFigureOut">
              <a:rPr lang="en-US" smtClean="0"/>
              <a:t>10/9/15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E184-8E21-D145-BAD5-E73469DC55AD}" type="datetimeFigureOut">
              <a:rPr lang="en-US" smtClean="0"/>
              <a:t>10/9/15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E184-8E21-D145-BAD5-E73469DC55AD}" type="datetimeFigureOut">
              <a:rPr lang="en-US" smtClean="0"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4E184-8E21-D145-BAD5-E73469DC55AD}" type="datetimeFigureOut">
              <a:rPr lang="en-US" smtClean="0"/>
              <a:t>10/9/15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4E184-8E21-D145-BAD5-E73469DC55AD}" type="datetimeFigureOut">
              <a:rPr lang="en-US" smtClean="0"/>
              <a:t>10/9/15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29E29-57B4-4040-8AB8-FEEB0E7D1E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Lecture 5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Ends of </a:t>
            </a:r>
            <a:r>
              <a:rPr lang="en-US" i="1" dirty="0" smtClean="0"/>
              <a:t>The</a:t>
            </a:r>
            <a:r>
              <a:rPr lang="en-US" dirty="0" smtClean="0"/>
              <a:t> </a:t>
            </a:r>
            <a:r>
              <a:rPr lang="en-US" i="1" dirty="0" smtClean="0"/>
              <a:t>Iliad</a:t>
            </a:r>
            <a:endParaRPr lang="en-US" i="1" dirty="0"/>
          </a:p>
        </p:txBody>
      </p:sp>
      <p:pic>
        <p:nvPicPr>
          <p:cNvPr id="6" name="Picture 5" descr="g_hector_v_achilles.jp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-6392"/>
            <a:ext cx="7620000" cy="5051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1445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82362"/>
          </a:xfrm>
        </p:spPr>
        <p:txBody>
          <a:bodyPr>
            <a:noAutofit/>
          </a:bodyPr>
          <a:lstStyle/>
          <a:p>
            <a:r>
              <a:rPr lang="en-US" sz="2000" dirty="0" smtClean="0"/>
              <a:t>Sonnet 55 (1609)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8342"/>
            <a:ext cx="8229600" cy="432645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Not marble, nor the gilded monuments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Of princes, shall outlive this powerful rhyme;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But you shall shine more bright in these contents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Than </a:t>
            </a:r>
            <a:r>
              <a:rPr lang="en-US" dirty="0" err="1">
                <a:solidFill>
                  <a:srgbClr val="FF0000"/>
                </a:solidFill>
              </a:rPr>
              <a:t>unswept</a:t>
            </a:r>
            <a:r>
              <a:rPr lang="en-US" dirty="0">
                <a:solidFill>
                  <a:srgbClr val="FF0000"/>
                </a:solidFill>
              </a:rPr>
              <a:t> stone </a:t>
            </a:r>
            <a:r>
              <a:rPr lang="en-US" dirty="0" err="1">
                <a:solidFill>
                  <a:srgbClr val="FF0000"/>
                </a:solidFill>
              </a:rPr>
              <a:t>besmear'd</a:t>
            </a:r>
            <a:r>
              <a:rPr lang="en-US" dirty="0">
                <a:solidFill>
                  <a:srgbClr val="FF0000"/>
                </a:solidFill>
              </a:rPr>
              <a:t> with sluttish time.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When wasteful war shall statues overturn,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And broils root out the work of masonry,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Nor Mars his sword nor war's quick fire shall burn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The living record of your memory. </a:t>
            </a:r>
          </a:p>
          <a:p>
            <a:pPr marL="0" indent="0">
              <a:buNone/>
            </a:pPr>
            <a:r>
              <a:rPr lang="en-US" dirty="0"/>
              <a:t>'</a:t>
            </a:r>
            <a:r>
              <a:rPr lang="en-US" dirty="0" err="1"/>
              <a:t>Gainst</a:t>
            </a:r>
            <a:r>
              <a:rPr lang="en-US" dirty="0"/>
              <a:t> death and all-oblivious enmity</a:t>
            </a:r>
          </a:p>
          <a:p>
            <a:pPr marL="0" indent="0">
              <a:buNone/>
            </a:pPr>
            <a:r>
              <a:rPr lang="en-US" dirty="0"/>
              <a:t>Shall you pace forth; your praise shall still find room</a:t>
            </a:r>
          </a:p>
          <a:p>
            <a:pPr marL="0" indent="0">
              <a:buNone/>
            </a:pPr>
            <a:r>
              <a:rPr lang="en-US" dirty="0"/>
              <a:t>Even in the eyes of all posterity </a:t>
            </a:r>
          </a:p>
          <a:p>
            <a:pPr marL="0" indent="0">
              <a:buNone/>
            </a:pPr>
            <a:r>
              <a:rPr lang="en-US" dirty="0"/>
              <a:t>That wear this world out to the ending doom.</a:t>
            </a:r>
          </a:p>
          <a:p>
            <a:pPr marL="0" indent="0">
              <a:buNone/>
            </a:pPr>
            <a:r>
              <a:rPr lang="en-US" dirty="0"/>
              <a:t>So, till the judgment that yourself arise,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You live in this,</a:t>
            </a:r>
            <a:r>
              <a:rPr lang="en-US" dirty="0"/>
              <a:t> and dwell in lovers' eyes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—William Shakespeare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09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8909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Iliad </a:t>
            </a:r>
            <a:r>
              <a:rPr lang="en-US" sz="2000" dirty="0" smtClean="0"/>
              <a:t>2.573-584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Sing to me now, you Muses who hold the halls of Olympus!</a:t>
            </a:r>
          </a:p>
          <a:p>
            <a:pPr marL="0" indent="0">
              <a:buNone/>
            </a:pPr>
            <a:r>
              <a:rPr lang="en-US" dirty="0"/>
              <a:t>You are goddesses, you are everywhere, you know all things—</a:t>
            </a:r>
          </a:p>
          <a:p>
            <a:pPr marL="0" indent="0">
              <a:buNone/>
            </a:pPr>
            <a:r>
              <a:rPr lang="en-US" dirty="0"/>
              <a:t>all we hear is the distant ring of glory, we know nothing—</a:t>
            </a:r>
          </a:p>
          <a:p>
            <a:pPr marL="0" indent="0">
              <a:buNone/>
            </a:pPr>
            <a:r>
              <a:rPr lang="en-US" dirty="0"/>
              <a:t>who were the captains of Achaea? Who were the kings?</a:t>
            </a:r>
          </a:p>
          <a:p>
            <a:pPr marL="0" indent="0">
              <a:buNone/>
            </a:pPr>
            <a:r>
              <a:rPr lang="en-US" dirty="0"/>
              <a:t>The mass of troops I could never tally, never name,</a:t>
            </a:r>
          </a:p>
          <a:p>
            <a:pPr marL="0" indent="0">
              <a:buNone/>
            </a:pPr>
            <a:r>
              <a:rPr lang="en-US" dirty="0"/>
              <a:t>not even if I had ten tongues and ten mouths,</a:t>
            </a:r>
          </a:p>
          <a:p>
            <a:pPr marL="0" indent="0">
              <a:buNone/>
            </a:pPr>
            <a:r>
              <a:rPr lang="en-US" dirty="0"/>
              <a:t>a tireless voice and the heart inside me bronze, </a:t>
            </a:r>
          </a:p>
          <a:p>
            <a:pPr marL="0" indent="0">
              <a:buNone/>
            </a:pPr>
            <a:r>
              <a:rPr lang="en-US" dirty="0"/>
              <a:t>never unless you Muses of Olympus, daughters of Zeus</a:t>
            </a:r>
          </a:p>
          <a:p>
            <a:pPr marL="0" indent="0">
              <a:buNone/>
            </a:pPr>
            <a:r>
              <a:rPr lang="en-US" dirty="0"/>
              <a:t>whose shield is rolling thunder, sing, sing in memory</a:t>
            </a:r>
          </a:p>
          <a:p>
            <a:pPr marL="0" indent="0">
              <a:buNone/>
            </a:pPr>
            <a:r>
              <a:rPr lang="en-US" dirty="0"/>
              <a:t>all who gathered under Troy. Now I can only tell </a:t>
            </a:r>
          </a:p>
          <a:p>
            <a:pPr marL="0" indent="0">
              <a:buNone/>
            </a:pPr>
            <a:r>
              <a:rPr lang="en-US" dirty="0"/>
              <a:t>the lords of the ships, the ships in all their numbers!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88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98500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Iliad </a:t>
            </a:r>
            <a:r>
              <a:rPr lang="en-US" sz="2800" dirty="0"/>
              <a:t>18.558-564</a:t>
            </a:r>
            <a:br>
              <a:rPr lang="en-US" sz="2800" dirty="0"/>
            </a:b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9750"/>
            <a:ext cx="8229600" cy="46037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that famous crippled Smith replied, “Courage!</a:t>
            </a:r>
          </a:p>
          <a:p>
            <a:pPr marL="0" indent="0">
              <a:buNone/>
            </a:pPr>
            <a:r>
              <a:rPr lang="en-US" dirty="0"/>
              <a:t>Anguish for all that armor—sweep it from your mind.</a:t>
            </a:r>
          </a:p>
          <a:p>
            <a:pPr marL="0" indent="0">
              <a:buNone/>
            </a:pPr>
            <a:r>
              <a:rPr lang="en-US" dirty="0"/>
              <a:t>If only I could hide him away from pain and death,</a:t>
            </a:r>
          </a:p>
          <a:p>
            <a:pPr marL="0" indent="0">
              <a:buNone/>
            </a:pPr>
            <a:r>
              <a:rPr lang="en-US" dirty="0"/>
              <a:t>that day his grim destiny comes to take Achilles,</a:t>
            </a:r>
          </a:p>
          <a:p>
            <a:pPr marL="0" indent="0">
              <a:buNone/>
            </a:pPr>
            <a:r>
              <a:rPr lang="en-US" dirty="0"/>
              <a:t>as surely as glorious armor shall be his, armor</a:t>
            </a:r>
          </a:p>
          <a:p>
            <a:pPr marL="0" indent="0">
              <a:buNone/>
            </a:pPr>
            <a:r>
              <a:rPr lang="en-US" dirty="0"/>
              <a:t>that any man in the world of men will marvel at</a:t>
            </a:r>
          </a:p>
          <a:p>
            <a:pPr marL="0" indent="0">
              <a:buNone/>
            </a:pPr>
            <a:r>
              <a:rPr lang="en-US" dirty="0"/>
              <a:t>through all the years to come—whoever sees its splendor.</a:t>
            </a:r>
            <a:r>
              <a:rPr lang="en-US" dirty="0" smtClean="0"/>
              <a:t>”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And first Hephaestus makes a great and massive shield,</a:t>
            </a:r>
          </a:p>
          <a:p>
            <a:pPr marL="0" indent="0">
              <a:buNone/>
            </a:pPr>
            <a:r>
              <a:rPr lang="en-US" dirty="0"/>
              <a:t>blazoning well-wrought emblems across its surface,</a:t>
            </a:r>
          </a:p>
          <a:p>
            <a:pPr marL="0" indent="0">
              <a:buNone/>
            </a:pPr>
            <a:r>
              <a:rPr lang="en-US" dirty="0"/>
              <a:t>raising a rim around it, glittering, triple-ply</a:t>
            </a:r>
          </a:p>
          <a:p>
            <a:pPr marL="0" indent="0">
              <a:buNone/>
            </a:pPr>
            <a:r>
              <a:rPr lang="en-US" dirty="0"/>
              <a:t>With a silver shield-strap run from edge to edge</a:t>
            </a:r>
          </a:p>
          <a:p>
            <a:pPr marL="0" indent="0">
              <a:buNone/>
            </a:pPr>
            <a:r>
              <a:rPr lang="en-US" dirty="0"/>
              <a:t>And five layers if metal to build the shield itself,</a:t>
            </a:r>
          </a:p>
          <a:p>
            <a:pPr marL="0" indent="0">
              <a:buNone/>
            </a:pPr>
            <a:r>
              <a:rPr lang="en-US" dirty="0"/>
              <a:t>And across its vast expanse with all his craft and cunning</a:t>
            </a:r>
          </a:p>
          <a:p>
            <a:pPr marL="0" indent="0">
              <a:buNone/>
            </a:pPr>
            <a:r>
              <a:rPr lang="en-US" dirty="0"/>
              <a:t>The god creates a world of gorgeous immortal work. </a:t>
            </a:r>
          </a:p>
        </p:txBody>
      </p:sp>
    </p:spTree>
    <p:extLst>
      <p:ext uri="{BB962C8B-B14F-4D97-AF65-F5344CB8AC3E}">
        <p14:creationId xmlns:p14="http://schemas.microsoft.com/office/powerpoint/2010/main" val="390598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98500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Iliad </a:t>
            </a:r>
            <a:r>
              <a:rPr lang="en-US" sz="2800" dirty="0"/>
              <a:t>18.558-564</a:t>
            </a:r>
            <a:br>
              <a:rPr lang="en-US" sz="2800" dirty="0"/>
            </a:b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9750"/>
            <a:ext cx="8229600" cy="46037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that famous crippled Smith replied, “Courage!</a:t>
            </a:r>
          </a:p>
          <a:p>
            <a:pPr marL="0" indent="0">
              <a:buNone/>
            </a:pPr>
            <a:r>
              <a:rPr lang="en-US" dirty="0"/>
              <a:t>Anguish for all that armor—sweep it from your mind.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If only I could hide him away from pain and death,</a:t>
            </a:r>
          </a:p>
          <a:p>
            <a:pPr marL="0" indent="0">
              <a:buNone/>
            </a:pPr>
            <a:r>
              <a:rPr lang="en-US" dirty="0"/>
              <a:t>that day his grim destiny comes to take Achilles,</a:t>
            </a:r>
          </a:p>
          <a:p>
            <a:pPr marL="0" indent="0">
              <a:buNone/>
            </a:pPr>
            <a:r>
              <a:rPr lang="en-US" dirty="0"/>
              <a:t>as surely as glorious armor shall be his, armor</a:t>
            </a:r>
          </a:p>
          <a:p>
            <a:pPr marL="0" indent="0">
              <a:buNone/>
            </a:pPr>
            <a:r>
              <a:rPr lang="en-US" dirty="0"/>
              <a:t>that any man in the world of men will marvel at</a:t>
            </a:r>
          </a:p>
          <a:p>
            <a:pPr marL="0" indent="0">
              <a:buNone/>
            </a:pPr>
            <a:r>
              <a:rPr lang="en-US" dirty="0"/>
              <a:t>through all the years to come—whoever sees its splendor.</a:t>
            </a:r>
            <a:r>
              <a:rPr lang="en-US" dirty="0" smtClean="0"/>
              <a:t>”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…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And first Hephaestus makes a great and massive shield,</a:t>
            </a:r>
          </a:p>
          <a:p>
            <a:pPr marL="0" indent="0">
              <a:buNone/>
            </a:pPr>
            <a:r>
              <a:rPr lang="en-US" dirty="0"/>
              <a:t>blazoning well-wrought emblems across its surface,</a:t>
            </a:r>
          </a:p>
          <a:p>
            <a:pPr marL="0" indent="0">
              <a:buNone/>
            </a:pPr>
            <a:r>
              <a:rPr lang="en-US" dirty="0"/>
              <a:t>raising a rim around it, glittering, triple-ply</a:t>
            </a:r>
          </a:p>
          <a:p>
            <a:pPr marL="0" indent="0">
              <a:buNone/>
            </a:pPr>
            <a:r>
              <a:rPr lang="en-US" dirty="0"/>
              <a:t>With a silver shield-strap run from edge to edge</a:t>
            </a:r>
          </a:p>
          <a:p>
            <a:pPr marL="0" indent="0">
              <a:buNone/>
            </a:pPr>
            <a:r>
              <a:rPr lang="en-US" dirty="0"/>
              <a:t>And five layers if metal to build the shield itself,</a:t>
            </a:r>
          </a:p>
          <a:p>
            <a:pPr marL="0" indent="0">
              <a:buNone/>
            </a:pPr>
            <a:r>
              <a:rPr lang="en-US" dirty="0"/>
              <a:t>And across its vast expanse with all his craft and cunning</a:t>
            </a:r>
          </a:p>
          <a:p>
            <a:pPr marL="0" indent="0">
              <a:buNone/>
            </a:pPr>
            <a:r>
              <a:rPr lang="en-US" dirty="0"/>
              <a:t>The god creates a world of gorgeous immortal work. </a:t>
            </a:r>
          </a:p>
        </p:txBody>
      </p:sp>
    </p:spTree>
    <p:extLst>
      <p:ext uri="{BB962C8B-B14F-4D97-AF65-F5344CB8AC3E}">
        <p14:creationId xmlns:p14="http://schemas.microsoft.com/office/powerpoint/2010/main" val="305658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98500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Iliad </a:t>
            </a:r>
            <a:r>
              <a:rPr lang="en-US" sz="2800" dirty="0"/>
              <a:t>18.558-564</a:t>
            </a:r>
            <a:br>
              <a:rPr lang="en-US" sz="2800" dirty="0"/>
            </a:br>
            <a:endParaRPr lang="en-US" sz="2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9750"/>
            <a:ext cx="8229600" cy="46037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dirty="0"/>
              <a:t>that famous crippled Smith replied, “Courage!</a:t>
            </a:r>
          </a:p>
          <a:p>
            <a:pPr marL="0" indent="0">
              <a:buNone/>
            </a:pPr>
            <a:r>
              <a:rPr lang="en-US" dirty="0"/>
              <a:t>Anguish for all that armor—sweep it from your mind.</a:t>
            </a:r>
          </a:p>
          <a:p>
            <a:pPr marL="0" indent="0">
              <a:buNone/>
            </a:pPr>
            <a:r>
              <a:rPr lang="en-US" dirty="0"/>
              <a:t>If only I could hide him away from pain and death,</a:t>
            </a:r>
          </a:p>
          <a:p>
            <a:pPr marL="0" indent="0">
              <a:buNone/>
            </a:pPr>
            <a:r>
              <a:rPr lang="en-US" dirty="0"/>
              <a:t>that day his grim destiny comes to take Achilles,</a:t>
            </a:r>
          </a:p>
          <a:p>
            <a:pPr marL="0" indent="0">
              <a:buNone/>
            </a:pPr>
            <a:r>
              <a:rPr lang="en-US" dirty="0"/>
              <a:t>as surely as glorious armor shall be his, </a:t>
            </a:r>
            <a:r>
              <a:rPr lang="en-US" dirty="0">
                <a:solidFill>
                  <a:srgbClr val="FF0000"/>
                </a:solidFill>
              </a:rPr>
              <a:t>armor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that any man in the world of men will marvel at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through all the years to come—whoever sees its splendor.</a:t>
            </a:r>
            <a:r>
              <a:rPr lang="en-US" dirty="0" smtClean="0">
                <a:solidFill>
                  <a:srgbClr val="FF0000"/>
                </a:solidFill>
              </a:rPr>
              <a:t>”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…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And first Hephaestus makes a great and massive shield,</a:t>
            </a:r>
          </a:p>
          <a:p>
            <a:pPr marL="0" indent="0">
              <a:buNone/>
            </a:pPr>
            <a:r>
              <a:rPr lang="en-US" dirty="0"/>
              <a:t>blazoning well-wrought emblems across its surface,</a:t>
            </a:r>
          </a:p>
          <a:p>
            <a:pPr marL="0" indent="0">
              <a:buNone/>
            </a:pPr>
            <a:r>
              <a:rPr lang="en-US" dirty="0"/>
              <a:t>raising a rim around it, glittering, triple-ply</a:t>
            </a:r>
          </a:p>
          <a:p>
            <a:pPr marL="0" indent="0">
              <a:buNone/>
            </a:pPr>
            <a:r>
              <a:rPr lang="en-US" dirty="0"/>
              <a:t>With a silver shield-strap run from edge to edge</a:t>
            </a:r>
          </a:p>
          <a:p>
            <a:pPr marL="0" indent="0">
              <a:buNone/>
            </a:pPr>
            <a:r>
              <a:rPr lang="en-US" dirty="0"/>
              <a:t>And five layers if metal to build the shield itself,</a:t>
            </a:r>
          </a:p>
          <a:p>
            <a:pPr marL="0" indent="0">
              <a:buNone/>
            </a:pPr>
            <a:r>
              <a:rPr lang="en-US" dirty="0"/>
              <a:t>And across its vast expanse with all his craft and cunning</a:t>
            </a:r>
          </a:p>
          <a:p>
            <a:pPr marL="0" indent="0">
              <a:buNone/>
            </a:pPr>
            <a:r>
              <a:rPr lang="en-US" dirty="0"/>
              <a:t>The god creates a world of gorgeous immortal work. </a:t>
            </a:r>
          </a:p>
        </p:txBody>
      </p:sp>
    </p:spTree>
    <p:extLst>
      <p:ext uri="{BB962C8B-B14F-4D97-AF65-F5344CB8AC3E}">
        <p14:creationId xmlns:p14="http://schemas.microsoft.com/office/powerpoint/2010/main" val="411991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03887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Iliad </a:t>
            </a:r>
            <a:r>
              <a:rPr lang="en-US" sz="2000" dirty="0" smtClean="0"/>
              <a:t>18.547-557</a:t>
            </a:r>
            <a:endParaRPr lang="en-US" sz="20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402" y="739014"/>
            <a:ext cx="8897349" cy="43049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With that he left her there and made for his bellows,</a:t>
            </a:r>
          </a:p>
          <a:p>
            <a:pPr marL="0" indent="0">
              <a:buNone/>
            </a:pPr>
            <a:r>
              <a:rPr lang="en-US" dirty="0"/>
              <a:t>turning them on the fire, commanding, “Work—to work!”</a:t>
            </a:r>
          </a:p>
          <a:p>
            <a:pPr marL="0" indent="0">
              <a:buNone/>
            </a:pPr>
            <a:r>
              <a:rPr lang="en-US" dirty="0"/>
              <a:t>And the bellows, all twenty, blew on the crucibles,</a:t>
            </a:r>
          </a:p>
          <a:p>
            <a:pPr marL="0" indent="0">
              <a:buNone/>
            </a:pPr>
            <a:r>
              <a:rPr lang="en-US" dirty="0"/>
              <a:t>breathing with all degrees of shooting, fiery heat</a:t>
            </a:r>
          </a:p>
          <a:p>
            <a:pPr marL="0" indent="0">
              <a:buNone/>
            </a:pPr>
            <a:r>
              <a:rPr lang="en-US" dirty="0"/>
              <a:t>as the god hurried on—a blast for the heavy work,</a:t>
            </a:r>
          </a:p>
          <a:p>
            <a:pPr marL="0" indent="0">
              <a:buNone/>
            </a:pPr>
            <a:r>
              <a:rPr lang="en-US" dirty="0"/>
              <a:t>a quick breath for the light, all precisely gauged</a:t>
            </a:r>
          </a:p>
          <a:p>
            <a:pPr marL="0" indent="0">
              <a:buNone/>
            </a:pPr>
            <a:r>
              <a:rPr lang="en-US" dirty="0"/>
              <a:t>to the god of fire’s wish and the pace of the work in hand.</a:t>
            </a:r>
          </a:p>
          <a:p>
            <a:pPr marL="0" indent="0">
              <a:buNone/>
            </a:pPr>
            <a:r>
              <a:rPr lang="en-US" dirty="0"/>
              <a:t>Bronze he flung in the blaze, tough durable bronze</a:t>
            </a:r>
          </a:p>
          <a:p>
            <a:pPr marL="0" indent="0">
              <a:buNone/>
            </a:pPr>
            <a:r>
              <a:rPr lang="en-US" dirty="0"/>
              <a:t>and tin and priceless gold and silver, and then,</a:t>
            </a:r>
          </a:p>
          <a:p>
            <a:pPr marL="0" indent="0">
              <a:buNone/>
            </a:pPr>
            <a:r>
              <a:rPr lang="en-US" dirty="0"/>
              <a:t>planting the huge anvil upon its block, he gripped</a:t>
            </a:r>
          </a:p>
          <a:p>
            <a:pPr marL="0" indent="0">
              <a:buNone/>
            </a:pPr>
            <a:r>
              <a:rPr lang="en-US" dirty="0"/>
              <a:t>the mighty hammer in one hand, the other gripped his tongs.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072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03887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Iliad </a:t>
            </a:r>
            <a:r>
              <a:rPr lang="en-US" sz="2000" dirty="0" smtClean="0"/>
              <a:t>18.558-564</a:t>
            </a:r>
            <a:endParaRPr lang="en-US" sz="20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7402" y="739014"/>
            <a:ext cx="8897349" cy="430493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And that famous crippled Smith replied, “Courage!</a:t>
            </a:r>
          </a:p>
          <a:p>
            <a:pPr marL="0" indent="0">
              <a:buNone/>
            </a:pPr>
            <a:r>
              <a:rPr lang="en-US" dirty="0"/>
              <a:t>Anguish for all that armor—sweep it from your mind.</a:t>
            </a:r>
          </a:p>
          <a:p>
            <a:pPr marL="0" indent="0">
              <a:buNone/>
            </a:pPr>
            <a:r>
              <a:rPr lang="en-US" dirty="0"/>
              <a:t>If only I could hide him away from pain and death,</a:t>
            </a:r>
          </a:p>
          <a:p>
            <a:pPr marL="0" indent="0">
              <a:buNone/>
            </a:pPr>
            <a:r>
              <a:rPr lang="en-US" dirty="0"/>
              <a:t>that day his grim destiny comes to take Achilles,</a:t>
            </a:r>
          </a:p>
          <a:p>
            <a:pPr marL="0" indent="0">
              <a:buNone/>
            </a:pPr>
            <a:r>
              <a:rPr lang="en-US" dirty="0"/>
              <a:t>as surely as glorious armor shall be his, armor</a:t>
            </a:r>
          </a:p>
          <a:p>
            <a:pPr marL="0" indent="0">
              <a:buNone/>
            </a:pPr>
            <a:r>
              <a:rPr lang="en-US" dirty="0"/>
              <a:t>that any man in the world of men will marvel at</a:t>
            </a:r>
          </a:p>
          <a:p>
            <a:pPr marL="0" indent="0">
              <a:buNone/>
            </a:pPr>
            <a:r>
              <a:rPr lang="en-US" dirty="0"/>
              <a:t>through all the years to come—whoever sees its splendor.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And first Hephaestus makes a great and massive shield,</a:t>
            </a:r>
          </a:p>
          <a:p>
            <a:pPr marL="0" indent="0">
              <a:buNone/>
            </a:pPr>
            <a:r>
              <a:rPr lang="en-US" dirty="0"/>
              <a:t>blazoning well-wrought emblems across its surface,</a:t>
            </a:r>
          </a:p>
          <a:p>
            <a:pPr marL="0" indent="0">
              <a:buNone/>
            </a:pPr>
            <a:r>
              <a:rPr lang="en-US" dirty="0"/>
              <a:t>raising a rim around it, glittering, triple-ply</a:t>
            </a:r>
          </a:p>
          <a:p>
            <a:pPr marL="0" indent="0">
              <a:buNone/>
            </a:pPr>
            <a:r>
              <a:rPr lang="en-US" dirty="0"/>
              <a:t>With a silver shield-strap run from edge to edge</a:t>
            </a:r>
          </a:p>
          <a:p>
            <a:pPr marL="0" indent="0">
              <a:buNone/>
            </a:pPr>
            <a:r>
              <a:rPr lang="en-US" dirty="0"/>
              <a:t>And five layers </a:t>
            </a:r>
            <a:r>
              <a:rPr lang="en-US" dirty="0" smtClean="0"/>
              <a:t>of </a:t>
            </a:r>
            <a:r>
              <a:rPr lang="en-US" dirty="0"/>
              <a:t>metal to build the shield itself,</a:t>
            </a:r>
          </a:p>
          <a:p>
            <a:pPr marL="0" indent="0">
              <a:buNone/>
            </a:pPr>
            <a:r>
              <a:rPr lang="en-US" dirty="0"/>
              <a:t>And across its vast expanse with all his craft and cunning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The god creates a world of gorgeous immortal work.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810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There he made the earth and there the sky and the sea</a:t>
            </a:r>
          </a:p>
          <a:p>
            <a:pPr marL="0" indent="0">
              <a:buNone/>
            </a:pPr>
            <a:r>
              <a:rPr lang="en-US" sz="2800" dirty="0" smtClean="0"/>
              <a:t>and the inexhaustible blazing sun and the moon rounding full</a:t>
            </a:r>
          </a:p>
          <a:p>
            <a:pPr marL="0" indent="0">
              <a:buNone/>
            </a:pPr>
            <a:r>
              <a:rPr lang="en-US" sz="2800" dirty="0" smtClean="0"/>
              <a:t>and there the constellations, all that crown the heavens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0225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Images of Troy and Achaea</a:t>
            </a:r>
            <a:endParaRPr lang="en-US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Iliad </a:t>
            </a:r>
            <a:r>
              <a:rPr lang="en-US" sz="2000" dirty="0" smtClean="0"/>
              <a:t>18.571-583</a:t>
            </a:r>
            <a:endParaRPr lang="en-US" sz="2000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-55215" y="1631156"/>
            <a:ext cx="4552603" cy="3412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sz="1400" dirty="0" smtClean="0"/>
              <a:t>And </a:t>
            </a:r>
            <a:r>
              <a:rPr lang="en-US" sz="1400" dirty="0"/>
              <a:t>he forged on the shield two noble cities filled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with </a:t>
            </a:r>
            <a:r>
              <a:rPr lang="en-US" sz="1400" dirty="0"/>
              <a:t>mortal </a:t>
            </a:r>
            <a:r>
              <a:rPr lang="en-US" sz="1400" dirty="0" smtClean="0"/>
              <a:t>men. With </a:t>
            </a:r>
            <a:r>
              <a:rPr lang="en-US" sz="1400" dirty="0" smtClean="0">
                <a:solidFill>
                  <a:srgbClr val="FF0000"/>
                </a:solidFill>
              </a:rPr>
              <a:t>weddings and feasts</a:t>
            </a:r>
            <a:r>
              <a:rPr lang="en-US" sz="1400" dirty="0" smtClean="0"/>
              <a:t> in one</a:t>
            </a:r>
          </a:p>
          <a:p>
            <a:pPr marL="0" indent="0">
              <a:buNone/>
            </a:pPr>
            <a:r>
              <a:rPr lang="en-US" sz="1400" dirty="0"/>
              <a:t>a</a:t>
            </a:r>
            <a:r>
              <a:rPr lang="en-US" sz="1400" dirty="0" smtClean="0"/>
              <a:t>nd under glowing torches they brought forth the brides</a:t>
            </a:r>
          </a:p>
          <a:p>
            <a:pPr marL="0" indent="0">
              <a:buNone/>
            </a:pPr>
            <a:r>
              <a:rPr lang="en-US" sz="1400" dirty="0"/>
              <a:t>f</a:t>
            </a:r>
            <a:r>
              <a:rPr lang="en-US" sz="1400" dirty="0" smtClean="0"/>
              <a:t>rom the women’s chambers marching through the streets</a:t>
            </a:r>
          </a:p>
          <a:p>
            <a:pPr marL="0" indent="0">
              <a:buNone/>
            </a:pPr>
            <a:r>
              <a:rPr lang="en-US" sz="1400" dirty="0" smtClean="0"/>
              <a:t>….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And the people massed streaming into the marketplace</a:t>
            </a:r>
          </a:p>
          <a:p>
            <a:pPr marL="0" indent="0">
              <a:buNone/>
            </a:pPr>
            <a:r>
              <a:rPr lang="en-US" sz="1400" dirty="0"/>
              <a:t>w</a:t>
            </a:r>
            <a:r>
              <a:rPr lang="en-US" sz="1400" dirty="0" smtClean="0"/>
              <a:t>here a quarrel had broken out and two men struggled</a:t>
            </a:r>
          </a:p>
          <a:p>
            <a:pPr marL="0" indent="0">
              <a:buNone/>
            </a:pPr>
            <a:r>
              <a:rPr lang="en-US" sz="1400" dirty="0"/>
              <a:t>o</a:t>
            </a:r>
            <a:r>
              <a:rPr lang="en-US" sz="1400" dirty="0" smtClean="0"/>
              <a:t>ver the </a:t>
            </a:r>
            <a:r>
              <a:rPr lang="en-US" sz="1400" dirty="0" smtClean="0">
                <a:solidFill>
                  <a:srgbClr val="FF0000"/>
                </a:solidFill>
              </a:rPr>
              <a:t>blood price </a:t>
            </a:r>
            <a:r>
              <a:rPr lang="en-US" sz="1400" dirty="0" smtClean="0"/>
              <a:t>for a kinsman just murdered. </a:t>
            </a:r>
          </a:p>
          <a:p>
            <a:pPr marL="0" indent="0">
              <a:buNone/>
            </a:pPr>
            <a:r>
              <a:rPr lang="en-US" sz="1400" dirty="0" smtClean="0"/>
              <a:t>….</a:t>
            </a:r>
          </a:p>
          <a:p>
            <a:pPr marL="0" indent="0">
              <a:buNone/>
            </a:pPr>
            <a:r>
              <a:rPr lang="en-US" sz="1400" dirty="0" smtClean="0"/>
              <a:t>Two bars of gold shone on the ground before them</a:t>
            </a:r>
          </a:p>
          <a:p>
            <a:pPr marL="0" indent="0">
              <a:buNone/>
            </a:pPr>
            <a:r>
              <a:rPr lang="en-US" sz="1400" dirty="0"/>
              <a:t>a</a:t>
            </a:r>
            <a:r>
              <a:rPr lang="en-US" sz="1400" dirty="0" smtClean="0"/>
              <a:t> prize for </a:t>
            </a:r>
            <a:r>
              <a:rPr lang="en-US" sz="1400" dirty="0" smtClean="0">
                <a:solidFill>
                  <a:srgbClr val="FF0000"/>
                </a:solidFill>
              </a:rPr>
              <a:t>the judge who’d speak the straightest verdict.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Iliad </a:t>
            </a:r>
            <a:r>
              <a:rPr lang="en-US" sz="2000" dirty="0" smtClean="0"/>
              <a:t>18.593-597</a:t>
            </a:r>
            <a:endParaRPr lang="en-US" sz="2000" i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438881" cy="3412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 smtClean="0"/>
              <a:t>But </a:t>
            </a:r>
            <a:r>
              <a:rPr lang="en-US" sz="1500" dirty="0"/>
              <a:t>circling the other city camped a divided army</a:t>
            </a:r>
          </a:p>
          <a:p>
            <a:pPr marL="0" indent="0">
              <a:buNone/>
            </a:pPr>
            <a:r>
              <a:rPr lang="en-US" sz="1500" dirty="0"/>
              <a:t>gleaming in battle gear, </a:t>
            </a:r>
            <a:r>
              <a:rPr lang="en-US" sz="1500" dirty="0">
                <a:solidFill>
                  <a:srgbClr val="FF0000"/>
                </a:solidFill>
              </a:rPr>
              <a:t>and two plans split their ranks:</a:t>
            </a:r>
          </a:p>
          <a:p>
            <a:pPr marL="0" indent="0">
              <a:buNone/>
            </a:pPr>
            <a:r>
              <a:rPr lang="en-US" sz="1500" dirty="0">
                <a:solidFill>
                  <a:srgbClr val="FF0000"/>
                </a:solidFill>
              </a:rPr>
              <a:t>to plunder the city or share the riches with its people,</a:t>
            </a:r>
          </a:p>
          <a:p>
            <a:pPr marL="0" indent="0">
              <a:buNone/>
            </a:pPr>
            <a:r>
              <a:rPr lang="en-US" sz="1500" dirty="0"/>
              <a:t>hoards the handsome citadel stored within its depths. </a:t>
            </a:r>
          </a:p>
          <a:p>
            <a:pPr marL="0" indent="0">
              <a:buNone/>
            </a:pPr>
            <a:r>
              <a:rPr lang="en-US" sz="1500" dirty="0"/>
              <a:t>But the people were not surrendering, not at 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42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89537"/>
          </a:xfrm>
        </p:spPr>
        <p:txBody>
          <a:bodyPr>
            <a:noAutofit/>
          </a:bodyPr>
          <a:lstStyle/>
          <a:p>
            <a:r>
              <a:rPr lang="en-US" sz="2000" i="1" dirty="0" smtClean="0"/>
              <a:t>Iliad 18.</a:t>
            </a:r>
            <a:r>
              <a:rPr lang="en-US" sz="2000" dirty="0" smtClean="0"/>
              <a:t>646-653</a:t>
            </a:r>
            <a:endParaRPr lang="en-US" sz="2000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And there in the midst the king,</a:t>
            </a:r>
          </a:p>
          <a:p>
            <a:pPr marL="0" indent="0">
              <a:buNone/>
            </a:pPr>
            <a:r>
              <a:rPr lang="en-US" dirty="0"/>
              <a:t>scepter in hand at the head of the reaping-rows</a:t>
            </a:r>
          </a:p>
          <a:p>
            <a:pPr marL="0" indent="0">
              <a:buNone/>
            </a:pPr>
            <a:r>
              <a:rPr lang="en-US" dirty="0"/>
              <a:t>stood tall in silence, rejoicing in his heart.</a:t>
            </a:r>
          </a:p>
          <a:p>
            <a:pPr marL="0" indent="0">
              <a:buNone/>
            </a:pPr>
            <a:r>
              <a:rPr lang="en-US" dirty="0"/>
              <a:t>And off to the side, beneath a spreading oak,</a:t>
            </a:r>
          </a:p>
          <a:p>
            <a:pPr marL="0" indent="0">
              <a:buNone/>
            </a:pPr>
            <a:r>
              <a:rPr lang="en-US" dirty="0"/>
              <a:t>the heralds were setting out the harvest feast,</a:t>
            </a:r>
          </a:p>
          <a:p>
            <a:pPr marL="0" indent="0">
              <a:buNone/>
            </a:pPr>
            <a:r>
              <a:rPr lang="en-US" dirty="0"/>
              <a:t>they were dressing a great ox they had slaughtered,</a:t>
            </a:r>
          </a:p>
          <a:p>
            <a:pPr marL="0" indent="0">
              <a:buNone/>
            </a:pPr>
            <a:r>
              <a:rPr lang="en-US" dirty="0"/>
              <a:t>while attendant women poured out barley, generous</a:t>
            </a:r>
          </a:p>
          <a:p>
            <a:pPr marL="0" indent="0">
              <a:buNone/>
            </a:pPr>
            <a:r>
              <a:rPr lang="en-US" dirty="0"/>
              <a:t>glistening handfuls strewn for the reapers’ midday meal.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15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Some aspects </a:t>
            </a:r>
            <a:r>
              <a:rPr lang="en-US" sz="3200" dirty="0"/>
              <a:t>of </a:t>
            </a:r>
            <a:r>
              <a:rPr lang="en-US" sz="3200" i="1" dirty="0" err="1" smtClean="0">
                <a:solidFill>
                  <a:srgbClr val="FF0000"/>
                </a:solidFill>
              </a:rPr>
              <a:t>poesis</a:t>
            </a:r>
            <a:r>
              <a:rPr lang="en-US" sz="3200" dirty="0" smtClean="0"/>
              <a:t>: </a:t>
            </a:r>
            <a:r>
              <a:rPr lang="en-US" sz="3200" i="1" dirty="0" smtClean="0"/>
              <a:t>poetic</a:t>
            </a:r>
            <a:r>
              <a:rPr lang="en-US" sz="3200" dirty="0" smtClean="0"/>
              <a:t> craft </a:t>
            </a: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</a:rPr>
              <a:t>technê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Eloquence– rhetorical force and verbal form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“I am not the man to order men”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r>
              <a:rPr lang="en-US" dirty="0" smtClean="0"/>
              <a:t>Pathos—the orchestration of feeling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“and one day let them say, ‘He is a 				better man than his father!’”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Narrative design—narrative repetition and conceptual pattern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84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Iliad </a:t>
            </a:r>
            <a:r>
              <a:rPr lang="en-US" sz="2400" dirty="0" smtClean="0"/>
              <a:t>18.689-690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000" dirty="0" smtClean="0"/>
              <a:t>And the crippled smith brought all his art to bear</a:t>
            </a:r>
          </a:p>
          <a:p>
            <a:pPr marL="0" indent="0">
              <a:buNone/>
            </a:pPr>
            <a:r>
              <a:rPr lang="en-US" sz="3000" dirty="0" smtClean="0"/>
              <a:t>On a dancing circle…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39675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154"/>
            <a:ext cx="8229600" cy="857250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Iliad </a:t>
            </a:r>
            <a:r>
              <a:rPr lang="en-US" sz="2000" dirty="0" smtClean="0"/>
              <a:t>18.674-679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And the golden drovers </a:t>
            </a:r>
            <a:r>
              <a:rPr lang="en-US" dirty="0">
                <a:solidFill>
                  <a:srgbClr val="FF0000"/>
                </a:solidFill>
              </a:rPr>
              <a:t>kept</a:t>
            </a:r>
            <a:r>
              <a:rPr lang="en-US" dirty="0"/>
              <a:t> the herd in line, </a:t>
            </a:r>
          </a:p>
          <a:p>
            <a:pPr marL="0" indent="0">
              <a:buNone/>
            </a:pPr>
            <a:r>
              <a:rPr lang="en-US" dirty="0"/>
              <a:t>four in all, with nine dogs at their heels, </a:t>
            </a:r>
          </a:p>
          <a:p>
            <a:pPr marL="0" indent="0">
              <a:buNone/>
            </a:pPr>
            <a:r>
              <a:rPr lang="en-US" dirty="0"/>
              <a:t>their paws </a:t>
            </a:r>
            <a:r>
              <a:rPr lang="en-US" dirty="0">
                <a:solidFill>
                  <a:srgbClr val="FF0000"/>
                </a:solidFill>
              </a:rPr>
              <a:t>flickering quickly</a:t>
            </a:r>
            <a:r>
              <a:rPr lang="en-US" dirty="0"/>
              <a:t>—</a:t>
            </a:r>
            <a:r>
              <a:rPr lang="en-US" dirty="0">
                <a:solidFill>
                  <a:srgbClr val="FFFF00"/>
                </a:solidFill>
              </a:rPr>
              <a:t>a savage roar!</a:t>
            </a:r>
            <a:r>
              <a:rPr lang="en-US" dirty="0"/>
              <a:t>—</a:t>
            </a:r>
          </a:p>
          <a:p>
            <a:pPr marL="0" indent="0">
              <a:buNone/>
            </a:pPr>
            <a:r>
              <a:rPr lang="en-US" dirty="0"/>
              <a:t>a crashing attack—</a:t>
            </a:r>
            <a:r>
              <a:rPr lang="en-US" dirty="0">
                <a:solidFill>
                  <a:srgbClr val="FF0000"/>
                </a:solidFill>
              </a:rPr>
              <a:t>and</a:t>
            </a:r>
            <a:r>
              <a:rPr lang="en-US" dirty="0"/>
              <a:t> a pair of ramping lions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had seized </a:t>
            </a:r>
            <a:r>
              <a:rPr lang="en-US" dirty="0"/>
              <a:t>a bull from the cattle’s front ranks—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he bellowed out </a:t>
            </a:r>
            <a:r>
              <a:rPr lang="en-US" dirty="0">
                <a:solidFill>
                  <a:srgbClr val="FF0000"/>
                </a:solidFill>
              </a:rPr>
              <a:t>as</a:t>
            </a:r>
            <a:r>
              <a:rPr lang="en-US" dirty="0"/>
              <a:t> they dragged him off in agony.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4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Iliad </a:t>
            </a:r>
            <a:r>
              <a:rPr lang="en-US" sz="2000" dirty="0" smtClean="0"/>
              <a:t>18.708-709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733" y="1200151"/>
            <a:ext cx="8746668" cy="3394472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And </a:t>
            </a:r>
            <a:r>
              <a:rPr lang="en-US" sz="2800" dirty="0"/>
              <a:t>he forged the Ocean River’s mighty power girdling</a:t>
            </a:r>
          </a:p>
          <a:p>
            <a:pPr marL="0" indent="0">
              <a:buNone/>
            </a:pPr>
            <a:r>
              <a:rPr lang="en-US" sz="2800" dirty="0"/>
              <a:t>round the outmost rim of the welded indestructible shield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4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Iliad </a:t>
            </a:r>
            <a:r>
              <a:rPr lang="en-US" sz="2000" dirty="0" smtClean="0"/>
              <a:t>409-413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			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Oh</a:t>
            </a:r>
            <a:r>
              <a:rPr lang="en-US" sz="2400" dirty="0"/>
              <a:t>, how I wish</a:t>
            </a:r>
          </a:p>
          <a:p>
            <a:pPr marL="0" indent="0">
              <a:buNone/>
            </a:pPr>
            <a:r>
              <a:rPr lang="en-US" sz="2400" dirty="0"/>
              <a:t>that first day my mother brought me into the light</a:t>
            </a:r>
          </a:p>
          <a:p>
            <a:pPr marL="0" indent="0">
              <a:buNone/>
            </a:pPr>
            <a:r>
              <a:rPr lang="en-US" sz="2400" dirty="0"/>
              <a:t>some black whirlwind had rushed me out to the mountains</a:t>
            </a:r>
          </a:p>
          <a:p>
            <a:pPr marL="0" indent="0">
              <a:buNone/>
            </a:pPr>
            <a:r>
              <a:rPr lang="en-US" sz="2400" dirty="0"/>
              <a:t>or into the surf where the roaring breakers crash and drag</a:t>
            </a:r>
          </a:p>
          <a:p>
            <a:pPr marL="0" indent="0">
              <a:buNone/>
            </a:pPr>
            <a:r>
              <a:rPr lang="en-US" sz="2400" dirty="0"/>
              <a:t>and the waves had swept me off before all this had happened!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29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Iliad </a:t>
            </a:r>
            <a:r>
              <a:rPr lang="en-US" sz="2000" dirty="0" smtClean="0"/>
              <a:t>24.600-614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79" y="746189"/>
            <a:ext cx="8890174" cy="429058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400" dirty="0" smtClean="0"/>
              <a:t>Then when brilliant Achilles had had his fill of tears</a:t>
            </a:r>
          </a:p>
          <a:p>
            <a:pPr marL="0" indent="0">
              <a:buNone/>
            </a:pPr>
            <a:r>
              <a:rPr lang="en-US" sz="3400" dirty="0"/>
              <a:t>a</a:t>
            </a:r>
            <a:r>
              <a:rPr lang="en-US" sz="3400" dirty="0" smtClean="0"/>
              <a:t>nd the longing for it had left his mind and body,</a:t>
            </a:r>
          </a:p>
          <a:p>
            <a:pPr marL="0" indent="0">
              <a:buNone/>
            </a:pPr>
            <a:r>
              <a:rPr lang="en-US" sz="3400" dirty="0"/>
              <a:t>h</a:t>
            </a:r>
            <a:r>
              <a:rPr lang="en-US" sz="3400" dirty="0" smtClean="0"/>
              <a:t>e rose from his seat, raised the old man by the hand</a:t>
            </a:r>
          </a:p>
          <a:p>
            <a:pPr marL="0" indent="0">
              <a:buNone/>
            </a:pPr>
            <a:r>
              <a:rPr lang="en-US" sz="3400" dirty="0"/>
              <a:t>a</a:t>
            </a:r>
            <a:r>
              <a:rPr lang="en-US" sz="3400" dirty="0" smtClean="0"/>
              <a:t>nd filed with pity now for his gray head and gray beard,</a:t>
            </a:r>
          </a:p>
          <a:p>
            <a:pPr marL="0" indent="0">
              <a:buNone/>
            </a:pPr>
            <a:r>
              <a:rPr lang="en-US" sz="3400" dirty="0"/>
              <a:t>h</a:t>
            </a:r>
            <a:r>
              <a:rPr lang="en-US" sz="3400" dirty="0" smtClean="0"/>
              <a:t>e spoke out winging words, flying straight to the heart.</a:t>
            </a:r>
          </a:p>
          <a:p>
            <a:pPr marL="0" indent="0">
              <a:buNone/>
            </a:pPr>
            <a:r>
              <a:rPr lang="en-US" sz="3400" dirty="0" smtClean="0"/>
              <a:t>Poor </a:t>
            </a:r>
            <a:r>
              <a:rPr lang="en-US" sz="3400" dirty="0"/>
              <a:t>man, how much you’ve borne—pain to break the spirit!</a:t>
            </a:r>
          </a:p>
          <a:p>
            <a:pPr marL="0" indent="0">
              <a:buNone/>
            </a:pPr>
            <a:r>
              <a:rPr lang="en-US" sz="3400" dirty="0"/>
              <a:t>What daring brought you down to the ships, all alone,</a:t>
            </a:r>
          </a:p>
          <a:p>
            <a:pPr marL="0" indent="0">
              <a:buNone/>
            </a:pPr>
            <a:r>
              <a:rPr lang="en-US" sz="3400" dirty="0" smtClean="0"/>
              <a:t>to </a:t>
            </a:r>
            <a:r>
              <a:rPr lang="en-US" sz="3400" dirty="0"/>
              <a:t>face the glance of the man who killed your sons, </a:t>
            </a:r>
          </a:p>
          <a:p>
            <a:pPr marL="0" indent="0">
              <a:buNone/>
            </a:pPr>
            <a:r>
              <a:rPr lang="en-US" sz="3400" dirty="0"/>
              <a:t>so many fine brave boys? You have a heart of iron. </a:t>
            </a:r>
          </a:p>
          <a:p>
            <a:pPr marL="0" indent="0">
              <a:buNone/>
            </a:pPr>
            <a:r>
              <a:rPr lang="en-US" sz="3400" dirty="0"/>
              <a:t>C</a:t>
            </a:r>
            <a:r>
              <a:rPr lang="en-US" sz="3400" dirty="0" smtClean="0"/>
              <a:t>ome</a:t>
            </a:r>
            <a:r>
              <a:rPr lang="en-US" sz="3400" dirty="0"/>
              <a:t>, please, sit down on this chair here. . . </a:t>
            </a:r>
          </a:p>
          <a:p>
            <a:pPr marL="0" indent="0">
              <a:buNone/>
            </a:pPr>
            <a:r>
              <a:rPr lang="en-US" sz="3400" dirty="0"/>
              <a:t>Let us put our </a:t>
            </a:r>
            <a:r>
              <a:rPr lang="en-US" sz="3400" dirty="0" err="1"/>
              <a:t>griefs</a:t>
            </a:r>
            <a:r>
              <a:rPr lang="en-US" sz="3400" dirty="0"/>
              <a:t> to rest in our own hearts,</a:t>
            </a:r>
          </a:p>
          <a:p>
            <a:pPr marL="0" indent="0">
              <a:buNone/>
            </a:pPr>
            <a:r>
              <a:rPr lang="en-US" sz="3400" dirty="0"/>
              <a:t>rake them up no more, raw as we are with mourning.</a:t>
            </a:r>
          </a:p>
          <a:p>
            <a:pPr marL="0" indent="0">
              <a:buNone/>
            </a:pPr>
            <a:r>
              <a:rPr lang="en-US" sz="3400" dirty="0"/>
              <a:t>What good’s to be won form tears that chill the spirit?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FF0000"/>
                </a:solidFill>
              </a:rPr>
              <a:t>So the immortals spun our lives that we, we wretched men</a:t>
            </a:r>
          </a:p>
          <a:p>
            <a:pPr marL="0" indent="0">
              <a:buNone/>
            </a:pPr>
            <a:r>
              <a:rPr lang="en-US" sz="3400" dirty="0">
                <a:solidFill>
                  <a:srgbClr val="FF0000"/>
                </a:solidFill>
              </a:rPr>
              <a:t>live on to bear such torments—the gods live free of sorrows.</a:t>
            </a:r>
          </a:p>
          <a:p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98183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Iliad </a:t>
            </a:r>
            <a:r>
              <a:rPr lang="en-US" sz="2000" dirty="0" smtClean="0"/>
              <a:t>24.764-774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		“</a:t>
            </a:r>
            <a:r>
              <a:rPr lang="en-US" dirty="0"/>
              <a:t>Sleep outside, old friend.</a:t>
            </a:r>
          </a:p>
          <a:p>
            <a:pPr marL="0" indent="0">
              <a:buNone/>
            </a:pPr>
            <a:r>
              <a:rPr lang="en-US" dirty="0"/>
              <a:t>in case some Achaean captain comes to visit. </a:t>
            </a:r>
          </a:p>
          <a:p>
            <a:pPr marL="0" indent="0">
              <a:buNone/>
            </a:pPr>
            <a:r>
              <a:rPr lang="en-US" dirty="0"/>
              <a:t>They keep on coming now, huddling beside me,</a:t>
            </a:r>
          </a:p>
          <a:p>
            <a:pPr marL="0" indent="0">
              <a:buNone/>
            </a:pPr>
            <a:r>
              <a:rPr lang="en-US" dirty="0"/>
              <a:t>making plans for battle—its their duty.</a:t>
            </a:r>
          </a:p>
          <a:p>
            <a:pPr marL="0" indent="0">
              <a:buNone/>
            </a:pPr>
            <a:r>
              <a:rPr lang="en-US" dirty="0"/>
              <a:t>But if one saw you here in the rushing dark night</a:t>
            </a:r>
          </a:p>
          <a:p>
            <a:pPr marL="0" indent="0">
              <a:buNone/>
            </a:pPr>
            <a:r>
              <a:rPr lang="en-US" dirty="0"/>
              <a:t>he’d tell Agamemnon straightaway, our good commander. </a:t>
            </a:r>
          </a:p>
          <a:p>
            <a:pPr marL="0" indent="0">
              <a:buNone/>
            </a:pPr>
            <a:r>
              <a:rPr lang="en-US" dirty="0"/>
              <a:t>Then you’d have a real delay in ransoming the body.</a:t>
            </a:r>
          </a:p>
          <a:p>
            <a:pPr marL="0" indent="0">
              <a:buNone/>
            </a:pPr>
            <a:r>
              <a:rPr lang="en-US" dirty="0"/>
              <a:t>One more point. Tell me, be precise about it—</a:t>
            </a:r>
          </a:p>
          <a:p>
            <a:pPr marL="0" indent="0">
              <a:buNone/>
            </a:pPr>
            <a:r>
              <a:rPr lang="en-US" dirty="0"/>
              <a:t>how many days do you need to bury Prince Hector? </a:t>
            </a:r>
          </a:p>
          <a:p>
            <a:pPr marL="0" indent="0">
              <a:buNone/>
            </a:pPr>
            <a:r>
              <a:rPr lang="en-US" dirty="0"/>
              <a:t>I will hold back myself</a:t>
            </a:r>
          </a:p>
          <a:p>
            <a:pPr marL="0" indent="0">
              <a:buNone/>
            </a:pPr>
            <a:r>
              <a:rPr lang="en-US" dirty="0"/>
              <a:t>And keep the Argive armies back that long.”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7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End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Then they collected the white bones of Hector</a:t>
            </a:r>
          </a:p>
          <a:p>
            <a:pPr marL="0" indent="0">
              <a:buNone/>
            </a:pPr>
            <a:r>
              <a:rPr lang="en-US" dirty="0" smtClean="0"/>
              <a:t>all his brothers, his friends at arms, mourning, </a:t>
            </a:r>
          </a:p>
          <a:p>
            <a:pPr marL="0" indent="0">
              <a:buNone/>
            </a:pPr>
            <a:r>
              <a:rPr lang="en-US" dirty="0" smtClean="0"/>
              <a:t>and white tears came streaming down their cheeks. </a:t>
            </a:r>
          </a:p>
          <a:p>
            <a:pPr marL="0" indent="0">
              <a:buNone/>
            </a:pPr>
            <a:r>
              <a:rPr lang="en-US" dirty="0" smtClean="0"/>
              <a:t>They placed the bones they found in a golden chest,</a:t>
            </a:r>
          </a:p>
          <a:p>
            <a:pPr marL="0" indent="0">
              <a:buNone/>
            </a:pPr>
            <a:r>
              <a:rPr lang="en-US" dirty="0" smtClean="0"/>
              <a:t>shrouding them round in soft purple cloths. </a:t>
            </a:r>
          </a:p>
          <a:p>
            <a:pPr marL="0" indent="0">
              <a:buNone/>
            </a:pPr>
            <a:r>
              <a:rPr lang="en-US" dirty="0" smtClean="0"/>
              <a:t>They quickly lowered the chest in a deep hollow grave</a:t>
            </a:r>
          </a:p>
          <a:p>
            <a:pPr marL="0" indent="0">
              <a:buNone/>
            </a:pPr>
            <a:r>
              <a:rPr lang="en-US" dirty="0" smtClean="0"/>
              <a:t>and over it piled a cope of huge stones closely set,</a:t>
            </a:r>
          </a:p>
          <a:p>
            <a:pPr marL="0" indent="0">
              <a:buNone/>
            </a:pPr>
            <a:r>
              <a:rPr lang="en-US" dirty="0" smtClean="0"/>
              <a:t>then hastily heaped a barrow, posted lookouts all around</a:t>
            </a:r>
          </a:p>
          <a:p>
            <a:pPr marL="0" indent="0">
              <a:buNone/>
            </a:pPr>
            <a:r>
              <a:rPr lang="en-US" dirty="0" smtClean="0"/>
              <a:t>for fear the Achaean combat troops would launch their attack</a:t>
            </a:r>
          </a:p>
          <a:p>
            <a:pPr marL="0" indent="0">
              <a:buNone/>
            </a:pPr>
            <a:r>
              <a:rPr lang="en-US" dirty="0" smtClean="0"/>
              <a:t>before the time agreed.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….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And so the Trojans buried Hector breaker of horses.</a:t>
            </a:r>
          </a:p>
        </p:txBody>
      </p:sp>
    </p:spTree>
    <p:extLst>
      <p:ext uri="{BB962C8B-B14F-4D97-AF65-F5344CB8AC3E}">
        <p14:creationId xmlns:p14="http://schemas.microsoft.com/office/powerpoint/2010/main" val="2840948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239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an artifact?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2320"/>
            <a:ext cx="8229600" cy="414527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An artifact is a made thing (from </a:t>
            </a:r>
            <a:r>
              <a:rPr lang="en-US" sz="2800" i="1" dirty="0" smtClean="0"/>
              <a:t>arte </a:t>
            </a:r>
            <a:r>
              <a:rPr lang="en-US" sz="2800" dirty="0" smtClean="0"/>
              <a:t>and </a:t>
            </a:r>
            <a:r>
              <a:rPr lang="en-US" sz="2800" i="1" dirty="0" err="1" smtClean="0"/>
              <a:t>facere</a:t>
            </a:r>
            <a:r>
              <a:rPr lang="en-US" sz="2800" dirty="0" smtClean="0"/>
              <a:t>) </a:t>
            </a:r>
          </a:p>
          <a:p>
            <a:r>
              <a:rPr lang="en-US" sz="2800" dirty="0" smtClean="0"/>
              <a:t>An artifact has a specific form, or shape </a:t>
            </a:r>
            <a:r>
              <a:rPr lang="en-US" sz="2800" i="1" dirty="0" smtClean="0"/>
              <a:t>(</a:t>
            </a:r>
            <a:r>
              <a:rPr lang="en-US" sz="2800" i="1" dirty="0" err="1" smtClean="0"/>
              <a:t>eidos</a:t>
            </a:r>
            <a:r>
              <a:rPr lang="en-US" sz="2800" i="1" dirty="0" smtClean="0"/>
              <a:t>)</a:t>
            </a:r>
            <a:endParaRPr lang="en-US" sz="2800" dirty="0" smtClean="0"/>
          </a:p>
          <a:p>
            <a:r>
              <a:rPr lang="en-US" sz="2800" dirty="0" smtClean="0"/>
              <a:t>An artifact has a purpose or function (</a:t>
            </a:r>
            <a:r>
              <a:rPr lang="en-US" sz="2800" i="1" dirty="0" err="1" smtClean="0"/>
              <a:t>ergon</a:t>
            </a:r>
            <a:r>
              <a:rPr lang="en-US" sz="2800" dirty="0" smtClean="0"/>
              <a:t>)</a:t>
            </a:r>
            <a:endParaRPr lang="en-US" sz="2800" dirty="0"/>
          </a:p>
          <a:p>
            <a:r>
              <a:rPr lang="en-US" sz="2800" dirty="0" smtClean="0"/>
              <a:t>An artifact has a </a:t>
            </a:r>
            <a:r>
              <a:rPr lang="en-US" sz="2800" i="1" dirty="0" smtClean="0"/>
              <a:t>meaning</a:t>
            </a:r>
          </a:p>
        </p:txBody>
      </p:sp>
    </p:spTree>
    <p:extLst>
      <p:ext uri="{BB962C8B-B14F-4D97-AF65-F5344CB8AC3E}">
        <p14:creationId xmlns:p14="http://schemas.microsoft.com/office/powerpoint/2010/main" val="148880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3259"/>
          </a:xfrm>
        </p:spPr>
        <p:txBody>
          <a:bodyPr>
            <a:normAutofit/>
          </a:bodyPr>
          <a:lstStyle/>
          <a:p>
            <a:r>
              <a:rPr lang="en-US" sz="2000" i="1" dirty="0"/>
              <a:t>Iliad </a:t>
            </a:r>
            <a:r>
              <a:rPr lang="en-US" sz="2000" dirty="0"/>
              <a:t>11.31-</a:t>
            </a:r>
            <a:r>
              <a:rPr lang="en-US" sz="2000" dirty="0" smtClean="0"/>
              <a:t>42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55" y="774888"/>
            <a:ext cx="8557645" cy="38053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over his shoulder Agamemnon slung his sword,</a:t>
            </a:r>
          </a:p>
          <a:p>
            <a:pPr marL="0" indent="0">
              <a:buNone/>
            </a:pPr>
            <a:r>
              <a:rPr lang="en-US" dirty="0"/>
              <a:t>golden studs at the hilt, the blade burnished bright</a:t>
            </a:r>
          </a:p>
          <a:p>
            <a:pPr marL="0" indent="0">
              <a:buNone/>
            </a:pPr>
            <a:r>
              <a:rPr lang="en-US" dirty="0"/>
              <a:t>and the scabbard sheathed in silver swung on golden straps,</a:t>
            </a:r>
          </a:p>
          <a:p>
            <a:pPr marL="0" indent="0">
              <a:buNone/>
            </a:pPr>
            <a:r>
              <a:rPr lang="en-US" dirty="0"/>
              <a:t>and he grasped a well-wrought shield to encase his body,</a:t>
            </a:r>
          </a:p>
          <a:p>
            <a:pPr marL="0" indent="0">
              <a:buNone/>
            </a:pPr>
            <a:r>
              <a:rPr lang="en-US" dirty="0"/>
              <a:t>forged for rushing forays—beautiful emblazoned work. </a:t>
            </a:r>
          </a:p>
          <a:p>
            <a:pPr marL="0" indent="0">
              <a:buNone/>
            </a:pPr>
            <a:r>
              <a:rPr lang="en-US" dirty="0"/>
              <a:t>Circling the center, ten strong rings of bronze</a:t>
            </a:r>
          </a:p>
          <a:p>
            <a:pPr marL="0" indent="0">
              <a:buNone/>
            </a:pPr>
            <a:r>
              <a:rPr lang="en-US" dirty="0"/>
              <a:t>with twenty disks of glittering tin set in,</a:t>
            </a:r>
          </a:p>
          <a:p>
            <a:pPr marL="0" indent="0">
              <a:buNone/>
            </a:pPr>
            <a:r>
              <a:rPr lang="en-US" dirty="0"/>
              <a:t>at the heart a boss of bulging blue steel</a:t>
            </a:r>
          </a:p>
          <a:p>
            <a:pPr marL="0" indent="0">
              <a:buNone/>
            </a:pPr>
            <a:r>
              <a:rPr lang="en-US" dirty="0"/>
              <a:t>and there like a crown the Gorgon’s grim mask—</a:t>
            </a:r>
          </a:p>
          <a:p>
            <a:pPr marL="0" indent="0">
              <a:buNone/>
            </a:pPr>
            <a:r>
              <a:rPr lang="en-US" dirty="0"/>
              <a:t>the burning eyes, the stark, transfixing horror—</a:t>
            </a:r>
          </a:p>
          <a:p>
            <a:pPr marL="0" indent="0">
              <a:buNone/>
            </a:pPr>
            <a:r>
              <a:rPr lang="en-US" dirty="0"/>
              <a:t>and round her strode the shapes of Rout and Fear. </a:t>
            </a:r>
          </a:p>
        </p:txBody>
      </p:sp>
    </p:spTree>
    <p:extLst>
      <p:ext uri="{BB962C8B-B14F-4D97-AF65-F5344CB8AC3E}">
        <p14:creationId xmlns:p14="http://schemas.microsoft.com/office/powerpoint/2010/main" val="188899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0317" y="204787"/>
            <a:ext cx="4812630" cy="463634"/>
          </a:xfrm>
        </p:spPr>
        <p:txBody>
          <a:bodyPr/>
          <a:lstStyle/>
          <a:p>
            <a:r>
              <a:rPr lang="en-US" dirty="0" smtClean="0"/>
              <a:t>Nestor’s cup, </a:t>
            </a:r>
            <a:r>
              <a:rPr lang="en-US" i="1" dirty="0" smtClean="0"/>
              <a:t>Iliad </a:t>
            </a:r>
            <a:r>
              <a:rPr lang="en-US" dirty="0" smtClean="0"/>
              <a:t>11.745-752</a:t>
            </a:r>
            <a:endParaRPr lang="en-US" dirty="0"/>
          </a:p>
        </p:txBody>
      </p:sp>
      <p:pic>
        <p:nvPicPr>
          <p:cNvPr id="11" name="Content Placeholder 10" descr="Nestorbecher_Mykene_(Nationalmuseum_Athen)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431" r="-46431"/>
          <a:stretch>
            <a:fillRect/>
          </a:stretch>
        </p:blipFill>
        <p:spPr>
          <a:xfrm>
            <a:off x="5157880" y="863964"/>
            <a:ext cx="4892248" cy="3382210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" y="668423"/>
            <a:ext cx="6323262" cy="4170947"/>
          </a:xfrm>
        </p:spPr>
        <p:txBody>
          <a:bodyPr>
            <a:normAutofit fontScale="92500"/>
          </a:bodyPr>
          <a:lstStyle/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r>
              <a:rPr lang="en-US" sz="2300" dirty="0"/>
              <a:t>	</a:t>
            </a:r>
            <a:r>
              <a:rPr lang="en-US" sz="2300" dirty="0" smtClean="0"/>
              <a:t>	And there in the midst</a:t>
            </a:r>
          </a:p>
          <a:p>
            <a:r>
              <a:rPr lang="en-US" sz="2300" dirty="0"/>
              <a:t>t</a:t>
            </a:r>
            <a:r>
              <a:rPr lang="en-US" sz="2300" dirty="0" smtClean="0"/>
              <a:t>he grand, glowing cup the old king brought from home,</a:t>
            </a:r>
          </a:p>
          <a:p>
            <a:r>
              <a:rPr lang="en-US" sz="2300" dirty="0"/>
              <a:t>s</a:t>
            </a:r>
            <a:r>
              <a:rPr lang="en-US" sz="2300" dirty="0" smtClean="0"/>
              <a:t>tudded with golden nails, fitted with handles,</a:t>
            </a:r>
          </a:p>
          <a:p>
            <a:r>
              <a:rPr lang="en-US" sz="2300" dirty="0"/>
              <a:t>f</a:t>
            </a:r>
            <a:r>
              <a:rPr lang="en-US" sz="2300" dirty="0" smtClean="0"/>
              <a:t>our all told and two doves perched on each,</a:t>
            </a:r>
          </a:p>
          <a:p>
            <a:r>
              <a:rPr lang="en-US" sz="2300" dirty="0"/>
              <a:t>h</a:t>
            </a:r>
            <a:r>
              <a:rPr lang="en-US" sz="2300" dirty="0" smtClean="0"/>
              <a:t>eads bending to drink and made of solid gold</a:t>
            </a:r>
          </a:p>
          <a:p>
            <a:r>
              <a:rPr lang="en-US" sz="2300" dirty="0"/>
              <a:t>a</a:t>
            </a:r>
            <a:r>
              <a:rPr lang="en-US" sz="2300" dirty="0" smtClean="0"/>
              <a:t>nd twin supports ran down to form the base.</a:t>
            </a:r>
          </a:p>
          <a:p>
            <a:r>
              <a:rPr lang="en-US" sz="2300" dirty="0" smtClean="0"/>
              <a:t>An average man would strain to lift it off the table</a:t>
            </a:r>
          </a:p>
          <a:p>
            <a:r>
              <a:rPr lang="en-US" sz="2300" dirty="0"/>
              <a:t>w</a:t>
            </a:r>
            <a:r>
              <a:rPr lang="en-US" sz="2300" dirty="0" smtClean="0"/>
              <a:t>hen it was full, but Nestor, old as he was,</a:t>
            </a:r>
          </a:p>
          <a:p>
            <a:r>
              <a:rPr lang="en-US" sz="2300" dirty="0"/>
              <a:t>c</a:t>
            </a:r>
            <a:r>
              <a:rPr lang="en-US" sz="2300" dirty="0" smtClean="0"/>
              <a:t>ould hoist it up with 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81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m</a:t>
            </a:r>
            <a:r>
              <a:rPr lang="en-US" sz="2000" dirty="0" smtClean="0"/>
              <a:t>aterial and symbolic </a:t>
            </a:r>
            <a:r>
              <a:rPr lang="en-US" sz="2000" dirty="0"/>
              <a:t>c</a:t>
            </a:r>
            <a:r>
              <a:rPr lang="en-US" sz="2000" dirty="0" smtClean="0"/>
              <a:t>ulture of the Iliad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</a:t>
            </a:r>
            <a:r>
              <a:rPr lang="en-US" dirty="0" smtClean="0"/>
              <a:t>word hilt, Mycenae (13</a:t>
            </a:r>
            <a:r>
              <a:rPr lang="en-US" baseline="30000" dirty="0" smtClean="0"/>
              <a:t>th</a:t>
            </a:r>
            <a:r>
              <a:rPr lang="en-US" dirty="0" smtClean="0"/>
              <a:t> c. BCE)</a:t>
            </a:r>
            <a:endParaRPr lang="en-US" dirty="0"/>
          </a:p>
        </p:txBody>
      </p:sp>
      <p:pic>
        <p:nvPicPr>
          <p:cNvPr id="9" name="Content Placeholder 8" descr="sword79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7" r="13877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Gorgoneion</a:t>
            </a:r>
            <a:r>
              <a:rPr lang="en-US" dirty="0" smtClean="0"/>
              <a:t> Shield, (6</a:t>
            </a:r>
            <a:r>
              <a:rPr lang="en-US" baseline="30000" dirty="0" smtClean="0"/>
              <a:t>th</a:t>
            </a:r>
            <a:r>
              <a:rPr lang="en-US" dirty="0" smtClean="0"/>
              <a:t> c. BCE)</a:t>
            </a:r>
            <a:endParaRPr lang="en-US" dirty="0"/>
          </a:p>
        </p:txBody>
      </p:sp>
      <p:pic>
        <p:nvPicPr>
          <p:cNvPr id="3" name="Content Placeholder 2" descr="OlympiaGorgo_retouched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5" b="126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1899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shot 2014-10-20 10.13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1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83259"/>
          </a:xfrm>
        </p:spPr>
        <p:txBody>
          <a:bodyPr>
            <a:normAutofit/>
          </a:bodyPr>
          <a:lstStyle/>
          <a:p>
            <a:r>
              <a:rPr lang="en-US" sz="2000" i="1" dirty="0"/>
              <a:t>Iliad </a:t>
            </a:r>
            <a:r>
              <a:rPr lang="en-US" sz="2000" dirty="0"/>
              <a:t>11.31-</a:t>
            </a:r>
            <a:r>
              <a:rPr lang="en-US" sz="2000" dirty="0" smtClean="0"/>
              <a:t>42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155" y="774888"/>
            <a:ext cx="8557645" cy="380538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Then over his shoulder Agamemnon slung his sword,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golden studs at the hilt</a:t>
            </a:r>
            <a:r>
              <a:rPr lang="en-US" dirty="0">
                <a:solidFill>
                  <a:srgbClr val="008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the blade burnished bright</a:t>
            </a:r>
          </a:p>
          <a:p>
            <a:pPr marL="0" indent="0">
              <a:buNone/>
            </a:pP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the scabbard sheathed in silver swung on golden straps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and he grasped </a:t>
            </a:r>
            <a:r>
              <a:rPr lang="en-US" dirty="0">
                <a:solidFill>
                  <a:srgbClr val="FF0000"/>
                </a:solidFill>
              </a:rPr>
              <a:t>a well-wrought shield to encase his body,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forged for rushing forays</a:t>
            </a:r>
            <a:r>
              <a:rPr lang="en-US" dirty="0"/>
              <a:t>—</a:t>
            </a:r>
            <a:r>
              <a:rPr lang="en-US" dirty="0">
                <a:solidFill>
                  <a:srgbClr val="FFFF00"/>
                </a:solidFill>
              </a:rPr>
              <a:t>beautiful emblazoned work. </a:t>
            </a:r>
          </a:p>
          <a:p>
            <a:pPr marL="0" indent="0">
              <a:buNone/>
            </a:pPr>
            <a:r>
              <a:rPr lang="en-US" dirty="0"/>
              <a:t>Circling the center, ten strong rings of bronze</a:t>
            </a:r>
          </a:p>
          <a:p>
            <a:pPr marL="0" indent="0">
              <a:buNone/>
            </a:pPr>
            <a:r>
              <a:rPr lang="en-US" dirty="0"/>
              <a:t>with twenty disks of glittering tin set in,</a:t>
            </a:r>
          </a:p>
          <a:p>
            <a:pPr marL="0" indent="0">
              <a:buNone/>
            </a:pPr>
            <a:r>
              <a:rPr lang="en-US" dirty="0"/>
              <a:t>at the heart a boss of bulging blue steel</a:t>
            </a:r>
          </a:p>
          <a:p>
            <a:pPr marL="0" indent="0">
              <a:buNone/>
            </a:pPr>
            <a:r>
              <a:rPr lang="en-US" dirty="0">
                <a:solidFill>
                  <a:srgbClr val="3366FF"/>
                </a:solidFill>
              </a:rPr>
              <a:t>and there like a crown the Gorgon’s grim mask—</a:t>
            </a:r>
          </a:p>
          <a:p>
            <a:pPr marL="0" indent="0">
              <a:buNone/>
            </a:pPr>
            <a:r>
              <a:rPr lang="en-US" dirty="0">
                <a:solidFill>
                  <a:srgbClr val="3366FF"/>
                </a:solidFill>
              </a:rPr>
              <a:t>the burning eyes, the stark, transfixing horror—</a:t>
            </a:r>
          </a:p>
          <a:p>
            <a:pPr marL="0" indent="0">
              <a:buNone/>
            </a:pPr>
            <a:r>
              <a:rPr lang="en-US" dirty="0">
                <a:solidFill>
                  <a:srgbClr val="3366FF"/>
                </a:solidFill>
              </a:rPr>
              <a:t>and round her strode the shapes of Rout and Fear. </a:t>
            </a:r>
          </a:p>
        </p:txBody>
      </p:sp>
    </p:spTree>
    <p:extLst>
      <p:ext uri="{BB962C8B-B14F-4D97-AF65-F5344CB8AC3E}">
        <p14:creationId xmlns:p14="http://schemas.microsoft.com/office/powerpoint/2010/main" val="1797139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3622"/>
          </a:xfrm>
        </p:spPr>
        <p:txBody>
          <a:bodyPr>
            <a:normAutofit fontScale="90000"/>
          </a:bodyPr>
          <a:lstStyle/>
          <a:p>
            <a:r>
              <a:rPr lang="en-US" sz="1600" dirty="0" smtClean="0"/>
              <a:t>Sappho, fragment (7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century BCE): </a:t>
            </a:r>
            <a:br>
              <a:rPr lang="en-US" sz="1600" dirty="0" smtClean="0"/>
            </a:br>
            <a:r>
              <a:rPr lang="en-US" sz="1600" dirty="0" smtClean="0"/>
              <a:t>technology for the production of </a:t>
            </a:r>
            <a:r>
              <a:rPr lang="en-US" sz="1600" i="1" dirty="0" err="1" smtClean="0"/>
              <a:t>kleos</a:t>
            </a:r>
            <a:endParaRPr lang="en-US" sz="1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When you lie dead there will be no memory of you,</a:t>
            </a:r>
          </a:p>
          <a:p>
            <a:pPr marL="0" indent="0">
              <a:buNone/>
            </a:pPr>
            <a:r>
              <a:rPr lang="en-US" sz="2400" dirty="0" smtClean="0"/>
              <a:t>no one missing you afterward, for you have no part</a:t>
            </a:r>
          </a:p>
          <a:p>
            <a:pPr marL="0" indent="0">
              <a:buNone/>
            </a:pPr>
            <a:r>
              <a:rPr lang="en-US" sz="2400" dirty="0"/>
              <a:t>i</a:t>
            </a:r>
            <a:r>
              <a:rPr lang="en-US" sz="2400" dirty="0" smtClean="0"/>
              <a:t>n the roses of Pieria. Unnoticed even in the house</a:t>
            </a:r>
          </a:p>
          <a:p>
            <a:pPr marL="0" indent="0">
              <a:buNone/>
            </a:pPr>
            <a:r>
              <a:rPr lang="en-US" sz="2400" dirty="0"/>
              <a:t>o</a:t>
            </a:r>
            <a:r>
              <a:rPr lang="en-US" sz="2400" dirty="0" smtClean="0"/>
              <a:t>f Hades, too, you’ll wander, flittering after faded corpses.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5628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42123</TotalTime>
  <Words>1909</Words>
  <Application>Microsoft Macintosh PowerPoint</Application>
  <PresentationFormat>On-screen Show (16:9)</PresentationFormat>
  <Paragraphs>275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Black</vt:lpstr>
      <vt:lpstr>Lecture 5</vt:lpstr>
      <vt:lpstr>Some aspects of poesis: poetic craft (technê)</vt:lpstr>
      <vt:lpstr>What is an artifact?</vt:lpstr>
      <vt:lpstr>Iliad 11.31-42</vt:lpstr>
      <vt:lpstr>Nestor’s cup, Iliad 11.745-752</vt:lpstr>
      <vt:lpstr>The material and symbolic culture of the Iliad</vt:lpstr>
      <vt:lpstr>PowerPoint Presentation</vt:lpstr>
      <vt:lpstr>Iliad 11.31-42</vt:lpstr>
      <vt:lpstr>Sappho, fragment (7th century BCE):  technology for the production of kleos</vt:lpstr>
      <vt:lpstr>Sonnet 55 (1609)</vt:lpstr>
      <vt:lpstr>Iliad 2.573-584</vt:lpstr>
      <vt:lpstr> Iliad 18.558-564 </vt:lpstr>
      <vt:lpstr> Iliad 18.558-564 </vt:lpstr>
      <vt:lpstr> Iliad 18.558-564 </vt:lpstr>
      <vt:lpstr>Iliad 18.547-557</vt:lpstr>
      <vt:lpstr>Iliad 18.558-564</vt:lpstr>
      <vt:lpstr>PowerPoint Presentation</vt:lpstr>
      <vt:lpstr>Images of Troy and Achaea</vt:lpstr>
      <vt:lpstr>Iliad 18.646-653</vt:lpstr>
      <vt:lpstr>Iliad 18.689-690</vt:lpstr>
      <vt:lpstr>Iliad 18.674-679</vt:lpstr>
      <vt:lpstr>Iliad 18.708-709</vt:lpstr>
      <vt:lpstr>Iliad 409-413</vt:lpstr>
      <vt:lpstr>Iliad 24.600-614</vt:lpstr>
      <vt:lpstr>Iliad 24.764-774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Where to Begin?  </dc:title>
  <dc:creator>Oren Izenberg</dc:creator>
  <cp:lastModifiedBy>Oren Izenberg</cp:lastModifiedBy>
  <cp:revision>98</cp:revision>
  <dcterms:created xsi:type="dcterms:W3CDTF">2013-09-17T20:34:00Z</dcterms:created>
  <dcterms:modified xsi:type="dcterms:W3CDTF">2015-10-12T14:12:45Z</dcterms:modified>
</cp:coreProperties>
</file>