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78" r:id="rId2"/>
    <p:sldId id="299" r:id="rId3"/>
    <p:sldId id="334" r:id="rId4"/>
    <p:sldId id="335" r:id="rId5"/>
    <p:sldId id="333" r:id="rId6"/>
    <p:sldId id="340" r:id="rId7"/>
    <p:sldId id="302" r:id="rId8"/>
    <p:sldId id="339" r:id="rId9"/>
    <p:sldId id="305" r:id="rId10"/>
    <p:sldId id="321" r:id="rId11"/>
    <p:sldId id="322" r:id="rId12"/>
    <p:sldId id="336" r:id="rId13"/>
    <p:sldId id="323" r:id="rId14"/>
    <p:sldId id="306" r:id="rId15"/>
    <p:sldId id="324" r:id="rId16"/>
    <p:sldId id="325" r:id="rId17"/>
    <p:sldId id="327" r:id="rId18"/>
    <p:sldId id="332" r:id="rId19"/>
    <p:sldId id="328" r:id="rId20"/>
    <p:sldId id="329" r:id="rId21"/>
    <p:sldId id="330" r:id="rId22"/>
    <p:sldId id="331"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1" autoAdjust="0"/>
    <p:restoredTop sz="94660"/>
  </p:normalViewPr>
  <p:slideViewPr>
    <p:cSldViewPr snapToGrid="0" snapToObjects="1">
      <p:cViewPr>
        <p:scale>
          <a:sx n="100" d="100"/>
          <a:sy n="100" d="100"/>
        </p:scale>
        <p:origin x="-488" y="-64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8CF39-E5F6-0F40-80F7-E23A1B602322}" type="datetimeFigureOut">
              <a:rPr lang="en-US" smtClean="0"/>
              <a:t>10/13/15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9499EF-5C79-064A-9CF4-FE0BA090389F}" type="slidenum">
              <a:rPr lang="en-US" smtClean="0"/>
              <a:t>‹#›</a:t>
            </a:fld>
            <a:endParaRPr lang="en-US"/>
          </a:p>
        </p:txBody>
      </p:sp>
    </p:spTree>
    <p:extLst>
      <p:ext uri="{BB962C8B-B14F-4D97-AF65-F5344CB8AC3E}">
        <p14:creationId xmlns:p14="http://schemas.microsoft.com/office/powerpoint/2010/main" val="2681606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14E184-8E21-D145-BAD5-E73469DC55AD}" type="datetimeFigureOut">
              <a:rPr lang="en-US" smtClean="0"/>
              <a:t>10/13/15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29E29-57B4-4040-8AB8-FEEB0E7D1E8F}"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4E184-8E21-D145-BAD5-E73469DC55AD}" type="datetimeFigureOut">
              <a:rPr lang="en-US" smtClean="0"/>
              <a:t>10/13/15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29E29-57B4-4040-8AB8-FEEB0E7D1E8F}"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4E184-8E21-D145-BAD5-E73469DC55AD}" type="datetimeFigureOut">
              <a:rPr lang="en-US" smtClean="0"/>
              <a:t>10/13/15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29E29-57B4-4040-8AB8-FEEB0E7D1E8F}"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4E184-8E21-D145-BAD5-E73469DC55AD}" type="datetimeFigureOut">
              <a:rPr lang="en-US" smtClean="0"/>
              <a:t>10/13/15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29E29-57B4-4040-8AB8-FEEB0E7D1E8F}"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14E184-8E21-D145-BAD5-E73469DC55AD}" type="datetimeFigureOut">
              <a:rPr lang="en-US" smtClean="0"/>
              <a:t>10/13/15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529E29-57B4-4040-8AB8-FEEB0E7D1E8F}"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14E184-8E21-D145-BAD5-E73469DC55AD}" type="datetimeFigureOut">
              <a:rPr lang="en-US" smtClean="0"/>
              <a:t>10/13/15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29E29-57B4-4040-8AB8-FEEB0E7D1E8F}"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14E184-8E21-D145-BAD5-E73469DC55AD}" type="datetimeFigureOut">
              <a:rPr lang="en-US" smtClean="0"/>
              <a:t>10/13/15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529E29-57B4-4040-8AB8-FEEB0E7D1E8F}"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14E184-8E21-D145-BAD5-E73469DC55AD}" type="datetimeFigureOut">
              <a:rPr lang="en-US" smtClean="0"/>
              <a:t>10/13/15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529E29-57B4-4040-8AB8-FEEB0E7D1E8F}"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4E184-8E21-D145-BAD5-E73469DC55AD}" type="datetimeFigureOut">
              <a:rPr lang="en-US" smtClean="0"/>
              <a:t>10/13/15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529E29-57B4-4040-8AB8-FEEB0E7D1E8F}"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4E184-8E21-D145-BAD5-E73469DC55AD}" type="datetimeFigureOut">
              <a:rPr lang="en-US" smtClean="0"/>
              <a:t>10/13/15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29E29-57B4-4040-8AB8-FEEB0E7D1E8F}"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4E184-8E21-D145-BAD5-E73469DC55AD}" type="datetimeFigureOut">
              <a:rPr lang="en-US" smtClean="0"/>
              <a:t>10/13/15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529E29-57B4-4040-8AB8-FEEB0E7D1E8F}"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414E184-8E21-D145-BAD5-E73469DC55AD}" type="datetimeFigureOut">
              <a:rPr lang="en-US" smtClean="0"/>
              <a:t>10/13/15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F529E29-57B4-4040-8AB8-FEEB0E7D1E8F}"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Lecture 6</a:t>
            </a:r>
            <a:endParaRPr lang="en-US" dirty="0"/>
          </a:p>
        </p:txBody>
      </p:sp>
      <p:sp>
        <p:nvSpPr>
          <p:cNvPr id="5" name="Subtitle 4"/>
          <p:cNvSpPr>
            <a:spLocks noGrp="1"/>
          </p:cNvSpPr>
          <p:nvPr>
            <p:ph type="subTitle" idx="1"/>
          </p:nvPr>
        </p:nvSpPr>
        <p:spPr/>
        <p:txBody>
          <a:bodyPr/>
          <a:lstStyle/>
          <a:p>
            <a:r>
              <a:rPr lang="en-US" dirty="0" smtClean="0"/>
              <a:t>Other </a:t>
            </a:r>
            <a:r>
              <a:rPr lang="en-US" i="1" dirty="0" err="1" smtClean="0"/>
              <a:t>Iliads</a:t>
            </a:r>
            <a:r>
              <a:rPr lang="en-US" i="1" dirty="0" smtClean="0"/>
              <a:t>: </a:t>
            </a:r>
          </a:p>
          <a:p>
            <a:r>
              <a:rPr lang="en-US" dirty="0" smtClean="0"/>
              <a:t>Epic and Elegy</a:t>
            </a:r>
            <a:endParaRPr lang="en-US" dirty="0"/>
          </a:p>
        </p:txBody>
      </p:sp>
      <p:pic>
        <p:nvPicPr>
          <p:cNvPr id="6" name="Picture 5" descr="g_hector_v_achilles.jpg"/>
          <p:cNvPicPr>
            <a:picLocks noChangeAspect="1"/>
          </p:cNvPicPr>
          <p:nvPr/>
        </p:nvPicPr>
        <p:blipFill>
          <a:blip r:embed="rId2">
            <a:alphaModFix amt="26000"/>
            <a:extLst>
              <a:ext uri="{28A0092B-C50C-407E-A947-70E740481C1C}">
                <a14:useLocalDpi xmlns:a14="http://schemas.microsoft.com/office/drawing/2010/main" val="0"/>
              </a:ext>
            </a:extLst>
          </a:blip>
          <a:stretch>
            <a:fillRect/>
          </a:stretch>
        </p:blipFill>
        <p:spPr>
          <a:xfrm>
            <a:off x="685800" y="0"/>
            <a:ext cx="7620000" cy="5080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7144586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368012"/>
          </a:xfrm>
        </p:spPr>
        <p:txBody>
          <a:bodyPr>
            <a:noAutofit/>
          </a:bodyPr>
          <a:lstStyle/>
          <a:p>
            <a:r>
              <a:rPr lang="en-US" sz="2000" i="1" dirty="0"/>
              <a:t>f</a:t>
            </a:r>
            <a:r>
              <a:rPr lang="en-US" sz="2000" i="1" dirty="0" smtClean="0"/>
              <a:t>rom </a:t>
            </a:r>
            <a:r>
              <a:rPr lang="en-US" sz="2000" dirty="0" smtClean="0"/>
              <a:t>“</a:t>
            </a:r>
            <a:r>
              <a:rPr lang="en-US" sz="2000" dirty="0" err="1" smtClean="0"/>
              <a:t>Lycidas</a:t>
            </a:r>
            <a:r>
              <a:rPr lang="en-US" sz="2000" dirty="0" smtClean="0"/>
              <a:t>” (1637)</a:t>
            </a:r>
            <a:endParaRPr lang="en-US" sz="2000" dirty="0"/>
          </a:p>
        </p:txBody>
      </p:sp>
      <p:sp>
        <p:nvSpPr>
          <p:cNvPr id="3" name="Content Placeholder 2"/>
          <p:cNvSpPr>
            <a:spLocks noGrp="1"/>
          </p:cNvSpPr>
          <p:nvPr>
            <p:ph idx="1"/>
          </p:nvPr>
        </p:nvSpPr>
        <p:spPr>
          <a:xfrm>
            <a:off x="457200" y="695964"/>
            <a:ext cx="8229600" cy="4340809"/>
          </a:xfrm>
        </p:spPr>
        <p:txBody>
          <a:bodyPr>
            <a:normAutofit fontScale="77500" lnSpcReduction="20000"/>
          </a:bodyPr>
          <a:lstStyle/>
          <a:p>
            <a:pPr marL="0" indent="0">
              <a:buNone/>
            </a:pPr>
            <a:r>
              <a:rPr lang="en-US" dirty="0"/>
              <a:t>YET once more, O ye Laurels, and once more</a:t>
            </a:r>
          </a:p>
          <a:p>
            <a:pPr marL="0" indent="0">
              <a:buNone/>
            </a:pPr>
            <a:r>
              <a:rPr lang="en-US" dirty="0"/>
              <a:t>Ye Myrtles brown, with Ivy never-sear,</a:t>
            </a:r>
          </a:p>
          <a:p>
            <a:pPr marL="0" indent="0">
              <a:buNone/>
            </a:pPr>
            <a:r>
              <a:rPr lang="en-US" dirty="0"/>
              <a:t>I </a:t>
            </a:r>
            <a:r>
              <a:rPr lang="en-US" dirty="0" smtClean="0"/>
              <a:t>come to </a:t>
            </a:r>
            <a:r>
              <a:rPr lang="en-US" dirty="0"/>
              <a:t>pluck your Berries harsh and crude,</a:t>
            </a:r>
          </a:p>
          <a:p>
            <a:pPr marL="0" indent="0">
              <a:buNone/>
            </a:pPr>
            <a:r>
              <a:rPr lang="en-US" dirty="0"/>
              <a:t>And </a:t>
            </a:r>
            <a:r>
              <a:rPr lang="en-US" dirty="0">
                <a:solidFill>
                  <a:srgbClr val="FF0000"/>
                </a:solidFill>
              </a:rPr>
              <a:t>with </a:t>
            </a:r>
            <a:r>
              <a:rPr lang="en-US" dirty="0" err="1">
                <a:solidFill>
                  <a:srgbClr val="FF0000"/>
                </a:solidFill>
              </a:rPr>
              <a:t>forc'd</a:t>
            </a:r>
            <a:r>
              <a:rPr lang="en-US" dirty="0">
                <a:solidFill>
                  <a:srgbClr val="FF0000"/>
                </a:solidFill>
              </a:rPr>
              <a:t> fingers rude</a:t>
            </a:r>
            <a:r>
              <a:rPr lang="en-US" dirty="0"/>
              <a:t>,</a:t>
            </a:r>
          </a:p>
          <a:p>
            <a:pPr marL="0" indent="0">
              <a:buNone/>
            </a:pPr>
            <a:r>
              <a:rPr lang="en-US" dirty="0"/>
              <a:t>Shatter your leaves before the mellowing year.</a:t>
            </a:r>
          </a:p>
          <a:p>
            <a:pPr marL="0" indent="0">
              <a:buNone/>
            </a:pPr>
            <a:r>
              <a:rPr lang="en-US" dirty="0">
                <a:solidFill>
                  <a:srgbClr val="FF0000"/>
                </a:solidFill>
              </a:rPr>
              <a:t>Bitter constraint</a:t>
            </a:r>
            <a:r>
              <a:rPr lang="en-US" dirty="0"/>
              <a:t>, and sad occasion dear,</a:t>
            </a:r>
          </a:p>
          <a:p>
            <a:pPr marL="0" indent="0">
              <a:buNone/>
            </a:pPr>
            <a:r>
              <a:rPr lang="en-US" dirty="0"/>
              <a:t>Compels me to disturb your season due:</a:t>
            </a:r>
          </a:p>
          <a:p>
            <a:pPr marL="0" indent="0">
              <a:buNone/>
            </a:pPr>
            <a:r>
              <a:rPr lang="en-US" dirty="0"/>
              <a:t>For </a:t>
            </a:r>
            <a:r>
              <a:rPr lang="en-US" dirty="0" err="1"/>
              <a:t>Lycidas</a:t>
            </a:r>
            <a:r>
              <a:rPr lang="en-US" dirty="0"/>
              <a:t> is dead, </a:t>
            </a:r>
            <a:r>
              <a:rPr lang="en-US" dirty="0">
                <a:solidFill>
                  <a:srgbClr val="FF0000"/>
                </a:solidFill>
              </a:rPr>
              <a:t>dead ere his prime</a:t>
            </a:r>
          </a:p>
          <a:p>
            <a:pPr marL="0" indent="0">
              <a:buNone/>
            </a:pPr>
            <a:r>
              <a:rPr lang="en-US" dirty="0"/>
              <a:t>Young </a:t>
            </a:r>
            <a:r>
              <a:rPr lang="en-US" dirty="0" err="1"/>
              <a:t>Lycidas</a:t>
            </a:r>
            <a:r>
              <a:rPr lang="en-US" dirty="0"/>
              <a:t>, and hath not left his peer</a:t>
            </a:r>
            <a:r>
              <a:rPr lang="en-US" dirty="0" smtClean="0"/>
              <a:t>:</a:t>
            </a:r>
          </a:p>
          <a:p>
            <a:pPr marL="0" indent="0">
              <a:buNone/>
            </a:pPr>
            <a:endParaRPr lang="en-US" dirty="0"/>
          </a:p>
          <a:p>
            <a:pPr marL="3657600" lvl="8" indent="0">
              <a:buNone/>
            </a:pPr>
            <a:r>
              <a:rPr lang="en-US" dirty="0"/>
              <a:t>	</a:t>
            </a:r>
            <a:r>
              <a:rPr lang="en-US" dirty="0" smtClean="0"/>
              <a:t>	</a:t>
            </a:r>
            <a:r>
              <a:rPr lang="en-US" sz="2400" dirty="0" smtClean="0"/>
              <a:t>—John Milton</a:t>
            </a:r>
            <a:endParaRPr lang="en-US" sz="2400" dirty="0"/>
          </a:p>
        </p:txBody>
      </p:sp>
    </p:spTree>
    <p:extLst>
      <p:ext uri="{BB962C8B-B14F-4D97-AF65-F5344CB8AC3E}">
        <p14:creationId xmlns:p14="http://schemas.microsoft.com/office/powerpoint/2010/main" val="15811257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368012"/>
          </a:xfrm>
        </p:spPr>
        <p:txBody>
          <a:bodyPr>
            <a:noAutofit/>
          </a:bodyPr>
          <a:lstStyle/>
          <a:p>
            <a:r>
              <a:rPr lang="en-US" sz="2000" i="1" dirty="0"/>
              <a:t>f</a:t>
            </a:r>
            <a:r>
              <a:rPr lang="en-US" sz="2000" i="1" dirty="0" smtClean="0"/>
              <a:t>rom </a:t>
            </a:r>
            <a:r>
              <a:rPr lang="en-US" sz="2000" dirty="0" smtClean="0"/>
              <a:t>“In Memory of Major Robert Gregory” (1919)</a:t>
            </a:r>
            <a:endParaRPr lang="en-US" sz="2000" dirty="0"/>
          </a:p>
        </p:txBody>
      </p:sp>
      <p:sp>
        <p:nvSpPr>
          <p:cNvPr id="3" name="Content Placeholder 2"/>
          <p:cNvSpPr>
            <a:spLocks noGrp="1"/>
          </p:cNvSpPr>
          <p:nvPr>
            <p:ph idx="1"/>
          </p:nvPr>
        </p:nvSpPr>
        <p:spPr>
          <a:xfrm>
            <a:off x="457200" y="695964"/>
            <a:ext cx="8229600" cy="4340809"/>
          </a:xfrm>
        </p:spPr>
        <p:txBody>
          <a:bodyPr>
            <a:normAutofit fontScale="77500" lnSpcReduction="20000"/>
          </a:bodyPr>
          <a:lstStyle/>
          <a:p>
            <a:pPr marL="0" indent="0">
              <a:buNone/>
            </a:pPr>
            <a:endParaRPr lang="en-US" dirty="0" smtClean="0"/>
          </a:p>
          <a:p>
            <a:pPr marL="0" indent="0">
              <a:buNone/>
            </a:pPr>
            <a:r>
              <a:rPr lang="en-US" dirty="0" smtClean="0"/>
              <a:t>Some </a:t>
            </a:r>
            <a:r>
              <a:rPr lang="en-US" dirty="0"/>
              <a:t>burn damp fagots, others may consume</a:t>
            </a:r>
          </a:p>
          <a:p>
            <a:pPr marL="0" indent="0">
              <a:buNone/>
            </a:pPr>
            <a:r>
              <a:rPr lang="en-US" dirty="0"/>
              <a:t>The entire combustible world in one small room</a:t>
            </a:r>
          </a:p>
          <a:p>
            <a:pPr marL="0" indent="0">
              <a:buNone/>
            </a:pPr>
            <a:r>
              <a:rPr lang="en-US" dirty="0"/>
              <a:t>As though dried straw, and if we turn about</a:t>
            </a:r>
          </a:p>
          <a:p>
            <a:pPr marL="0" indent="0">
              <a:buNone/>
            </a:pPr>
            <a:r>
              <a:rPr lang="en-US" dirty="0"/>
              <a:t>The bare chimney is gone black out</a:t>
            </a:r>
          </a:p>
          <a:p>
            <a:pPr marL="0" indent="0">
              <a:buNone/>
            </a:pPr>
            <a:r>
              <a:rPr lang="en-US" dirty="0"/>
              <a:t>Because the work had finished in that flare.</a:t>
            </a:r>
          </a:p>
          <a:p>
            <a:pPr marL="0" indent="0">
              <a:buNone/>
            </a:pPr>
            <a:r>
              <a:rPr lang="en-US" dirty="0">
                <a:solidFill>
                  <a:srgbClr val="FF0000"/>
                </a:solidFill>
              </a:rPr>
              <a:t>Soldier, scholar, horseman, he,</a:t>
            </a:r>
          </a:p>
          <a:p>
            <a:pPr marL="0" indent="0">
              <a:buNone/>
            </a:pPr>
            <a:r>
              <a:rPr lang="en-US" dirty="0">
                <a:solidFill>
                  <a:srgbClr val="FF0000"/>
                </a:solidFill>
              </a:rPr>
              <a:t>As ’</a:t>
            </a:r>
            <a:r>
              <a:rPr lang="en-US" dirty="0" err="1">
                <a:solidFill>
                  <a:srgbClr val="FF0000"/>
                </a:solidFill>
              </a:rPr>
              <a:t>twere</a:t>
            </a:r>
            <a:r>
              <a:rPr lang="en-US" dirty="0">
                <a:solidFill>
                  <a:srgbClr val="FF0000"/>
                </a:solidFill>
              </a:rPr>
              <a:t> all life’s epitome.</a:t>
            </a:r>
          </a:p>
          <a:p>
            <a:pPr marL="0" indent="0">
              <a:buNone/>
            </a:pPr>
            <a:r>
              <a:rPr lang="en-US" dirty="0"/>
              <a:t>What made us dream that he could comb grey hair?</a:t>
            </a:r>
          </a:p>
          <a:p>
            <a:pPr marL="0" indent="0">
              <a:buNone/>
            </a:pPr>
            <a:endParaRPr lang="en-US" dirty="0"/>
          </a:p>
          <a:p>
            <a:pPr marL="3657600" lvl="8" indent="0">
              <a:buNone/>
            </a:pPr>
            <a:r>
              <a:rPr lang="en-US" dirty="0"/>
              <a:t>	</a:t>
            </a:r>
            <a:r>
              <a:rPr lang="en-US" dirty="0" smtClean="0"/>
              <a:t>	</a:t>
            </a:r>
            <a:r>
              <a:rPr lang="en-US" sz="2400" dirty="0" smtClean="0"/>
              <a:t>—W.B. Yeats</a:t>
            </a:r>
            <a:endParaRPr lang="en-US" sz="2400" dirty="0"/>
          </a:p>
        </p:txBody>
      </p:sp>
    </p:spTree>
    <p:extLst>
      <p:ext uri="{BB962C8B-B14F-4D97-AF65-F5344CB8AC3E}">
        <p14:creationId xmlns:p14="http://schemas.microsoft.com/office/powerpoint/2010/main" val="195653024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Logic of Elegy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Death </a:t>
            </a:r>
            <a:r>
              <a:rPr lang="en-US" i="1" dirty="0"/>
              <a:t>in poetry </a:t>
            </a:r>
            <a:r>
              <a:rPr lang="en-US" dirty="0"/>
              <a:t>is the </a:t>
            </a:r>
            <a:r>
              <a:rPr lang="en-US" dirty="0" smtClean="0"/>
              <a:t>occasion, </a:t>
            </a:r>
            <a:r>
              <a:rPr lang="en-US" dirty="0"/>
              <a:t>not just for the expression of feeling, but </a:t>
            </a:r>
            <a:r>
              <a:rPr lang="en-US" dirty="0" smtClean="0"/>
              <a:t>for the production </a:t>
            </a:r>
            <a:r>
              <a:rPr lang="en-US" dirty="0"/>
              <a:t>of meaning.</a:t>
            </a:r>
          </a:p>
          <a:p>
            <a:endParaRPr lang="en-US" dirty="0">
              <a:sym typeface="Wingdings"/>
            </a:endParaRPr>
          </a:p>
          <a:p>
            <a:r>
              <a:rPr lang="en-US" b="1" dirty="0" smtClean="0"/>
              <a:t>Untimely</a:t>
            </a:r>
            <a:r>
              <a:rPr lang="en-US" dirty="0" smtClean="0"/>
              <a:t> </a:t>
            </a:r>
            <a:r>
              <a:rPr lang="en-US" dirty="0"/>
              <a:t>death, or death in War, </a:t>
            </a:r>
            <a:r>
              <a:rPr lang="en-US" dirty="0" smtClean="0"/>
              <a:t>is a crisis </a:t>
            </a:r>
            <a:r>
              <a:rPr lang="en-US" dirty="0"/>
              <a:t>of </a:t>
            </a:r>
            <a:r>
              <a:rPr lang="en-US" dirty="0" smtClean="0"/>
              <a:t>meaning. A crisis of meaning is a civilizational crisis. </a:t>
            </a:r>
            <a:endParaRPr lang="en-US" dirty="0"/>
          </a:p>
          <a:p>
            <a:endParaRPr lang="en-US" dirty="0">
              <a:sym typeface="Wingdings"/>
            </a:endParaRPr>
          </a:p>
          <a:p>
            <a:r>
              <a:rPr lang="en-US" dirty="0" smtClean="0"/>
              <a:t>To </a:t>
            </a:r>
            <a:r>
              <a:rPr lang="en-US" dirty="0"/>
              <a:t>be made meaningful is to be made into an artifact—to submerge individual life into exemplary </a:t>
            </a:r>
            <a:r>
              <a:rPr lang="en-US" dirty="0" smtClean="0"/>
              <a:t>life.</a:t>
            </a:r>
          </a:p>
          <a:p>
            <a:pPr marL="0" indent="0">
              <a:buNone/>
            </a:pPr>
            <a:endParaRPr lang="en-US" dirty="0"/>
          </a:p>
          <a:p>
            <a:pPr marL="0" indent="0">
              <a:buNone/>
            </a:pPr>
            <a:r>
              <a:rPr lang="en-US" i="1" dirty="0" smtClean="0"/>
              <a:t>“The </a:t>
            </a:r>
            <a:r>
              <a:rPr lang="en-US" i="1" dirty="0"/>
              <a:t>camera doesn’t show America and yet here on the beach is America ... three fragments of that life we call American life: </a:t>
            </a:r>
            <a:r>
              <a:rPr lang="en-US" i="1" dirty="0">
                <a:solidFill>
                  <a:srgbClr val="FF0000"/>
                </a:solidFill>
              </a:rPr>
              <a:t>three units of freedom</a:t>
            </a:r>
            <a:r>
              <a:rPr lang="en-US" i="1" dirty="0" smtClean="0"/>
              <a:t>.”</a:t>
            </a:r>
            <a:endParaRPr lang="en-US" i="1" dirty="0"/>
          </a:p>
          <a:p>
            <a:endParaRPr lang="en-US" dirty="0"/>
          </a:p>
        </p:txBody>
      </p:sp>
    </p:spTree>
    <p:extLst>
      <p:ext uri="{BB962C8B-B14F-4D97-AF65-F5344CB8AC3E}">
        <p14:creationId xmlns:p14="http://schemas.microsoft.com/office/powerpoint/2010/main" val="423824034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a:t>PROTOSILAUS</a:t>
            </a:r>
          </a:p>
          <a:p>
            <a:pPr marL="0" indent="0">
              <a:buNone/>
            </a:pPr>
            <a:r>
              <a:rPr lang="en-US" dirty="0"/>
              <a:t>ECHEPOLUS</a:t>
            </a:r>
          </a:p>
          <a:p>
            <a:pPr marL="0" indent="0">
              <a:buNone/>
            </a:pPr>
            <a:r>
              <a:rPr lang="en-US" dirty="0"/>
              <a:t>ELPHENOR</a:t>
            </a:r>
          </a:p>
          <a:p>
            <a:pPr marL="0" indent="0">
              <a:buNone/>
            </a:pPr>
            <a:r>
              <a:rPr lang="en-US" dirty="0"/>
              <a:t>SIMOISUS</a:t>
            </a:r>
          </a:p>
          <a:p>
            <a:pPr marL="0" indent="0">
              <a:buNone/>
            </a:pPr>
            <a:r>
              <a:rPr lang="en-US" dirty="0"/>
              <a:t>LEUKOS</a:t>
            </a:r>
          </a:p>
          <a:p>
            <a:pPr marL="0" indent="0">
              <a:buNone/>
            </a:pPr>
            <a:r>
              <a:rPr lang="en-US" dirty="0"/>
              <a:t>DEMOCOON</a:t>
            </a:r>
          </a:p>
          <a:p>
            <a:pPr marL="0" indent="0">
              <a:buNone/>
            </a:pPr>
            <a:r>
              <a:rPr lang="en-US" dirty="0"/>
              <a:t>DIORES</a:t>
            </a:r>
          </a:p>
          <a:p>
            <a:pPr marL="0" indent="0">
              <a:buNone/>
            </a:pPr>
            <a:r>
              <a:rPr lang="en-US" dirty="0"/>
              <a:t>PIROUS</a:t>
            </a:r>
          </a:p>
          <a:p>
            <a:pPr marL="0" indent="0">
              <a:buNone/>
            </a:pPr>
            <a:r>
              <a:rPr lang="en-US" dirty="0"/>
              <a:t>PHEGEUS</a:t>
            </a:r>
          </a:p>
          <a:p>
            <a:pPr marL="0" indent="0">
              <a:buNone/>
            </a:pPr>
            <a:r>
              <a:rPr lang="en-US" dirty="0"/>
              <a:t>IDAEUS</a:t>
            </a:r>
          </a:p>
          <a:p>
            <a:endParaRPr lang="en-US" dirty="0"/>
          </a:p>
        </p:txBody>
      </p:sp>
    </p:spTree>
    <p:extLst>
      <p:ext uri="{BB962C8B-B14F-4D97-AF65-F5344CB8AC3E}">
        <p14:creationId xmlns:p14="http://schemas.microsoft.com/office/powerpoint/2010/main" val="36773446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5979"/>
            <a:ext cx="8229600" cy="403887"/>
          </a:xfrm>
        </p:spPr>
        <p:txBody>
          <a:bodyPr>
            <a:normAutofit/>
          </a:bodyPr>
          <a:lstStyle/>
          <a:p>
            <a:r>
              <a:rPr lang="en-US" sz="2000" i="1" dirty="0" smtClean="0"/>
              <a:t>Iliad </a:t>
            </a:r>
            <a:r>
              <a:rPr lang="en-US" sz="2000" dirty="0" smtClean="0"/>
              <a:t>2.430-435</a:t>
            </a:r>
            <a:endParaRPr lang="en-US" sz="2000" i="1" dirty="0"/>
          </a:p>
        </p:txBody>
      </p:sp>
      <p:sp>
        <p:nvSpPr>
          <p:cNvPr id="6" name="Content Placeholder 5"/>
          <p:cNvSpPr>
            <a:spLocks noGrp="1"/>
          </p:cNvSpPr>
          <p:nvPr>
            <p:ph idx="1"/>
          </p:nvPr>
        </p:nvSpPr>
        <p:spPr>
          <a:xfrm>
            <a:off x="57402" y="739014"/>
            <a:ext cx="8897349" cy="4304934"/>
          </a:xfrm>
        </p:spPr>
        <p:txBody>
          <a:bodyPr>
            <a:normAutofit/>
          </a:bodyPr>
          <a:lstStyle/>
          <a:p>
            <a:pPr marL="0" indent="0">
              <a:buNone/>
            </a:pPr>
            <a:endParaRPr lang="en-US" sz="2400" dirty="0" smtClean="0"/>
          </a:p>
          <a:p>
            <a:pPr marL="0" indent="0">
              <a:buNone/>
            </a:pPr>
            <a:r>
              <a:rPr lang="en-US" sz="2400" dirty="0" smtClean="0"/>
              <a:t>Range </a:t>
            </a:r>
            <a:r>
              <a:rPr lang="en-US" sz="2400" dirty="0"/>
              <a:t>your men by tribes, even by clans, Agamemnon,</a:t>
            </a:r>
          </a:p>
          <a:p>
            <a:pPr marL="0" indent="0">
              <a:buNone/>
            </a:pPr>
            <a:r>
              <a:rPr lang="en-US" sz="2400" dirty="0"/>
              <a:t>so clan fights by the side of clan, tribe by tribe.</a:t>
            </a:r>
          </a:p>
          <a:p>
            <a:pPr marL="0" indent="0">
              <a:buNone/>
            </a:pPr>
            <a:r>
              <a:rPr lang="en-US" sz="2400" dirty="0"/>
              <a:t>Fight this way, if the </a:t>
            </a:r>
            <a:r>
              <a:rPr lang="en-US" sz="2400" dirty="0" err="1"/>
              <a:t>Argives</a:t>
            </a:r>
            <a:r>
              <a:rPr lang="en-US" sz="2400" dirty="0"/>
              <a:t> still obey you,</a:t>
            </a:r>
          </a:p>
          <a:p>
            <a:pPr marL="0" indent="0">
              <a:buNone/>
            </a:pPr>
            <a:r>
              <a:rPr lang="en-US" sz="2400" dirty="0"/>
              <a:t>then you can see which captain is a coward,</a:t>
            </a:r>
          </a:p>
          <a:p>
            <a:pPr marL="0" indent="0">
              <a:buNone/>
            </a:pPr>
            <a:r>
              <a:rPr lang="en-US" sz="2400" dirty="0"/>
              <a:t>which contingent too, and which is loyal, brave</a:t>
            </a:r>
          </a:p>
          <a:p>
            <a:pPr marL="0" indent="0">
              <a:buNone/>
            </a:pPr>
            <a:r>
              <a:rPr lang="en-US" sz="2400" dirty="0"/>
              <a:t>since they will fight in separate formations of their own.</a:t>
            </a:r>
          </a:p>
          <a:p>
            <a:endParaRPr lang="en-US" dirty="0"/>
          </a:p>
        </p:txBody>
      </p:sp>
    </p:spTree>
    <p:extLst>
      <p:ext uri="{BB962C8B-B14F-4D97-AF65-F5344CB8AC3E}">
        <p14:creationId xmlns:p14="http://schemas.microsoft.com/office/powerpoint/2010/main" val="84807203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And HECTOR died like everyone else</a:t>
            </a:r>
          </a:p>
          <a:p>
            <a:pPr marL="0" indent="0">
              <a:buNone/>
            </a:pPr>
            <a:r>
              <a:rPr lang="en-US" dirty="0"/>
              <a:t>He was in charge of the Trojans</a:t>
            </a:r>
          </a:p>
          <a:p>
            <a:pPr marL="0" indent="0">
              <a:buNone/>
            </a:pPr>
            <a:r>
              <a:rPr lang="en-US" dirty="0"/>
              <a:t>But a spear found out the little patch of white</a:t>
            </a:r>
          </a:p>
          <a:p>
            <a:pPr marL="0" indent="0">
              <a:buNone/>
            </a:pPr>
            <a:r>
              <a:rPr lang="en-US" dirty="0"/>
              <a:t>Between his collarbone and his throat</a:t>
            </a:r>
          </a:p>
          <a:p>
            <a:pPr marL="0" indent="0">
              <a:buNone/>
            </a:pPr>
            <a:r>
              <a:rPr lang="en-US" dirty="0"/>
              <a:t>Just exactly where a man’s soul sits</a:t>
            </a:r>
          </a:p>
          <a:p>
            <a:pPr marL="0" indent="0">
              <a:buNone/>
            </a:pPr>
            <a:r>
              <a:rPr lang="en-US" dirty="0"/>
              <a:t>Waiting for the mouth to open. </a:t>
            </a:r>
          </a:p>
        </p:txBody>
      </p:sp>
    </p:spTree>
    <p:extLst>
      <p:ext uri="{BB962C8B-B14F-4D97-AF65-F5344CB8AC3E}">
        <p14:creationId xmlns:p14="http://schemas.microsoft.com/office/powerpoint/2010/main" val="16928031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t>LYCAON killed </a:t>
            </a:r>
            <a:r>
              <a:rPr lang="en-US" dirty="0" err="1"/>
              <a:t>Lycaon</a:t>
            </a:r>
            <a:r>
              <a:rPr lang="en-US" dirty="0"/>
              <a:t> </a:t>
            </a:r>
            <a:r>
              <a:rPr lang="en-US" dirty="0" err="1"/>
              <a:t>unkilled</a:t>
            </a:r>
            <a:r>
              <a:rPr lang="en-US" dirty="0"/>
              <a:t> </a:t>
            </a:r>
            <a:r>
              <a:rPr lang="en-US" dirty="0" err="1"/>
              <a:t>Lycaon</a:t>
            </a:r>
            <a:endParaRPr lang="en-US" dirty="0"/>
          </a:p>
          <a:p>
            <a:pPr marL="0" indent="0">
              <a:buNone/>
            </a:pPr>
            <a:r>
              <a:rPr lang="en-US" dirty="0"/>
              <a:t>Bending down branches to make wheels</a:t>
            </a:r>
          </a:p>
          <a:p>
            <a:pPr marL="0" indent="0">
              <a:buNone/>
            </a:pPr>
            <a:r>
              <a:rPr lang="en-US" dirty="0" err="1"/>
              <a:t>Lycaon</a:t>
            </a:r>
            <a:r>
              <a:rPr lang="en-US" dirty="0"/>
              <a:t> kidnapped </a:t>
            </a:r>
            <a:r>
              <a:rPr lang="en-US" dirty="0" err="1"/>
              <a:t>Lycaon</a:t>
            </a:r>
            <a:r>
              <a:rPr lang="en-US" dirty="0"/>
              <a:t> pruning by moonlight</a:t>
            </a:r>
          </a:p>
          <a:p>
            <a:pPr marL="0" indent="0">
              <a:buNone/>
            </a:pPr>
            <a:r>
              <a:rPr lang="en-US" dirty="0" err="1"/>
              <a:t>Lycaon</a:t>
            </a:r>
            <a:r>
              <a:rPr lang="en-US" dirty="0"/>
              <a:t> naked in a river pleading for his life</a:t>
            </a:r>
          </a:p>
          <a:p>
            <a:pPr marL="0" indent="0">
              <a:buNone/>
            </a:pPr>
            <a:r>
              <a:rPr lang="en-US" dirty="0"/>
              <a:t>Being answered by Achilles No</a:t>
            </a:r>
          </a:p>
          <a:p>
            <a:endParaRPr lang="en-US" dirty="0"/>
          </a:p>
        </p:txBody>
      </p:sp>
    </p:spTree>
    <p:extLst>
      <p:ext uri="{BB962C8B-B14F-4D97-AF65-F5344CB8AC3E}">
        <p14:creationId xmlns:p14="http://schemas.microsoft.com/office/powerpoint/2010/main" val="271647637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a:xfrm>
            <a:off x="1" y="1151335"/>
            <a:ext cx="4497388" cy="3443287"/>
          </a:xfrm>
        </p:spPr>
        <p:txBody>
          <a:bodyPr>
            <a:normAutofit fontScale="92500"/>
          </a:bodyPr>
          <a:lstStyle/>
          <a:p>
            <a:pPr marL="0" indent="0">
              <a:buNone/>
            </a:pPr>
            <a:r>
              <a:rPr lang="en-US" sz="1600" dirty="0"/>
              <a:t>The first to die is PROTESILAUS</a:t>
            </a:r>
          </a:p>
          <a:p>
            <a:pPr marL="0" indent="0">
              <a:buNone/>
            </a:pPr>
            <a:r>
              <a:rPr lang="en-US" sz="1600" dirty="0"/>
              <a:t>A focused man who hurried to darkness</a:t>
            </a:r>
          </a:p>
          <a:p>
            <a:pPr marL="0" indent="0">
              <a:buNone/>
            </a:pPr>
            <a:r>
              <a:rPr lang="en-US" sz="1600" dirty="0"/>
              <a:t>With forty black ships leaving the land behind</a:t>
            </a:r>
          </a:p>
          <a:p>
            <a:pPr marL="0" indent="0">
              <a:buNone/>
            </a:pPr>
            <a:r>
              <a:rPr lang="en-US" sz="1600" dirty="0"/>
              <a:t>Men sailed with him from those flower-lit cliffs </a:t>
            </a:r>
          </a:p>
          <a:p>
            <a:pPr marL="0" indent="0">
              <a:buNone/>
            </a:pPr>
            <a:r>
              <a:rPr lang="en-US" sz="1600" dirty="0"/>
              <a:t>Where the grass gives growth to everything</a:t>
            </a:r>
          </a:p>
          <a:p>
            <a:pPr marL="0" indent="0">
              <a:buNone/>
            </a:pPr>
            <a:r>
              <a:rPr lang="en-US" sz="1600" dirty="0" err="1"/>
              <a:t>Pyrasus</a:t>
            </a:r>
            <a:r>
              <a:rPr lang="en-US" sz="1600" dirty="0"/>
              <a:t>  </a:t>
            </a:r>
            <a:r>
              <a:rPr lang="en-US" sz="1600" dirty="0" err="1"/>
              <a:t>Iton</a:t>
            </a:r>
            <a:r>
              <a:rPr lang="en-US" sz="1600" dirty="0"/>
              <a:t>  </a:t>
            </a:r>
            <a:r>
              <a:rPr lang="en-US" sz="1600" dirty="0" err="1"/>
              <a:t>Pteleus</a:t>
            </a:r>
            <a:r>
              <a:rPr lang="en-US" sz="1600" dirty="0"/>
              <a:t>  </a:t>
            </a:r>
            <a:r>
              <a:rPr lang="en-US" sz="1600" dirty="0" err="1"/>
              <a:t>Antron</a:t>
            </a:r>
            <a:endParaRPr lang="en-US" sz="1600" dirty="0"/>
          </a:p>
          <a:p>
            <a:pPr marL="0" indent="0">
              <a:buNone/>
            </a:pPr>
            <a:r>
              <a:rPr lang="en-US" sz="1600" dirty="0"/>
              <a:t>He dies in mid-air jumping to be first ashore</a:t>
            </a:r>
          </a:p>
          <a:p>
            <a:pPr marL="0" indent="0">
              <a:buNone/>
            </a:pPr>
            <a:r>
              <a:rPr lang="en-US" sz="1600" dirty="0"/>
              <a:t>There was his house half-built</a:t>
            </a:r>
          </a:p>
          <a:p>
            <a:pPr marL="0" indent="0">
              <a:buNone/>
            </a:pPr>
            <a:r>
              <a:rPr lang="en-US" sz="1600" dirty="0"/>
              <a:t>His wife rushed out clawing her face</a:t>
            </a:r>
          </a:p>
          <a:p>
            <a:pPr marL="0" indent="0">
              <a:buNone/>
            </a:pPr>
            <a:r>
              <a:rPr lang="en-US" sz="1600" dirty="0" err="1"/>
              <a:t>Podarcus</a:t>
            </a:r>
            <a:r>
              <a:rPr lang="en-US" sz="1600" dirty="0"/>
              <a:t> his altogether less impressive brother</a:t>
            </a:r>
          </a:p>
          <a:p>
            <a:pPr marL="0" indent="0">
              <a:buNone/>
            </a:pPr>
            <a:r>
              <a:rPr lang="en-US" sz="1600" dirty="0"/>
              <a:t>Took over command but that was long ago</a:t>
            </a:r>
          </a:p>
          <a:p>
            <a:pPr marL="0" indent="0">
              <a:buNone/>
            </a:pPr>
            <a:r>
              <a:rPr lang="en-US" sz="1600" dirty="0"/>
              <a:t>He’s been in the black earth now for thousands of years</a:t>
            </a:r>
          </a:p>
          <a:p>
            <a:pPr marL="0" indent="0">
              <a:buNone/>
            </a:pPr>
            <a:endParaRPr lang="en-US" dirty="0"/>
          </a:p>
        </p:txBody>
      </p:sp>
      <p:sp>
        <p:nvSpPr>
          <p:cNvPr id="6" name="Content Placeholder 5"/>
          <p:cNvSpPr>
            <a:spLocks noGrp="1"/>
          </p:cNvSpPr>
          <p:nvPr>
            <p:ph sz="quarter" idx="4"/>
          </p:nvPr>
        </p:nvSpPr>
        <p:spPr>
          <a:xfrm>
            <a:off x="4391274" y="1151335"/>
            <a:ext cx="4752726" cy="3443287"/>
          </a:xfrm>
        </p:spPr>
        <p:txBody>
          <a:bodyPr>
            <a:normAutofit/>
          </a:bodyPr>
          <a:lstStyle/>
          <a:p>
            <a:pPr marL="0" indent="0">
              <a:buNone/>
            </a:pPr>
            <a:endParaRPr lang="en-US" sz="1400" dirty="0" smtClean="0"/>
          </a:p>
        </p:txBody>
      </p:sp>
    </p:spTree>
    <p:extLst>
      <p:ext uri="{BB962C8B-B14F-4D97-AF65-F5344CB8AC3E}">
        <p14:creationId xmlns:p14="http://schemas.microsoft.com/office/powerpoint/2010/main" val="35885516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sz="half" idx="2"/>
          </p:nvPr>
        </p:nvSpPr>
        <p:spPr>
          <a:xfrm>
            <a:off x="1" y="1151335"/>
            <a:ext cx="4497388" cy="3443287"/>
          </a:xfrm>
        </p:spPr>
        <p:txBody>
          <a:bodyPr>
            <a:normAutofit fontScale="92500"/>
          </a:bodyPr>
          <a:lstStyle/>
          <a:p>
            <a:pPr marL="0" indent="0">
              <a:buNone/>
            </a:pPr>
            <a:r>
              <a:rPr lang="en-US" sz="1600" dirty="0"/>
              <a:t>The first to die is PROTESILAUS</a:t>
            </a:r>
          </a:p>
          <a:p>
            <a:pPr marL="0" indent="0">
              <a:buNone/>
            </a:pPr>
            <a:r>
              <a:rPr lang="en-US" sz="1600" dirty="0"/>
              <a:t>A </a:t>
            </a:r>
            <a:r>
              <a:rPr lang="en-US" sz="1600" dirty="0">
                <a:solidFill>
                  <a:srgbClr val="FF0000"/>
                </a:solidFill>
              </a:rPr>
              <a:t>focused</a:t>
            </a:r>
            <a:r>
              <a:rPr lang="en-US" sz="1600" dirty="0"/>
              <a:t> man who hurried to darkness</a:t>
            </a:r>
          </a:p>
          <a:p>
            <a:pPr marL="0" indent="0">
              <a:buNone/>
            </a:pPr>
            <a:r>
              <a:rPr lang="en-US" sz="1600" dirty="0"/>
              <a:t>With forty black ships leaving the land behind</a:t>
            </a:r>
          </a:p>
          <a:p>
            <a:pPr marL="0" indent="0">
              <a:buNone/>
            </a:pPr>
            <a:r>
              <a:rPr lang="en-US" sz="1600" dirty="0"/>
              <a:t>Men sailed with him from those flower-lit cliffs </a:t>
            </a:r>
          </a:p>
          <a:p>
            <a:pPr marL="0" indent="0">
              <a:buNone/>
            </a:pPr>
            <a:r>
              <a:rPr lang="en-US" sz="1600" dirty="0"/>
              <a:t>Where the grass gives growth to everything</a:t>
            </a:r>
          </a:p>
          <a:p>
            <a:pPr marL="0" indent="0">
              <a:buNone/>
            </a:pPr>
            <a:r>
              <a:rPr lang="en-US" sz="1600" dirty="0" err="1"/>
              <a:t>Pyrasus</a:t>
            </a:r>
            <a:r>
              <a:rPr lang="en-US" sz="1600" dirty="0"/>
              <a:t>  </a:t>
            </a:r>
            <a:r>
              <a:rPr lang="en-US" sz="1600" dirty="0" err="1"/>
              <a:t>Iton</a:t>
            </a:r>
            <a:r>
              <a:rPr lang="en-US" sz="1600" dirty="0"/>
              <a:t>  </a:t>
            </a:r>
            <a:r>
              <a:rPr lang="en-US" sz="1600" dirty="0" err="1"/>
              <a:t>Pteleus</a:t>
            </a:r>
            <a:r>
              <a:rPr lang="en-US" sz="1600" dirty="0"/>
              <a:t>  </a:t>
            </a:r>
            <a:r>
              <a:rPr lang="en-US" sz="1600" dirty="0" err="1"/>
              <a:t>Antron</a:t>
            </a:r>
            <a:endParaRPr lang="en-US" sz="1600" dirty="0"/>
          </a:p>
          <a:p>
            <a:pPr marL="0" indent="0">
              <a:buNone/>
            </a:pPr>
            <a:r>
              <a:rPr lang="en-US" sz="1600" dirty="0"/>
              <a:t>He dies in mid-air jumping to be first ashore</a:t>
            </a:r>
          </a:p>
          <a:p>
            <a:pPr marL="0" indent="0">
              <a:buNone/>
            </a:pPr>
            <a:r>
              <a:rPr lang="en-US" sz="1600" dirty="0"/>
              <a:t>There was his house half-built</a:t>
            </a:r>
          </a:p>
          <a:p>
            <a:pPr marL="0" indent="0">
              <a:buNone/>
            </a:pPr>
            <a:r>
              <a:rPr lang="en-US" sz="1600" dirty="0"/>
              <a:t>His wife rushed out clawing her face</a:t>
            </a:r>
          </a:p>
          <a:p>
            <a:pPr marL="0" indent="0">
              <a:buNone/>
            </a:pPr>
            <a:r>
              <a:rPr lang="en-US" sz="1600" dirty="0" err="1"/>
              <a:t>Podarcus</a:t>
            </a:r>
            <a:r>
              <a:rPr lang="en-US" sz="1600" dirty="0"/>
              <a:t> his altogether less impressive brother</a:t>
            </a:r>
          </a:p>
          <a:p>
            <a:pPr marL="0" indent="0">
              <a:buNone/>
            </a:pPr>
            <a:r>
              <a:rPr lang="en-US" sz="1600" dirty="0"/>
              <a:t>Took over command but that was long ago</a:t>
            </a:r>
          </a:p>
          <a:p>
            <a:pPr marL="0" indent="0">
              <a:buNone/>
            </a:pPr>
            <a:r>
              <a:rPr lang="en-US" sz="1600" dirty="0"/>
              <a:t>He’s been in the black earth now for thousands of years</a:t>
            </a:r>
          </a:p>
          <a:p>
            <a:pPr marL="0" indent="0">
              <a:buNone/>
            </a:pPr>
            <a:endParaRPr lang="en-US" dirty="0"/>
          </a:p>
        </p:txBody>
      </p:sp>
      <p:sp>
        <p:nvSpPr>
          <p:cNvPr id="6" name="Content Placeholder 5"/>
          <p:cNvSpPr>
            <a:spLocks noGrp="1"/>
          </p:cNvSpPr>
          <p:nvPr>
            <p:ph sz="quarter" idx="4"/>
          </p:nvPr>
        </p:nvSpPr>
        <p:spPr>
          <a:xfrm>
            <a:off x="4391274" y="1151335"/>
            <a:ext cx="4752726" cy="3443287"/>
          </a:xfrm>
        </p:spPr>
        <p:txBody>
          <a:bodyPr>
            <a:normAutofit/>
          </a:bodyPr>
          <a:lstStyle/>
          <a:p>
            <a:pPr marL="0" indent="0">
              <a:buNone/>
            </a:pPr>
            <a:endParaRPr lang="en-US" sz="1400" dirty="0" smtClean="0"/>
          </a:p>
          <a:p>
            <a:pPr marL="0" indent="0">
              <a:buNone/>
            </a:pPr>
            <a:r>
              <a:rPr lang="en-US" sz="1400" dirty="0" smtClean="0"/>
              <a:t>The </a:t>
            </a:r>
            <a:r>
              <a:rPr lang="en-US" sz="1400" dirty="0"/>
              <a:t>men of </a:t>
            </a:r>
            <a:r>
              <a:rPr lang="en-US" sz="1400" dirty="0" err="1"/>
              <a:t>Phylace</a:t>
            </a:r>
            <a:r>
              <a:rPr lang="en-US" sz="1400" dirty="0"/>
              <a:t>, </a:t>
            </a:r>
            <a:r>
              <a:rPr lang="en-US" sz="1400" dirty="0" err="1"/>
              <a:t>Pyrasus</a:t>
            </a:r>
            <a:r>
              <a:rPr lang="en-US" sz="1400" dirty="0"/>
              <a:t> banked in flowers,</a:t>
            </a:r>
          </a:p>
          <a:p>
            <a:pPr marL="0" indent="0">
              <a:buNone/>
            </a:pPr>
            <a:r>
              <a:rPr lang="en-US" sz="1400" dirty="0"/>
              <a:t>Demeter’s closed and holy grove and </a:t>
            </a:r>
            <a:r>
              <a:rPr lang="en-US" sz="1400" dirty="0" err="1"/>
              <a:t>Iton</a:t>
            </a:r>
            <a:r>
              <a:rPr lang="en-US" sz="1400" dirty="0"/>
              <a:t> mother of flocks,</a:t>
            </a:r>
          </a:p>
          <a:p>
            <a:pPr marL="0" indent="0">
              <a:buNone/>
            </a:pPr>
            <a:r>
              <a:rPr lang="en-US" sz="1400" dirty="0" err="1"/>
              <a:t>Antron</a:t>
            </a:r>
            <a:r>
              <a:rPr lang="en-US" sz="1400" dirty="0"/>
              <a:t> along the shore and </a:t>
            </a:r>
            <a:r>
              <a:rPr lang="en-US" sz="1400" dirty="0" err="1"/>
              <a:t>Pteleos</a:t>
            </a:r>
            <a:r>
              <a:rPr lang="en-US" sz="1400" dirty="0"/>
              <a:t> deep in meadows. </a:t>
            </a:r>
          </a:p>
          <a:p>
            <a:pPr marL="0" indent="0">
              <a:buNone/>
            </a:pPr>
            <a:r>
              <a:rPr lang="en-US" sz="1400" dirty="0"/>
              <a:t>The </a:t>
            </a:r>
            <a:r>
              <a:rPr lang="en-US" sz="1400" dirty="0">
                <a:solidFill>
                  <a:srgbClr val="FF0000"/>
                </a:solidFill>
              </a:rPr>
              <a:t>veteran</a:t>
            </a:r>
            <a:r>
              <a:rPr lang="en-US" sz="1400" dirty="0"/>
              <a:t> </a:t>
            </a:r>
            <a:r>
              <a:rPr lang="en-US" sz="1400" dirty="0" err="1"/>
              <a:t>Protosilaus</a:t>
            </a:r>
            <a:r>
              <a:rPr lang="en-US" sz="1400" dirty="0"/>
              <a:t> had led those troops</a:t>
            </a:r>
          </a:p>
          <a:p>
            <a:pPr marL="0" indent="0">
              <a:buNone/>
            </a:pPr>
            <a:r>
              <a:rPr lang="en-US" sz="1400" dirty="0"/>
              <a:t>while he still lived, but now for many years</a:t>
            </a:r>
          </a:p>
          <a:p>
            <a:pPr marL="0" indent="0">
              <a:buNone/>
            </a:pPr>
            <a:r>
              <a:rPr lang="en-US" sz="1400" dirty="0"/>
              <a:t>the arms of the black earth had held him fast</a:t>
            </a:r>
          </a:p>
          <a:p>
            <a:pPr marL="0" indent="0">
              <a:buNone/>
            </a:pPr>
            <a:r>
              <a:rPr lang="en-US" sz="1400" dirty="0"/>
              <a:t>and his wife was left behind, alone in </a:t>
            </a:r>
            <a:r>
              <a:rPr lang="en-US" sz="1400" dirty="0" err="1"/>
              <a:t>Phylace</a:t>
            </a:r>
            <a:r>
              <a:rPr lang="en-US" sz="1400" dirty="0"/>
              <a:t>,</a:t>
            </a:r>
          </a:p>
          <a:p>
            <a:pPr marL="0" indent="0">
              <a:buNone/>
            </a:pPr>
            <a:r>
              <a:rPr lang="en-US" sz="1400" dirty="0"/>
              <a:t>both cheeks torn in grief, their house half-built. </a:t>
            </a:r>
          </a:p>
          <a:p>
            <a:pPr marL="0" indent="0">
              <a:buNone/>
            </a:pPr>
            <a:r>
              <a:rPr lang="en-US" sz="1400" dirty="0"/>
              <a:t>Just as he vaulted off his ship a </a:t>
            </a:r>
            <a:r>
              <a:rPr lang="en-US" sz="1400" dirty="0" err="1"/>
              <a:t>Dardan</a:t>
            </a:r>
            <a:r>
              <a:rPr lang="en-US" sz="1400" dirty="0"/>
              <a:t> killed him,</a:t>
            </a:r>
          </a:p>
          <a:p>
            <a:pPr marL="0" indent="0">
              <a:buNone/>
            </a:pPr>
            <a:r>
              <a:rPr lang="en-US" sz="1400" dirty="0"/>
              <a:t>first by far of the </a:t>
            </a:r>
            <a:r>
              <a:rPr lang="en-US" sz="1400" dirty="0" err="1"/>
              <a:t>Argives</a:t>
            </a:r>
            <a:r>
              <a:rPr lang="en-US" sz="1400" dirty="0"/>
              <a:t> slaughtered on the beaches.</a:t>
            </a:r>
          </a:p>
        </p:txBody>
      </p:sp>
    </p:spTree>
    <p:extLst>
      <p:ext uri="{BB962C8B-B14F-4D97-AF65-F5344CB8AC3E}">
        <p14:creationId xmlns:p14="http://schemas.microsoft.com/office/powerpoint/2010/main" val="66629347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err="1"/>
              <a:t>Simoisius</a:t>
            </a:r>
            <a:r>
              <a:rPr lang="en-US" dirty="0"/>
              <a:t> born on the banks of the </a:t>
            </a:r>
            <a:r>
              <a:rPr lang="en-US" dirty="0" err="1"/>
              <a:t>Simois</a:t>
            </a:r>
            <a:endParaRPr lang="en-US" dirty="0"/>
          </a:p>
          <a:p>
            <a:pPr marL="0" indent="0">
              <a:buNone/>
            </a:pPr>
            <a:r>
              <a:rPr lang="en-US" dirty="0"/>
              <a:t>Son of Anthemion his mother a shepherdess</a:t>
            </a:r>
          </a:p>
          <a:p>
            <a:pPr marL="0" indent="0">
              <a:buNone/>
            </a:pPr>
            <a:r>
              <a:rPr lang="en-US" dirty="0"/>
              <a:t>Still following the sheep when she gave birth</a:t>
            </a:r>
          </a:p>
          <a:p>
            <a:pPr marL="0" indent="0">
              <a:buNone/>
            </a:pPr>
            <a:r>
              <a:rPr lang="en-US" dirty="0"/>
              <a:t>A lithe and promising young man unmarried</a:t>
            </a:r>
          </a:p>
          <a:p>
            <a:pPr marL="0" indent="0">
              <a:buNone/>
            </a:pPr>
            <a:r>
              <a:rPr lang="en-US" dirty="0"/>
              <a:t>Was met by Ajax in the ninth year of the war</a:t>
            </a:r>
          </a:p>
          <a:p>
            <a:pPr marL="0" indent="0">
              <a:buNone/>
            </a:pPr>
            <a:r>
              <a:rPr lang="en-US" dirty="0"/>
              <a:t>And died full tilt running onto his spear</a:t>
            </a:r>
          </a:p>
          <a:p>
            <a:pPr marL="0" indent="0">
              <a:buNone/>
            </a:pPr>
            <a:r>
              <a:rPr lang="en-US" dirty="0"/>
              <a:t>The point passed clean through the nipple</a:t>
            </a:r>
          </a:p>
          <a:p>
            <a:pPr marL="0" indent="0">
              <a:buNone/>
            </a:pPr>
            <a:r>
              <a:rPr lang="en-US" dirty="0"/>
              <a:t>And came out through the </a:t>
            </a:r>
            <a:r>
              <a:rPr lang="en-US" dirty="0" err="1"/>
              <a:t>shoulderblade</a:t>
            </a:r>
            <a:endParaRPr lang="en-US" dirty="0"/>
          </a:p>
          <a:p>
            <a:pPr marL="0" indent="0">
              <a:buNone/>
            </a:pPr>
            <a:r>
              <a:rPr lang="en-US" dirty="0"/>
              <a:t>He collapsed instantly an unspeakable sorrow to his parents</a:t>
            </a:r>
          </a:p>
          <a:p>
            <a:endParaRPr lang="en-US" dirty="0"/>
          </a:p>
        </p:txBody>
      </p:sp>
    </p:spTree>
    <p:extLst>
      <p:ext uri="{BB962C8B-B14F-4D97-AF65-F5344CB8AC3E}">
        <p14:creationId xmlns:p14="http://schemas.microsoft.com/office/powerpoint/2010/main" val="33478729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583259"/>
          </a:xfrm>
        </p:spPr>
        <p:txBody>
          <a:bodyPr>
            <a:normAutofit fontScale="90000"/>
          </a:bodyPr>
          <a:lstStyle/>
          <a:p>
            <a:r>
              <a:rPr lang="en-US" sz="2400" i="1" dirty="0" smtClean="0"/>
              <a:t/>
            </a:r>
            <a:br>
              <a:rPr lang="en-US" sz="2400" i="1" dirty="0" smtClean="0"/>
            </a:br>
            <a:r>
              <a:rPr lang="en-US" sz="2400" i="1" dirty="0" smtClean="0"/>
              <a:t>Iliad </a:t>
            </a:r>
            <a:r>
              <a:rPr lang="en-US" sz="2400" dirty="0" smtClean="0"/>
              <a:t>6.585-589</a:t>
            </a:r>
            <a:endParaRPr lang="en-US" sz="2400" dirty="0"/>
          </a:p>
        </p:txBody>
      </p:sp>
      <p:sp>
        <p:nvSpPr>
          <p:cNvPr id="3" name="Content Placeholder 2"/>
          <p:cNvSpPr>
            <a:spLocks noGrp="1"/>
          </p:cNvSpPr>
          <p:nvPr>
            <p:ph idx="1"/>
          </p:nvPr>
        </p:nvSpPr>
        <p:spPr>
          <a:xfrm>
            <a:off x="380290" y="774888"/>
            <a:ext cx="8306510" cy="3805385"/>
          </a:xfrm>
        </p:spPr>
        <p:txBody>
          <a:bodyPr>
            <a:normAutofit/>
          </a:bodyPr>
          <a:lstStyle/>
          <a:p>
            <a:pPr marL="0" indent="0">
              <a:buNone/>
            </a:pPr>
            <a:endParaRPr lang="en-US" sz="2400" dirty="0"/>
          </a:p>
          <a:p>
            <a:pPr marL="0" indent="0">
              <a:buNone/>
            </a:pPr>
            <a:r>
              <a:rPr lang="en-US" sz="2400" dirty="0"/>
              <a:t>So please go home and tend to your own tasks,</a:t>
            </a:r>
          </a:p>
          <a:p>
            <a:pPr marL="0" indent="0">
              <a:buNone/>
            </a:pPr>
            <a:r>
              <a:rPr lang="en-US" sz="2400" dirty="0"/>
              <a:t>the distaff and the loom, and keep the women</a:t>
            </a:r>
          </a:p>
          <a:p>
            <a:pPr marL="0" indent="0">
              <a:buNone/>
            </a:pPr>
            <a:r>
              <a:rPr lang="en-US" sz="2400" dirty="0"/>
              <a:t>working hard as well. As for the fighting, </a:t>
            </a:r>
          </a:p>
          <a:p>
            <a:pPr marL="0" indent="0">
              <a:buNone/>
            </a:pPr>
            <a:r>
              <a:rPr lang="en-US" sz="2400" dirty="0"/>
              <a:t>men will see to that, all who were born in Troy</a:t>
            </a:r>
          </a:p>
          <a:p>
            <a:pPr marL="0" indent="0">
              <a:buNone/>
            </a:pPr>
            <a:r>
              <a:rPr lang="en-US" sz="2400" dirty="0"/>
              <a:t>but I most of all. </a:t>
            </a:r>
          </a:p>
        </p:txBody>
      </p:sp>
    </p:spTree>
    <p:extLst>
      <p:ext uri="{BB962C8B-B14F-4D97-AF65-F5344CB8AC3E}">
        <p14:creationId xmlns:p14="http://schemas.microsoft.com/office/powerpoint/2010/main" val="188899817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endParaRPr lang="en-US"/>
          </a:p>
        </p:txBody>
      </p:sp>
      <p:sp>
        <p:nvSpPr>
          <p:cNvPr id="6" name="Content Placeholder 5"/>
          <p:cNvSpPr>
            <a:spLocks noGrp="1"/>
          </p:cNvSpPr>
          <p:nvPr>
            <p:ph sz="half" idx="2"/>
          </p:nvPr>
        </p:nvSpPr>
        <p:spPr/>
        <p:txBody>
          <a:bodyPr>
            <a:normAutofit/>
          </a:bodyPr>
          <a:lstStyle/>
          <a:p>
            <a:pPr marL="0" indent="0">
              <a:buNone/>
            </a:pPr>
            <a:r>
              <a:rPr lang="en-US" sz="1600" dirty="0"/>
              <a:t>And </a:t>
            </a:r>
            <a:r>
              <a:rPr lang="en-US" sz="1600" dirty="0" err="1"/>
              <a:t>Leukos</a:t>
            </a:r>
            <a:r>
              <a:rPr lang="en-US" sz="1600" dirty="0"/>
              <a:t> friend of Odysseus</a:t>
            </a:r>
          </a:p>
          <a:p>
            <a:pPr marL="0" indent="0">
              <a:buNone/>
            </a:pPr>
            <a:r>
              <a:rPr lang="en-US" sz="1600" dirty="0"/>
              <a:t>Little is known of him except his death. </a:t>
            </a:r>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a:xfrm>
            <a:off x="4497388" y="1631156"/>
            <a:ext cx="4564993" cy="2963466"/>
          </a:xfrm>
        </p:spPr>
        <p:txBody>
          <a:bodyPr>
            <a:normAutofit/>
          </a:bodyPr>
          <a:lstStyle/>
          <a:p>
            <a:pPr marL="0" indent="0">
              <a:buNone/>
            </a:pPr>
            <a:r>
              <a:rPr lang="en-US" sz="1500" dirty="0" err="1"/>
              <a:t>Antiphus</a:t>
            </a:r>
            <a:r>
              <a:rPr lang="en-US" sz="1500" dirty="0"/>
              <a:t> hurled at </a:t>
            </a:r>
            <a:r>
              <a:rPr lang="en-US" sz="1500" i="1" dirty="0"/>
              <a:t>him—</a:t>
            </a:r>
            <a:endParaRPr lang="en-US" sz="1500" dirty="0"/>
          </a:p>
          <a:p>
            <a:pPr marL="0" indent="0">
              <a:buNone/>
            </a:pPr>
            <a:r>
              <a:rPr lang="en-US" sz="1500" dirty="0"/>
              <a:t>The son of </a:t>
            </a:r>
            <a:r>
              <a:rPr lang="en-US" sz="1500" dirty="0" err="1"/>
              <a:t>Priam</a:t>
            </a:r>
            <a:r>
              <a:rPr lang="en-US" sz="1500" dirty="0"/>
              <a:t> wearing a gleaming breastplate</a:t>
            </a:r>
          </a:p>
          <a:p>
            <a:pPr marL="0" indent="0">
              <a:buNone/>
            </a:pPr>
            <a:r>
              <a:rPr lang="en-US" sz="1500" dirty="0"/>
              <a:t>let fly through the lines but his sharp spear missed</a:t>
            </a:r>
          </a:p>
          <a:p>
            <a:pPr marL="0" indent="0">
              <a:buNone/>
            </a:pPr>
            <a:r>
              <a:rPr lang="en-US" sz="1500" dirty="0"/>
              <a:t>and he hit </a:t>
            </a:r>
            <a:r>
              <a:rPr lang="en-US" sz="1500" dirty="0" err="1"/>
              <a:t>Leucus</a:t>
            </a:r>
            <a:r>
              <a:rPr lang="en-US" sz="1500" dirty="0"/>
              <a:t> instead, Odysseus’ loyal comrade,</a:t>
            </a:r>
          </a:p>
          <a:p>
            <a:pPr marL="0" indent="0">
              <a:buNone/>
            </a:pPr>
            <a:r>
              <a:rPr lang="en-US" sz="1500" dirty="0"/>
              <a:t>gouging his groin as the man hauled off a corpse—</a:t>
            </a:r>
          </a:p>
          <a:p>
            <a:pPr marL="0" indent="0">
              <a:buNone/>
            </a:pPr>
            <a:r>
              <a:rPr lang="en-US" sz="1500" dirty="0" smtClean="0"/>
              <a:t>It </a:t>
            </a:r>
            <a:r>
              <a:rPr lang="en-US" sz="1500" dirty="0"/>
              <a:t>d</a:t>
            </a:r>
            <a:r>
              <a:rPr lang="en-US" sz="1500" dirty="0" smtClean="0"/>
              <a:t>ropped </a:t>
            </a:r>
            <a:r>
              <a:rPr lang="en-US" sz="1500" dirty="0"/>
              <a:t>from his hands and </a:t>
            </a:r>
            <a:r>
              <a:rPr lang="en-US" sz="1500" dirty="0" err="1"/>
              <a:t>Leucus</a:t>
            </a:r>
            <a:r>
              <a:rPr lang="en-US" sz="1500" dirty="0"/>
              <a:t> sprawled across it</a:t>
            </a:r>
          </a:p>
          <a:p>
            <a:pPr marL="0" indent="0">
              <a:buNone/>
            </a:pPr>
            <a:endParaRPr lang="en-US" dirty="0"/>
          </a:p>
        </p:txBody>
      </p:sp>
    </p:spTree>
    <p:extLst>
      <p:ext uri="{BB962C8B-B14F-4D97-AF65-F5344CB8AC3E}">
        <p14:creationId xmlns:p14="http://schemas.microsoft.com/office/powerpoint/2010/main" val="246982836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normAutofit fontScale="55000" lnSpcReduction="20000"/>
          </a:bodyPr>
          <a:lstStyle/>
          <a:p>
            <a:pPr marL="0" indent="0">
              <a:buNone/>
            </a:pPr>
            <a:r>
              <a:rPr lang="en-US" dirty="0"/>
              <a:t>Like thousands of water birds mill and mass in the air</a:t>
            </a:r>
          </a:p>
          <a:p>
            <a:pPr marL="0" indent="0">
              <a:buNone/>
            </a:pPr>
            <a:r>
              <a:rPr lang="en-US" dirty="0"/>
              <a:t>Great gatherings of geese and cranes and long-necked swans</a:t>
            </a:r>
          </a:p>
          <a:p>
            <a:pPr marL="0" indent="0">
              <a:buNone/>
            </a:pPr>
            <a:r>
              <a:rPr lang="en-US" dirty="0"/>
              <a:t>Flaring and settling in those fields where the rain runs down</a:t>
            </a:r>
          </a:p>
          <a:p>
            <a:pPr marL="0" indent="0">
              <a:buNone/>
            </a:pPr>
            <a:r>
              <a:rPr lang="en-US" dirty="0" smtClean="0"/>
              <a:t>						to the </a:t>
            </a:r>
            <a:r>
              <a:rPr lang="en-US" dirty="0" err="1" smtClean="0"/>
              <a:t>Cayster</a:t>
            </a:r>
            <a:endParaRPr lang="en-US" dirty="0" smtClean="0"/>
          </a:p>
          <a:p>
            <a:pPr marL="0" indent="0">
              <a:buNone/>
            </a:pPr>
            <a:r>
              <a:rPr lang="en-US" dirty="0" smtClean="0"/>
              <a:t>Continually </a:t>
            </a:r>
            <a:r>
              <a:rPr lang="en-US" dirty="0"/>
              <a:t>shuffling and lifting and loving the sound of their wings</a:t>
            </a:r>
          </a:p>
          <a:p>
            <a:pPr marL="0" indent="0">
              <a:buNone/>
            </a:pPr>
            <a:r>
              <a:rPr lang="en-US" dirty="0"/>
              <a:t>They shriek as they land like a huge </a:t>
            </a:r>
            <a:r>
              <a:rPr lang="en-US" dirty="0" err="1"/>
              <a:t>birdfair</a:t>
            </a:r>
            <a:r>
              <a:rPr lang="en-US" dirty="0"/>
              <a:t> a </a:t>
            </a:r>
            <a:r>
              <a:rPr lang="en-US" dirty="0" err="1"/>
              <a:t>valleyfull</a:t>
            </a:r>
            <a:r>
              <a:rPr lang="en-US" dirty="0"/>
              <a:t> of voices</a:t>
            </a:r>
          </a:p>
          <a:p>
            <a:pPr marL="0" indent="0">
              <a:buNone/>
            </a:pPr>
            <a:r>
              <a:rPr lang="en-US" dirty="0" smtClean="0"/>
              <a:t>	. . . .</a:t>
            </a:r>
          </a:p>
          <a:p>
            <a:pPr marL="0" indent="0">
              <a:buNone/>
            </a:pPr>
            <a:r>
              <a:rPr lang="en-US" dirty="0" smtClean="0"/>
              <a:t>  	</a:t>
            </a:r>
            <a:endParaRPr lang="en-US" dirty="0"/>
          </a:p>
          <a:p>
            <a:pPr marL="0" indent="0">
              <a:buNone/>
            </a:pPr>
            <a:r>
              <a:rPr lang="en-US" dirty="0"/>
              <a:t>Like wandering tribes of flies that gather in sheds</a:t>
            </a:r>
          </a:p>
          <a:p>
            <a:pPr marL="0" indent="0">
              <a:buNone/>
            </a:pPr>
            <a:r>
              <a:rPr lang="en-US" dirty="0"/>
              <a:t>In shadowy spring when the milk splashes in the buckets</a:t>
            </a:r>
          </a:p>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63810919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normAutofit fontScale="55000" lnSpcReduction="20000"/>
          </a:bodyPr>
          <a:lstStyle/>
          <a:p>
            <a:pPr marL="0" indent="0">
              <a:buNone/>
            </a:pPr>
            <a:r>
              <a:rPr lang="en-US" dirty="0"/>
              <a:t>Like thousands of water birds mill and mass in the air</a:t>
            </a:r>
          </a:p>
          <a:p>
            <a:pPr marL="0" indent="0">
              <a:buNone/>
            </a:pPr>
            <a:r>
              <a:rPr lang="en-US" dirty="0"/>
              <a:t>Great gatherings of geese and cranes and long-necked swans</a:t>
            </a:r>
          </a:p>
          <a:p>
            <a:pPr marL="0" indent="0">
              <a:buNone/>
            </a:pPr>
            <a:r>
              <a:rPr lang="en-US" dirty="0"/>
              <a:t>Flaring and settling in those fields where the rain runs down</a:t>
            </a:r>
          </a:p>
          <a:p>
            <a:pPr marL="0" indent="0">
              <a:buNone/>
            </a:pPr>
            <a:r>
              <a:rPr lang="en-US" dirty="0" smtClean="0"/>
              <a:t>						to the </a:t>
            </a:r>
            <a:r>
              <a:rPr lang="en-US" dirty="0" err="1" smtClean="0"/>
              <a:t>Cayster</a:t>
            </a:r>
            <a:endParaRPr lang="en-US" dirty="0" smtClean="0"/>
          </a:p>
          <a:p>
            <a:pPr marL="0" indent="0">
              <a:buNone/>
            </a:pPr>
            <a:r>
              <a:rPr lang="en-US" dirty="0" smtClean="0"/>
              <a:t>Continually </a:t>
            </a:r>
            <a:r>
              <a:rPr lang="en-US" dirty="0"/>
              <a:t>shuffling and lifting and loving the sound of their wings</a:t>
            </a:r>
          </a:p>
          <a:p>
            <a:pPr marL="0" indent="0">
              <a:buNone/>
            </a:pPr>
            <a:r>
              <a:rPr lang="en-US" dirty="0"/>
              <a:t>They shriek as they land like a huge </a:t>
            </a:r>
            <a:r>
              <a:rPr lang="en-US" dirty="0" err="1"/>
              <a:t>birdfair</a:t>
            </a:r>
            <a:r>
              <a:rPr lang="en-US" dirty="0"/>
              <a:t> a </a:t>
            </a:r>
            <a:r>
              <a:rPr lang="en-US" dirty="0" err="1"/>
              <a:t>valleyfull</a:t>
            </a:r>
            <a:r>
              <a:rPr lang="en-US" dirty="0"/>
              <a:t> of voices</a:t>
            </a:r>
          </a:p>
          <a:p>
            <a:pPr marL="0" indent="0">
              <a:buNone/>
            </a:pPr>
            <a:r>
              <a:rPr lang="en-US" dirty="0" smtClean="0"/>
              <a:t>	. . . .</a:t>
            </a:r>
          </a:p>
          <a:p>
            <a:pPr marL="0" indent="0">
              <a:buNone/>
            </a:pPr>
            <a:r>
              <a:rPr lang="en-US" dirty="0" smtClean="0"/>
              <a:t>  	</a:t>
            </a:r>
            <a:endParaRPr lang="en-US" dirty="0"/>
          </a:p>
          <a:p>
            <a:pPr marL="0" indent="0">
              <a:buNone/>
            </a:pPr>
            <a:r>
              <a:rPr lang="en-US" dirty="0"/>
              <a:t>Like wandering tribes of flies that gather in sheds</a:t>
            </a:r>
          </a:p>
          <a:p>
            <a:pPr marL="0" indent="0">
              <a:buNone/>
            </a:pPr>
            <a:r>
              <a:rPr lang="en-US" dirty="0"/>
              <a:t>In shadowy spring when the milk splashes in the buckets</a:t>
            </a:r>
          </a:p>
          <a:p>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a:xfrm>
            <a:off x="4497388" y="1631155"/>
            <a:ext cx="4646612" cy="3369743"/>
          </a:xfrm>
        </p:spPr>
        <p:txBody>
          <a:bodyPr>
            <a:normAutofit fontScale="47500" lnSpcReduction="20000"/>
          </a:bodyPr>
          <a:lstStyle/>
          <a:p>
            <a:pPr marL="0" indent="0">
              <a:buNone/>
            </a:pPr>
            <a:r>
              <a:rPr lang="en-US" sz="2900" dirty="0"/>
              <a:t>Armies gathering now as the huge flocks on flocks of winging birds, geese or cranes</a:t>
            </a:r>
          </a:p>
          <a:p>
            <a:pPr marL="0" indent="0">
              <a:buNone/>
            </a:pPr>
            <a:r>
              <a:rPr lang="en-US" sz="2900" dirty="0"/>
              <a:t>or swans with their long lancing necks—circling Asian marshes</a:t>
            </a:r>
          </a:p>
          <a:p>
            <a:pPr marL="0" indent="0">
              <a:buNone/>
            </a:pPr>
            <a:r>
              <a:rPr lang="en-US" sz="2900" dirty="0"/>
              <a:t>round the </a:t>
            </a:r>
            <a:r>
              <a:rPr lang="en-US" sz="2900" dirty="0" err="1"/>
              <a:t>Cayster</a:t>
            </a:r>
            <a:r>
              <a:rPr lang="en-US" sz="2900" dirty="0"/>
              <a:t> outflow, wheeling in all directions,</a:t>
            </a:r>
          </a:p>
          <a:p>
            <a:pPr marL="0" indent="0">
              <a:buNone/>
            </a:pPr>
            <a:r>
              <a:rPr lang="en-US" sz="2900" dirty="0"/>
              <a:t>glorying in their wings—keep on landing, advancing, wave on shrieking wave and the tidal flats resound.</a:t>
            </a:r>
          </a:p>
          <a:p>
            <a:pPr marL="0" indent="0">
              <a:buNone/>
            </a:pPr>
            <a:r>
              <a:rPr lang="en-US" sz="2900" dirty="0"/>
              <a:t>So tribe on tribe, pouring out of the ships and shelters,</a:t>
            </a:r>
          </a:p>
          <a:p>
            <a:pPr marL="0" indent="0">
              <a:buNone/>
            </a:pPr>
            <a:r>
              <a:rPr lang="en-US" sz="2900" dirty="0"/>
              <a:t>marched across the Scamander plain and the earth shook</a:t>
            </a:r>
          </a:p>
          <a:p>
            <a:pPr marL="0" indent="0">
              <a:buNone/>
            </a:pPr>
            <a:r>
              <a:rPr lang="en-US" sz="2900" dirty="0"/>
              <a:t> </a:t>
            </a:r>
          </a:p>
          <a:p>
            <a:pPr marL="0" indent="0">
              <a:buNone/>
            </a:pPr>
            <a:r>
              <a:rPr lang="en-US" sz="2900" dirty="0"/>
              <a:t>The armies massing. . . crowding thick and fast</a:t>
            </a:r>
          </a:p>
          <a:p>
            <a:pPr marL="0" indent="0">
              <a:buNone/>
            </a:pPr>
            <a:r>
              <a:rPr lang="en-US" sz="2900" dirty="0"/>
              <a:t>as the swarms of flies seething over the shepherd’s stalls</a:t>
            </a:r>
          </a:p>
          <a:p>
            <a:pPr marL="0" indent="0">
              <a:buNone/>
            </a:pPr>
            <a:r>
              <a:rPr lang="en-US" sz="2900" dirty="0" smtClean="0"/>
              <a:t>In the </a:t>
            </a:r>
            <a:r>
              <a:rPr lang="en-US" sz="2900" dirty="0"/>
              <a:t>first spring days when the buckets flood with milk—</a:t>
            </a:r>
          </a:p>
          <a:p>
            <a:pPr marL="0" indent="0">
              <a:buNone/>
            </a:pPr>
            <a:r>
              <a:rPr lang="en-US" sz="2900" dirty="0"/>
              <a:t>so many long-haired Achaeans swarmed across the plain</a:t>
            </a:r>
          </a:p>
          <a:p>
            <a:pPr marL="0" indent="0">
              <a:buNone/>
            </a:pPr>
            <a:r>
              <a:rPr lang="en-US" sz="2900" dirty="0"/>
              <a:t>to confront the Trojans, fired to smash their lines.</a:t>
            </a:r>
          </a:p>
          <a:p>
            <a:endParaRPr lang="en-US" dirty="0"/>
          </a:p>
        </p:txBody>
      </p:sp>
    </p:spTree>
    <p:extLst>
      <p:ext uri="{BB962C8B-B14F-4D97-AF65-F5344CB8AC3E}">
        <p14:creationId xmlns:p14="http://schemas.microsoft.com/office/powerpoint/2010/main" val="23933128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i="1" dirty="0" smtClean="0"/>
              <a:t>Iliad</a:t>
            </a:r>
            <a:r>
              <a:rPr lang="en-US" sz="2400" dirty="0" smtClean="0"/>
              <a:t> 6.420-426</a:t>
            </a:r>
            <a:endParaRPr lang="en-US" sz="2400" dirty="0"/>
          </a:p>
        </p:txBody>
      </p:sp>
      <p:sp>
        <p:nvSpPr>
          <p:cNvPr id="3" name="Content Placeholder 2"/>
          <p:cNvSpPr>
            <a:spLocks noGrp="1"/>
          </p:cNvSpPr>
          <p:nvPr>
            <p:ph idx="1"/>
          </p:nvPr>
        </p:nvSpPr>
        <p:spPr/>
        <p:txBody>
          <a:bodyPr>
            <a:normAutofit/>
          </a:bodyPr>
          <a:lstStyle/>
          <a:p>
            <a:pPr marL="0" indent="0">
              <a:buNone/>
            </a:pPr>
            <a:r>
              <a:rPr lang="en-US" sz="2400" dirty="0"/>
              <a:t>But come in, rest on </a:t>
            </a:r>
            <a:r>
              <a:rPr lang="en-US" sz="2400" dirty="0" smtClean="0"/>
              <a:t>this </a:t>
            </a:r>
            <a:r>
              <a:rPr lang="en-US" sz="2400" dirty="0"/>
              <a:t>seat with me, dear brother. </a:t>
            </a:r>
          </a:p>
          <a:p>
            <a:pPr marL="0" indent="0">
              <a:buNone/>
            </a:pPr>
            <a:r>
              <a:rPr lang="en-US" sz="2400" dirty="0"/>
              <a:t>You are the one hit hardest by the fighting, Hector, </a:t>
            </a:r>
          </a:p>
          <a:p>
            <a:pPr marL="0" indent="0">
              <a:buNone/>
            </a:pPr>
            <a:r>
              <a:rPr lang="en-US" sz="2400" dirty="0"/>
              <a:t>you more than all—and all for me, whore that I am,</a:t>
            </a:r>
          </a:p>
          <a:p>
            <a:pPr marL="0" indent="0">
              <a:buNone/>
            </a:pPr>
            <a:r>
              <a:rPr lang="en-US" sz="2400" dirty="0"/>
              <a:t>and this blind mad Paris. Oh the two of us!</a:t>
            </a:r>
          </a:p>
          <a:p>
            <a:pPr marL="0" indent="0">
              <a:buNone/>
            </a:pPr>
            <a:r>
              <a:rPr lang="en-US" sz="2400" dirty="0"/>
              <a:t>Zeus planted a killing doom within us both,</a:t>
            </a:r>
          </a:p>
          <a:p>
            <a:pPr marL="0" indent="0">
              <a:buNone/>
            </a:pPr>
            <a:r>
              <a:rPr lang="en-US" sz="2400" dirty="0"/>
              <a:t>so even for generations still unborn</a:t>
            </a:r>
          </a:p>
          <a:p>
            <a:pPr marL="0" indent="0">
              <a:buNone/>
            </a:pPr>
            <a:r>
              <a:rPr lang="en-US" sz="2400" dirty="0"/>
              <a:t>we will live in song.</a:t>
            </a:r>
          </a:p>
          <a:p>
            <a:pPr marL="0" indent="0">
              <a:buNone/>
            </a:pPr>
            <a:endParaRPr lang="en-US" dirty="0"/>
          </a:p>
        </p:txBody>
      </p:sp>
    </p:spTree>
    <p:extLst>
      <p:ext uri="{BB962C8B-B14F-4D97-AF65-F5344CB8AC3E}">
        <p14:creationId xmlns:p14="http://schemas.microsoft.com/office/powerpoint/2010/main" val="21011231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i="1" dirty="0" err="1" smtClean="0"/>
              <a:t>threnos</a:t>
            </a:r>
            <a:r>
              <a:rPr lang="en-US" sz="1800" dirty="0" smtClean="0"/>
              <a:t>:  lament-song</a:t>
            </a:r>
            <a:endParaRPr lang="en-US" sz="1800" dirty="0"/>
          </a:p>
        </p:txBody>
      </p:sp>
      <p:sp>
        <p:nvSpPr>
          <p:cNvPr id="3" name="Content Placeholder 2"/>
          <p:cNvSpPr>
            <a:spLocks noGrp="1"/>
          </p:cNvSpPr>
          <p:nvPr>
            <p:ph idx="1"/>
          </p:nvPr>
        </p:nvSpPr>
        <p:spPr/>
        <p:txBody>
          <a:bodyPr>
            <a:normAutofit lnSpcReduction="10000"/>
          </a:bodyPr>
          <a:lstStyle/>
          <a:p>
            <a:pPr marL="0" indent="0">
              <a:buNone/>
            </a:pPr>
            <a:r>
              <a:rPr lang="en-US" sz="2000" dirty="0" smtClean="0"/>
              <a:t>“Hector! Dearest to me of all my husband’s brothers—</a:t>
            </a:r>
          </a:p>
          <a:p>
            <a:pPr marL="0" indent="0">
              <a:buNone/>
            </a:pPr>
            <a:r>
              <a:rPr lang="en-US" sz="2000" dirty="0" smtClean="0"/>
              <a:t>….</a:t>
            </a:r>
          </a:p>
          <a:p>
            <a:pPr marL="0" indent="0">
              <a:buNone/>
            </a:pPr>
            <a:endParaRPr lang="en-US" sz="2000" dirty="0"/>
          </a:p>
          <a:p>
            <a:pPr marL="0" indent="0">
              <a:buNone/>
            </a:pPr>
            <a:r>
              <a:rPr lang="en-US" sz="2000" dirty="0" smtClean="0"/>
              <a:t>you with your gentle temper, all your gentle words.</a:t>
            </a:r>
          </a:p>
          <a:p>
            <a:pPr marL="0" indent="0">
              <a:buNone/>
            </a:pPr>
            <a:r>
              <a:rPr lang="en-US" sz="2000" dirty="0" smtClean="0"/>
              <a:t>And so, in the same breath I mourn for you and me, </a:t>
            </a:r>
          </a:p>
          <a:p>
            <a:pPr marL="0" indent="0">
              <a:buNone/>
            </a:pPr>
            <a:r>
              <a:rPr lang="en-US" sz="2000" dirty="0" smtClean="0"/>
              <a:t>my doom-struck, harrowed heart! Now there is no one left</a:t>
            </a:r>
          </a:p>
          <a:p>
            <a:pPr marL="0" indent="0">
              <a:buNone/>
            </a:pPr>
            <a:r>
              <a:rPr lang="en-US" sz="2000" dirty="0" smtClean="0"/>
              <a:t>in the wide realm of Troy, no friend to treat me kindly– </a:t>
            </a:r>
          </a:p>
          <a:p>
            <a:pPr marL="0" indent="0">
              <a:buNone/>
            </a:pPr>
            <a:r>
              <a:rPr lang="en-US" sz="2000" dirty="0" smtClean="0"/>
              <a:t>all the countrymen cringe from me in loathing!”</a:t>
            </a:r>
          </a:p>
          <a:p>
            <a:pPr marL="0" indent="0">
              <a:buNone/>
            </a:pPr>
            <a:endParaRPr lang="en-US" sz="2000" dirty="0"/>
          </a:p>
          <a:p>
            <a:pPr marL="0" indent="0">
              <a:buNone/>
            </a:pPr>
            <a:r>
              <a:rPr lang="en-US" sz="2000" dirty="0" smtClean="0"/>
              <a:t>Her voice rang out in tears, and the vast throngs wailed</a:t>
            </a:r>
            <a:endParaRPr lang="en-US" sz="2000" dirty="0"/>
          </a:p>
        </p:txBody>
      </p:sp>
    </p:spTree>
    <p:extLst>
      <p:ext uri="{BB962C8B-B14F-4D97-AF65-F5344CB8AC3E}">
        <p14:creationId xmlns:p14="http://schemas.microsoft.com/office/powerpoint/2010/main" val="40880608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46936"/>
          </a:xfrm>
        </p:spPr>
        <p:txBody>
          <a:bodyPr>
            <a:normAutofit/>
          </a:bodyPr>
          <a:lstStyle/>
          <a:p>
            <a:r>
              <a:rPr lang="en-US" sz="2000" dirty="0" smtClean="0"/>
              <a:t>Simone Weil, </a:t>
            </a:r>
            <a:r>
              <a:rPr lang="en-US" sz="2000" i="1" dirty="0" smtClean="0"/>
              <a:t>Gravity and Grace</a:t>
            </a:r>
            <a:endParaRPr lang="en-US" sz="2000" i="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man who has known pure joy, if only for a moment ... is the only man for whom affliction is something devastating. At the same time he is the only man who has not deserved the punishment. But, after all, for him it is no punishment; it is God holding his hand and pressing rather hard. For, if he remains constant, what he will discover buried deep under the sound of his own lamentations is the pearl of the silence of God.”</a:t>
            </a:r>
          </a:p>
        </p:txBody>
      </p:sp>
    </p:spTree>
    <p:extLst>
      <p:ext uri="{BB962C8B-B14F-4D97-AF65-F5344CB8AC3E}">
        <p14:creationId xmlns:p14="http://schemas.microsoft.com/office/powerpoint/2010/main" val="41504888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18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PROTOSILAUS</a:t>
            </a:r>
          </a:p>
          <a:p>
            <a:pPr marL="0" indent="0">
              <a:buNone/>
            </a:pPr>
            <a:r>
              <a:rPr lang="en-US" dirty="0"/>
              <a:t>ECHEPOLUS</a:t>
            </a:r>
          </a:p>
          <a:p>
            <a:pPr marL="0" indent="0">
              <a:buNone/>
            </a:pPr>
            <a:r>
              <a:rPr lang="en-US" dirty="0"/>
              <a:t>ELPHENOR</a:t>
            </a:r>
          </a:p>
          <a:p>
            <a:pPr marL="0" indent="0">
              <a:buNone/>
            </a:pPr>
            <a:r>
              <a:rPr lang="en-US" dirty="0"/>
              <a:t>SIMOISUS</a:t>
            </a:r>
          </a:p>
          <a:p>
            <a:pPr marL="0" indent="0">
              <a:buNone/>
            </a:pPr>
            <a:r>
              <a:rPr lang="en-US" dirty="0"/>
              <a:t>LEUKOS</a:t>
            </a:r>
          </a:p>
          <a:p>
            <a:pPr marL="0" indent="0">
              <a:buNone/>
            </a:pPr>
            <a:r>
              <a:rPr lang="en-US" dirty="0"/>
              <a:t>DEMOCOON</a:t>
            </a:r>
          </a:p>
          <a:p>
            <a:pPr marL="0" indent="0">
              <a:buNone/>
            </a:pPr>
            <a:r>
              <a:rPr lang="en-US" dirty="0"/>
              <a:t>DIORES</a:t>
            </a:r>
          </a:p>
          <a:p>
            <a:pPr marL="0" indent="0">
              <a:buNone/>
            </a:pPr>
            <a:r>
              <a:rPr lang="en-US" dirty="0"/>
              <a:t>PIROUS</a:t>
            </a:r>
          </a:p>
          <a:p>
            <a:pPr marL="0" indent="0">
              <a:buNone/>
            </a:pPr>
            <a:r>
              <a:rPr lang="en-US" dirty="0"/>
              <a:t>PHEGEUS</a:t>
            </a:r>
          </a:p>
          <a:p>
            <a:pPr marL="0" indent="0">
              <a:buNone/>
            </a:pPr>
            <a:r>
              <a:rPr lang="en-US" dirty="0"/>
              <a:t>IDAEUS</a:t>
            </a:r>
          </a:p>
          <a:p>
            <a:endParaRPr lang="en-US" dirty="0"/>
          </a:p>
        </p:txBody>
      </p:sp>
    </p:spTree>
    <p:extLst>
      <p:ext uri="{BB962C8B-B14F-4D97-AF65-F5344CB8AC3E}">
        <p14:creationId xmlns:p14="http://schemas.microsoft.com/office/powerpoint/2010/main" val="18046542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583259"/>
          </a:xfrm>
        </p:spPr>
        <p:txBody>
          <a:bodyPr>
            <a:normAutofit/>
          </a:bodyPr>
          <a:lstStyle/>
          <a:p>
            <a:r>
              <a:rPr lang="en-US" sz="2000" dirty="0" err="1" smtClean="0"/>
              <a:t>Anairesis</a:t>
            </a:r>
            <a:r>
              <a:rPr lang="en-US" sz="2000" dirty="0" smtClean="0"/>
              <a:t>: </a:t>
            </a:r>
            <a:r>
              <a:rPr lang="en-US" sz="2000" i="1" dirty="0" smtClean="0"/>
              <a:t>Iliad </a:t>
            </a:r>
            <a:r>
              <a:rPr lang="en-US" sz="2000" dirty="0" smtClean="0"/>
              <a:t>24.92-95</a:t>
            </a:r>
            <a:endParaRPr lang="en-US" sz="2000" dirty="0"/>
          </a:p>
        </p:txBody>
      </p:sp>
      <p:sp>
        <p:nvSpPr>
          <p:cNvPr id="3" name="Content Placeholder 2"/>
          <p:cNvSpPr>
            <a:spLocks noGrp="1"/>
          </p:cNvSpPr>
          <p:nvPr>
            <p:ph idx="1"/>
          </p:nvPr>
        </p:nvSpPr>
        <p:spPr>
          <a:xfrm>
            <a:off x="129155" y="774888"/>
            <a:ext cx="8557645" cy="3805385"/>
          </a:xfrm>
        </p:spPr>
        <p:txBody>
          <a:bodyPr>
            <a:normAutofit/>
          </a:bodyPr>
          <a:lstStyle/>
          <a:p>
            <a:pPr marL="0" indent="0">
              <a:buNone/>
            </a:pPr>
            <a:endParaRPr lang="en-US" dirty="0"/>
          </a:p>
          <a:p>
            <a:pPr marL="0" indent="0">
              <a:buNone/>
            </a:pPr>
            <a:r>
              <a:rPr lang="en-US" sz="2400" dirty="0" smtClean="0"/>
              <a:t>“Now, would one of you gods call Thetis to my presence?—</a:t>
            </a:r>
          </a:p>
          <a:p>
            <a:pPr marL="0" indent="0">
              <a:buNone/>
            </a:pPr>
            <a:r>
              <a:rPr lang="en-US" sz="2400" dirty="0" smtClean="0"/>
              <a:t>so I can declare to her my solemn, sound decree:</a:t>
            </a:r>
          </a:p>
          <a:p>
            <a:pPr marL="0" indent="0">
              <a:buNone/>
            </a:pPr>
            <a:r>
              <a:rPr lang="en-US" sz="2400" dirty="0" smtClean="0"/>
              <a:t>Achilles must receive a ransom from King </a:t>
            </a:r>
            <a:r>
              <a:rPr lang="en-US" sz="2400" dirty="0" err="1" smtClean="0"/>
              <a:t>Priam</a:t>
            </a:r>
            <a:r>
              <a:rPr lang="en-US" sz="2400" dirty="0" smtClean="0"/>
              <a:t>,</a:t>
            </a:r>
          </a:p>
          <a:p>
            <a:pPr marL="0" indent="0">
              <a:buNone/>
            </a:pPr>
            <a:r>
              <a:rPr lang="en-US" sz="2400" dirty="0" smtClean="0"/>
              <a:t>Achilles must give Hector’s body back.”</a:t>
            </a:r>
            <a:endParaRPr lang="en-US" sz="2400" dirty="0"/>
          </a:p>
        </p:txBody>
      </p:sp>
    </p:spTree>
    <p:extLst>
      <p:ext uri="{BB962C8B-B14F-4D97-AF65-F5344CB8AC3E}">
        <p14:creationId xmlns:p14="http://schemas.microsoft.com/office/powerpoint/2010/main" val="17971396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24"/>
            <a:ext cx="8229600" cy="459193"/>
          </a:xfrm>
        </p:spPr>
        <p:txBody>
          <a:bodyPr>
            <a:normAutofit/>
          </a:bodyPr>
          <a:lstStyle/>
          <a:p>
            <a:r>
              <a:rPr lang="en-US" sz="2000" dirty="0"/>
              <a:t>Shapes of Public </a:t>
            </a:r>
            <a:r>
              <a:rPr lang="en-US" sz="2000" dirty="0" smtClean="0"/>
              <a:t>Remembrance III</a:t>
            </a:r>
            <a:endParaRPr lang="en-US" sz="2000" dirty="0"/>
          </a:p>
        </p:txBody>
      </p:sp>
      <p:pic>
        <p:nvPicPr>
          <p:cNvPr id="4" name="Content Placeholder 3" descr="20130327-lens-strock-slide-BPJ4-jumbo.jpg"/>
          <p:cNvPicPr>
            <a:picLocks noGrp="1" noChangeAspect="1"/>
          </p:cNvPicPr>
          <p:nvPr>
            <p:ph sz="half" idx="2"/>
          </p:nvPr>
        </p:nvPicPr>
        <p:blipFill>
          <a:blip r:embed="rId2">
            <a:extLst>
              <a:ext uri="{28A0092B-C50C-407E-A947-70E740481C1C}">
                <a14:useLocalDpi xmlns:a14="http://schemas.microsoft.com/office/drawing/2010/main" val="0"/>
              </a:ext>
            </a:extLst>
          </a:blip>
          <a:srcRect l="-37472" r="-37472"/>
          <a:stretch>
            <a:fillRect/>
          </a:stretch>
        </p:blipFill>
        <p:spPr>
          <a:xfrm>
            <a:off x="392623" y="408969"/>
            <a:ext cx="4040188" cy="2963466"/>
          </a:xfrm>
        </p:spPr>
      </p:pic>
      <p:pic>
        <p:nvPicPr>
          <p:cNvPr id="7" name="Content Placeholder 6" descr="three war dead.jpg"/>
          <p:cNvPicPr>
            <a:picLocks noGrp="1" noChangeAspect="1"/>
          </p:cNvPicPr>
          <p:nvPr>
            <p:ph sz="quarter" idx="4"/>
          </p:nvPr>
        </p:nvPicPr>
        <p:blipFill>
          <a:blip r:embed="rId3">
            <a:extLst>
              <a:ext uri="{28A0092B-C50C-407E-A947-70E740481C1C}">
                <a14:useLocalDpi xmlns:a14="http://schemas.microsoft.com/office/drawing/2010/main" val="0"/>
              </a:ext>
            </a:extLst>
          </a:blip>
          <a:srcRect l="-3170" r="-3170"/>
          <a:stretch>
            <a:fillRect/>
          </a:stretch>
        </p:blipFill>
        <p:spPr>
          <a:xfrm>
            <a:off x="4645025" y="408969"/>
            <a:ext cx="4041775" cy="2963466"/>
          </a:xfrm>
        </p:spPr>
      </p:pic>
      <p:sp>
        <p:nvSpPr>
          <p:cNvPr id="8" name="TextBox 7"/>
          <p:cNvSpPr txBox="1"/>
          <p:nvPr/>
        </p:nvSpPr>
        <p:spPr>
          <a:xfrm>
            <a:off x="272661" y="3551571"/>
            <a:ext cx="8689266" cy="1754327"/>
          </a:xfrm>
          <a:prstGeom prst="rect">
            <a:avLst/>
          </a:prstGeom>
          <a:noFill/>
        </p:spPr>
        <p:txBody>
          <a:bodyPr wrap="square" rtlCol="0">
            <a:spAutoFit/>
          </a:bodyPr>
          <a:lstStyle/>
          <a:p>
            <a:r>
              <a:rPr lang="en-US" dirty="0"/>
              <a:t>‘This is the reality that lies behind the names that come to rest at last on monuments in the leafy </a:t>
            </a:r>
            <a:r>
              <a:rPr lang="en-US" dirty="0" smtClean="0"/>
              <a:t>squares </a:t>
            </a:r>
            <a:r>
              <a:rPr lang="en-US" dirty="0"/>
              <a:t>of busy American towns. The camera doesn’t show America and yet here on the beach is America ... three fragments of that life we call American life: three units of freedom.</a:t>
            </a:r>
            <a:r>
              <a:rPr lang="en-US" dirty="0">
                <a:solidFill>
                  <a:srgbClr val="FF0000"/>
                </a:solidFill>
              </a:rPr>
              <a:t> So that it is not just these boys that have fallen here, it is freedom that has fallen. It is our task to cause it to rise again’ </a:t>
            </a:r>
            <a:r>
              <a:rPr lang="en-US" dirty="0"/>
              <a:t>(</a:t>
            </a:r>
            <a:r>
              <a:rPr lang="en-US" i="1" dirty="0"/>
              <a:t>Life</a:t>
            </a:r>
            <a:r>
              <a:rPr lang="en-US" dirty="0"/>
              <a:t>, 20 Sept., 1943: 34). </a:t>
            </a:r>
            <a:br>
              <a:rPr lang="en-US" dirty="0"/>
            </a:br>
            <a:endParaRPr lang="en-US" dirty="0"/>
          </a:p>
        </p:txBody>
      </p:sp>
    </p:spTree>
    <p:extLst>
      <p:ext uri="{BB962C8B-B14F-4D97-AF65-F5344CB8AC3E}">
        <p14:creationId xmlns:p14="http://schemas.microsoft.com/office/powerpoint/2010/main" val="38145479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05979"/>
            <a:ext cx="8229600" cy="403887"/>
          </a:xfrm>
        </p:spPr>
        <p:txBody>
          <a:bodyPr>
            <a:normAutofit/>
          </a:bodyPr>
          <a:lstStyle/>
          <a:p>
            <a:r>
              <a:rPr lang="en-US" sz="2000" i="1" dirty="0" smtClean="0"/>
              <a:t>The New Republic, </a:t>
            </a:r>
            <a:r>
              <a:rPr lang="pl-PL" sz="2000" dirty="0" smtClean="0"/>
              <a:t> 1981</a:t>
            </a:r>
            <a:endParaRPr lang="en-US" sz="2000" i="1" dirty="0"/>
          </a:p>
        </p:txBody>
      </p:sp>
      <p:sp>
        <p:nvSpPr>
          <p:cNvPr id="6" name="Content Placeholder 5"/>
          <p:cNvSpPr>
            <a:spLocks noGrp="1"/>
          </p:cNvSpPr>
          <p:nvPr>
            <p:ph idx="1"/>
          </p:nvPr>
        </p:nvSpPr>
        <p:spPr>
          <a:xfrm>
            <a:off x="57402" y="739014"/>
            <a:ext cx="8897349" cy="4304934"/>
          </a:xfrm>
        </p:spPr>
        <p:txBody>
          <a:bodyPr>
            <a:normAutofit/>
          </a:bodyPr>
          <a:lstStyle/>
          <a:p>
            <a:pPr marL="0" indent="0">
              <a:buNone/>
            </a:pPr>
            <a:endParaRPr lang="en-US" sz="2800" dirty="0" smtClean="0"/>
          </a:p>
          <a:p>
            <a:pPr marL="0" indent="0">
              <a:buNone/>
            </a:pPr>
            <a:r>
              <a:rPr lang="en-US" sz="2800" dirty="0" smtClean="0"/>
              <a:t>“It </a:t>
            </a:r>
            <a:r>
              <a:rPr lang="en-US" sz="2800" dirty="0"/>
              <a:t>is an unfortunate choice of memorial. Memorials are built to give context and, possibly, meaning to suffering that is otherwise incomprehensible. We do not memorialize bus accidents, which by nature are </a:t>
            </a:r>
            <a:r>
              <a:rPr lang="en-US" sz="2800" dirty="0" err="1"/>
              <a:t>contextless</a:t>
            </a:r>
            <a:r>
              <a:rPr lang="en-US" sz="2800" dirty="0"/>
              <a:t>, meaningless. To treat the Vietnam dead like the victims of some monstrous traffic accident is more than a disservice to history; it is a disservice to the memory of the 57,000</a:t>
            </a:r>
            <a:r>
              <a:rPr lang="en-US" sz="2800" dirty="0" smtClean="0"/>
              <a:t>.”</a:t>
            </a:r>
            <a:endParaRPr lang="en-US" sz="2800" dirty="0"/>
          </a:p>
        </p:txBody>
      </p:sp>
    </p:spTree>
    <p:extLst>
      <p:ext uri="{BB962C8B-B14F-4D97-AF65-F5344CB8AC3E}">
        <p14:creationId xmlns:p14="http://schemas.microsoft.com/office/powerpoint/2010/main" val="95525077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17162</TotalTime>
  <Words>1576</Words>
  <Application>Microsoft Macintosh PowerPoint</Application>
  <PresentationFormat>On-screen Show (16:9)</PresentationFormat>
  <Paragraphs>197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Black</vt:lpstr>
      <vt:lpstr>Lecture 6</vt:lpstr>
      <vt:lpstr> Iliad 6.585-589</vt:lpstr>
      <vt:lpstr>Iliad 6.420-426</vt:lpstr>
      <vt:lpstr>threnos:  lament-song</vt:lpstr>
      <vt:lpstr>Simone Weil, Gravity and Grace</vt:lpstr>
      <vt:lpstr>PowerPoint Presentation</vt:lpstr>
      <vt:lpstr>Anairesis: Iliad 24.92-95</vt:lpstr>
      <vt:lpstr>Shapes of Public Remembrance III</vt:lpstr>
      <vt:lpstr>The New Republic,  1981</vt:lpstr>
      <vt:lpstr>from “Lycidas” (1637)</vt:lpstr>
      <vt:lpstr>from “In Memory of Major Robert Gregory” (1919)</vt:lpstr>
      <vt:lpstr>The Logic of Elegy</vt:lpstr>
      <vt:lpstr>PowerPoint Presentation</vt:lpstr>
      <vt:lpstr>Iliad 2.430-435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Where to Begin?  </dc:title>
  <dc:creator>Oren Izenberg</dc:creator>
  <cp:lastModifiedBy>Oren Izenberg</cp:lastModifiedBy>
  <cp:revision>95</cp:revision>
  <dcterms:created xsi:type="dcterms:W3CDTF">2013-09-17T20:34:00Z</dcterms:created>
  <dcterms:modified xsi:type="dcterms:W3CDTF">2015-10-14T06:24:56Z</dcterms:modified>
</cp:coreProperties>
</file>