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1"/>
  </p:sldMasterIdLst>
  <p:sldIdLst>
    <p:sldId id="256" r:id="rId2"/>
    <p:sldId id="319" r:id="rId3"/>
    <p:sldId id="320" r:id="rId4"/>
    <p:sldId id="257" r:id="rId5"/>
    <p:sldId id="258" r:id="rId6"/>
    <p:sldId id="259" r:id="rId7"/>
    <p:sldId id="260" r:id="rId8"/>
    <p:sldId id="261" r:id="rId9"/>
    <p:sldId id="311" r:id="rId10"/>
    <p:sldId id="312" r:id="rId11"/>
    <p:sldId id="313" r:id="rId12"/>
    <p:sldId id="262" r:id="rId13"/>
    <p:sldId id="263" r:id="rId14"/>
    <p:sldId id="264" r:id="rId15"/>
    <p:sldId id="267" r:id="rId16"/>
    <p:sldId id="308" r:id="rId17"/>
    <p:sldId id="266" r:id="rId18"/>
    <p:sldId id="265" r:id="rId19"/>
    <p:sldId id="268" r:id="rId20"/>
    <p:sldId id="284" r:id="rId21"/>
    <p:sldId id="285" r:id="rId22"/>
    <p:sldId id="269" r:id="rId23"/>
    <p:sldId id="270" r:id="rId24"/>
    <p:sldId id="325" r:id="rId25"/>
    <p:sldId id="314" r:id="rId26"/>
    <p:sldId id="272" r:id="rId27"/>
    <p:sldId id="282" r:id="rId28"/>
    <p:sldId id="323" r:id="rId29"/>
    <p:sldId id="271" r:id="rId30"/>
    <p:sldId id="304" r:id="rId31"/>
    <p:sldId id="273" r:id="rId32"/>
    <p:sldId id="324" r:id="rId33"/>
    <p:sldId id="274" r:id="rId34"/>
    <p:sldId id="276" r:id="rId35"/>
    <p:sldId id="316" r:id="rId36"/>
    <p:sldId id="317" r:id="rId37"/>
    <p:sldId id="277" r:id="rId38"/>
    <p:sldId id="278" r:id="rId39"/>
    <p:sldId id="279" r:id="rId40"/>
    <p:sldId id="305" r:id="rId41"/>
    <p:sldId id="310" r:id="rId42"/>
    <p:sldId id="309" r:id="rId43"/>
    <p:sldId id="327" r:id="rId44"/>
    <p:sldId id="281" r:id="rId45"/>
    <p:sldId id="280" r:id="rId46"/>
    <p:sldId id="286" r:id="rId47"/>
    <p:sldId id="287" r:id="rId48"/>
    <p:sldId id="321" r:id="rId49"/>
    <p:sldId id="288" r:id="rId50"/>
    <p:sldId id="289" r:id="rId51"/>
    <p:sldId id="290" r:id="rId52"/>
    <p:sldId id="307" r:id="rId53"/>
    <p:sldId id="291" r:id="rId54"/>
    <p:sldId id="306" r:id="rId55"/>
    <p:sldId id="292" r:id="rId56"/>
    <p:sldId id="326" r:id="rId57"/>
    <p:sldId id="318" r:id="rId58"/>
    <p:sldId id="315" r:id="rId59"/>
    <p:sldId id="293" r:id="rId60"/>
    <p:sldId id="294" r:id="rId61"/>
    <p:sldId id="298" r:id="rId62"/>
    <p:sldId id="295" r:id="rId63"/>
    <p:sldId id="299" r:id="rId64"/>
    <p:sldId id="296" r:id="rId65"/>
    <p:sldId id="300" r:id="rId66"/>
    <p:sldId id="302" r:id="rId67"/>
    <p:sldId id="297" r:id="rId68"/>
    <p:sldId id="301" r:id="rId69"/>
    <p:sldId id="322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94" d="100"/>
          <a:sy n="194" d="100"/>
        </p:scale>
        <p:origin x="-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1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3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6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1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4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38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9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8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7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30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lluminations.uci.edu/events/2015_10_23_Exploring_Bertolt_Brecht.html" TargetMode="Externa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jhsmith@uci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lluminations.uci.edu/events/2015_10_23_Exploring_Bertolt_Brecht.html" TargetMode="External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83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Transition: From Troy to the </a:t>
            </a:r>
            <a:br>
              <a:rPr lang="en-US" dirty="0" smtClean="0"/>
            </a:br>
            <a:r>
              <a:rPr lang="en-US" dirty="0" smtClean="0"/>
              <a:t>Thirty Years’ War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 smtClean="0"/>
              <a:t>Grimmelshausen’s</a:t>
            </a:r>
            <a:r>
              <a:rPr lang="en-US" sz="3200" dirty="0" smtClean="0"/>
              <a:t> </a:t>
            </a:r>
            <a:r>
              <a:rPr lang="en-US" sz="3200" i="1" dirty="0" err="1" smtClean="0"/>
              <a:t>Simplicius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Simplicissimus</a:t>
            </a:r>
            <a:r>
              <a:rPr lang="en-US" sz="3200" dirty="0" smtClean="0"/>
              <a:t> and Modes of Representing History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72" r="-28472"/>
          <a:stretch>
            <a:fillRect/>
          </a:stretch>
        </p:blipFill>
        <p:spPr bwMode="auto">
          <a:xfrm>
            <a:off x="4819029" y="1467407"/>
            <a:ext cx="4810125" cy="539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98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What new features of “modernity” might we encounter in this text?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A new kind of individual who learns to live </a:t>
            </a:r>
            <a:r>
              <a:rPr lang="en-US" i="1" dirty="0" smtClean="0"/>
              <a:t>with</a:t>
            </a:r>
            <a:r>
              <a:rPr lang="en-US" dirty="0" smtClean="0"/>
              <a:t> chaos and change by adapting. (You’ll see that in </a:t>
            </a:r>
            <a:r>
              <a:rPr lang="en-US" dirty="0" err="1" smtClean="0"/>
              <a:t>Macchiavelli</a:t>
            </a:r>
            <a:r>
              <a:rPr lang="en-US" dirty="0" smtClean="0"/>
              <a:t> as well.)</a:t>
            </a:r>
          </a:p>
          <a:p>
            <a:pPr marL="514350" indent="-514350">
              <a:buAutoNum type="arabicPeriod"/>
            </a:pPr>
            <a:r>
              <a:rPr lang="en-US" dirty="0" smtClean="0"/>
              <a:t>A new kind of non-denominational Christian piety, a form of “natural” religion (after the fighting between Catholics and Protestants).</a:t>
            </a:r>
          </a:p>
          <a:p>
            <a:pPr marL="514350" indent="-514350">
              <a:buAutoNum type="arabicPeriod"/>
            </a:pPr>
            <a:r>
              <a:rPr lang="en-US" dirty="0" smtClean="0"/>
              <a:t>A new political order, international relations organized around nation-states.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1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I will concentrate on points 1 and 3: The emergence of a new kind of individual and of a new political order.</a:t>
            </a:r>
          </a:p>
          <a:p>
            <a:r>
              <a:rPr lang="en-US" dirty="0" smtClean="0"/>
              <a:t>But to see any of this will take a lot of interpretive work on our part, and for that we’ll need some tools….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4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AEBDE"/>
                </a:solidFill>
              </a:rPr>
              <a:t>HISTORY as STORY and REPRESENTATION 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basic distinction when considering how we tell the history/story of war:</a:t>
            </a:r>
          </a:p>
          <a:p>
            <a:pPr marL="0" indent="0">
              <a:buNone/>
            </a:pPr>
            <a:r>
              <a:rPr lang="en-US" i="1" dirty="0" smtClean="0"/>
              <a:t>Res </a:t>
            </a:r>
            <a:r>
              <a:rPr lang="en-US" i="1" dirty="0" err="1" smtClean="0"/>
              <a:t>gestae</a:t>
            </a:r>
            <a:r>
              <a:rPr lang="en-US" dirty="0"/>
              <a:t> </a:t>
            </a:r>
            <a:r>
              <a:rPr lang="en-US" dirty="0" smtClean="0"/>
              <a:t>Latin for the things that happened</a:t>
            </a:r>
          </a:p>
          <a:p>
            <a:pPr marL="0" indent="0">
              <a:buNone/>
            </a:pPr>
            <a:r>
              <a:rPr lang="en-US" i="1" dirty="0" smtClean="0"/>
              <a:t>                          vs.</a:t>
            </a:r>
          </a:p>
          <a:p>
            <a:pPr marL="0" indent="0">
              <a:buNone/>
            </a:pPr>
            <a:r>
              <a:rPr lang="en-US" i="1" dirty="0" err="1" smtClean="0"/>
              <a:t>Historia</a:t>
            </a:r>
            <a:r>
              <a:rPr lang="en-US" i="1" dirty="0" smtClean="0"/>
              <a:t> </a:t>
            </a:r>
            <a:r>
              <a:rPr lang="en-US" i="1" dirty="0" err="1" smtClean="0"/>
              <a:t>rerum</a:t>
            </a:r>
            <a:r>
              <a:rPr lang="en-US" i="1" dirty="0" smtClean="0"/>
              <a:t> </a:t>
            </a:r>
            <a:r>
              <a:rPr lang="en-US" i="1" dirty="0" err="1" smtClean="0"/>
              <a:t>gestarum</a:t>
            </a:r>
            <a:r>
              <a:rPr lang="en-US" dirty="0" smtClean="0"/>
              <a:t>  Latin for the </a:t>
            </a:r>
            <a:r>
              <a:rPr lang="en-US" i="1" dirty="0" smtClean="0"/>
              <a:t>telling</a:t>
            </a:r>
            <a:r>
              <a:rPr lang="en-US" dirty="0" smtClean="0"/>
              <a:t> of those things, the story of the events (</a:t>
            </a:r>
            <a:r>
              <a:rPr lang="en-US" i="1" dirty="0" smtClean="0"/>
              <a:t>res </a:t>
            </a:r>
            <a:r>
              <a:rPr lang="en-US" i="1" dirty="0" err="1" smtClean="0"/>
              <a:t>gestae</a:t>
            </a:r>
            <a:r>
              <a:rPr lang="en-US" dirty="0"/>
              <a:t>)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need to be asking questions as we look at </a:t>
            </a:r>
            <a:r>
              <a:rPr lang="en-US" i="1" dirty="0" err="1" smtClean="0"/>
              <a:t>historia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88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the story of a war “told”?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dramatic spectacle?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6" descr="J_G_Trautmann_Das_brennende_Troja.jpg"/>
          <p:cNvPicPr>
            <a:picLocks noGrp="1" noChangeAspect="1"/>
          </p:cNvPicPr>
          <p:nvPr/>
        </p:nvPicPr>
        <p:blipFill>
          <a:blip r:embed="rId2"/>
          <a:srcRect t="-21019" b="-21019"/>
          <a:stretch>
            <a:fillRect/>
          </a:stretch>
        </p:blipFill>
        <p:spPr>
          <a:xfrm>
            <a:off x="-2922" y="1223639"/>
            <a:ext cx="4648073" cy="5208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690" y="5539773"/>
            <a:ext cx="3803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Johann Georg </a:t>
            </a:r>
            <a:r>
              <a:rPr lang="en-US" kern="1200" dirty="0" err="1" smtClean="0"/>
              <a:t>Trautmann</a:t>
            </a:r>
            <a:r>
              <a:rPr lang="en-US" kern="1200" dirty="0" smtClean="0"/>
              <a:t> (1713-1765), </a:t>
            </a:r>
          </a:p>
          <a:p>
            <a:r>
              <a:rPr lang="en-US" kern="1200" dirty="0" smtClean="0"/>
              <a:t>“Troy Burns”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363556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also…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 Who speaks </a:t>
            </a:r>
            <a:r>
              <a:rPr lang="en-US" dirty="0"/>
              <a:t>and what do we see in any given re-presentation of the past?</a:t>
            </a:r>
          </a:p>
          <a:p>
            <a:pPr>
              <a:buNone/>
            </a:pPr>
            <a:r>
              <a:rPr lang="en-US" dirty="0"/>
              <a:t>  What exactly is being “made present again”? </a:t>
            </a: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From whose point of view?</a:t>
            </a:r>
          </a:p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READ </a:t>
            </a:r>
            <a:r>
              <a:rPr lang="en-US" dirty="0" smtClean="0"/>
              <a:t>“</a:t>
            </a:r>
            <a:r>
              <a:rPr lang="en-US" dirty="0"/>
              <a:t>Representing History</a:t>
            </a:r>
            <a:r>
              <a:rPr lang="en-US" dirty="0" smtClean="0"/>
              <a:t>” by Prof. Jane O. Newman </a:t>
            </a:r>
            <a:r>
              <a:rPr lang="en-US" dirty="0"/>
              <a:t>in the HCC </a:t>
            </a:r>
            <a:r>
              <a:rPr lang="en-US" u="sng" dirty="0"/>
              <a:t>Writer’s Handbook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5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549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How is the story shaped?</a:t>
            </a:r>
            <a:br>
              <a:rPr lang="en-US" sz="3600" dirty="0" smtClean="0"/>
            </a:br>
            <a:r>
              <a:rPr lang="en-US" sz="3600" dirty="0" smtClean="0"/>
              <a:t>The Power of Genre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1104" y="1600201"/>
            <a:ext cx="8077200" cy="5257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Genre</a:t>
            </a:r>
            <a:r>
              <a:rPr lang="en-US" dirty="0" smtClean="0"/>
              <a:t> - The term for any category of literature or other forms of art (painting, music, film) </a:t>
            </a:r>
            <a:r>
              <a:rPr lang="en-US" i="1" dirty="0" smtClean="0"/>
              <a:t>based on some set of stylistic criteria or content-driven classificatory categories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EPIC</a:t>
            </a:r>
            <a:r>
              <a:rPr lang="en-US" dirty="0" smtClean="0"/>
              <a:t> - “An extended narrative </a:t>
            </a:r>
            <a:r>
              <a:rPr lang="en-US" u="sng" dirty="0" smtClean="0"/>
              <a:t>poem</a:t>
            </a:r>
            <a:r>
              <a:rPr lang="en-US" dirty="0" smtClean="0"/>
              <a:t> in elevated or dignified language,” celebrating the feats of a “legendary” and usually upper-class or ruling-class “hero.”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PICARESQUE</a:t>
            </a:r>
            <a:r>
              <a:rPr lang="en-US" dirty="0" smtClean="0"/>
              <a:t> - A </a:t>
            </a:r>
            <a:r>
              <a:rPr lang="en-US" u="sng" dirty="0" smtClean="0"/>
              <a:t>prose</a:t>
            </a:r>
            <a:r>
              <a:rPr lang="en-US" dirty="0" smtClean="0"/>
              <a:t>-fiction narrative, usually satirical, usually humorous (often obscene); it follows a lower-class “hero” (</a:t>
            </a:r>
            <a:r>
              <a:rPr lang="en-US" u="sng" dirty="0" err="1" smtClean="0"/>
              <a:t>picaro</a:t>
            </a:r>
            <a:r>
              <a:rPr lang="en-US" dirty="0" smtClean="0"/>
              <a:t>) as he undergoes ‘adventures’ and tries to survive by his wits in a corrupt world…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The picaresque is the “underbelly” of epic . It tells war “from below”…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7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401876"/>
            <a:ext cx="8229600" cy="5724288"/>
          </a:xfrm>
        </p:spPr>
        <p:txBody>
          <a:bodyPr/>
          <a:lstStyle/>
          <a:p>
            <a:r>
              <a:rPr lang="en-US" dirty="0"/>
              <a:t>The picaresque genre has its origins in the 17th-century Spain. </a:t>
            </a:r>
            <a:endParaRPr lang="en-US" dirty="0" smtClean="0"/>
          </a:p>
          <a:p>
            <a:r>
              <a:rPr lang="en-US" dirty="0" smtClean="0"/>
              <a:t>See </a:t>
            </a:r>
            <a:r>
              <a:rPr lang="en-US" dirty="0"/>
              <a:t>the footnote on page 1 of our text where there is an allusion to </a:t>
            </a:r>
            <a:r>
              <a:rPr lang="en-US" i="1" dirty="0"/>
              <a:t>Cervantes</a:t>
            </a:r>
            <a:r>
              <a:rPr lang="en-US" dirty="0"/>
              <a:t> (one of the main founders of the picaresque)</a:t>
            </a:r>
            <a:r>
              <a:rPr lang="en-US" dirty="0" smtClean="0"/>
              <a:t>!</a:t>
            </a:r>
          </a:p>
          <a:p>
            <a:r>
              <a:rPr lang="en-US" dirty="0" smtClean="0"/>
              <a:t>While the main </a:t>
            </a:r>
            <a:r>
              <a:rPr lang="en-US" i="1" dirty="0" smtClean="0"/>
              <a:t>character</a:t>
            </a:r>
            <a:r>
              <a:rPr lang="en-US" dirty="0" smtClean="0"/>
              <a:t> appears as a “simpleton” with childlike naiveté, </a:t>
            </a:r>
            <a:r>
              <a:rPr lang="en-US" i="1" dirty="0" err="1" smtClean="0"/>
              <a:t>Grimmelshausen</a:t>
            </a:r>
            <a:r>
              <a:rPr lang="en-US" dirty="0" smtClean="0"/>
              <a:t> is making a conscious stylistic decision, choosing a particular form for his story.</a:t>
            </a:r>
          </a:p>
        </p:txBody>
      </p:sp>
    </p:spTree>
    <p:extLst>
      <p:ext uri="{BB962C8B-B14F-4D97-AF65-F5344CB8AC3E}">
        <p14:creationId xmlns:p14="http://schemas.microsoft.com/office/powerpoint/2010/main" val="325685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Compare these genres of painting: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17" y="4595018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/>
              <a:t>Donato</a:t>
            </a:r>
            <a:r>
              <a:rPr lang="en-US" sz="2000" dirty="0"/>
              <a:t> </a:t>
            </a:r>
            <a:r>
              <a:rPr lang="en-US" sz="2000" dirty="0" err="1"/>
              <a:t>Creti</a:t>
            </a:r>
            <a:r>
              <a:rPr lang="en-US" sz="2000" dirty="0"/>
              <a:t> (1671-1749), “Achilles </a:t>
            </a:r>
            <a:r>
              <a:rPr lang="en-US" sz="1800" dirty="0"/>
              <a:t>Dragging </a:t>
            </a:r>
            <a:r>
              <a:rPr lang="en-US" sz="1800" dirty="0" err="1"/>
              <a:t>Hektor’s</a:t>
            </a:r>
            <a:r>
              <a:rPr lang="en-US" sz="1800" dirty="0"/>
              <a:t> Body around the Walls of Troy”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/>
              <a:t>95 x 56 inches) = 8 feet x 4 and 1/2 feet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b="1" dirty="0"/>
              <a:t>Hans Ulrich Franck  (1603-75) “Der </a:t>
            </a:r>
            <a:r>
              <a:rPr lang="en-US" sz="2000" b="1" dirty="0" err="1"/>
              <a:t>Geharnischte</a:t>
            </a:r>
            <a:r>
              <a:rPr lang="en-US" sz="2000" b="1" dirty="0"/>
              <a:t> Reiter” (Knight in Armor) – etching, 11 x 13 cm.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9641"/>
          <a:stretch>
            <a:fillRect/>
          </a:stretch>
        </p:blipFill>
        <p:spPr>
          <a:xfrm>
            <a:off x="0" y="1128288"/>
            <a:ext cx="4924958" cy="3197589"/>
          </a:xfrm>
          <a:prstGeom prst="rect">
            <a:avLst/>
          </a:prstGeom>
        </p:spPr>
      </p:pic>
      <p:pic>
        <p:nvPicPr>
          <p:cNvPr id="6" name="Content Placeholder 6" descr="deutschland_franck_l.jpg"/>
          <p:cNvPicPr>
            <a:picLocks noGrp="1" noChangeAspect="1"/>
          </p:cNvPicPr>
          <p:nvPr/>
        </p:nvPicPr>
        <p:blipFill>
          <a:blip r:embed="rId3"/>
          <a:srcRect t="2348" b="-518"/>
          <a:stretch>
            <a:fillRect/>
          </a:stretch>
        </p:blipFill>
        <p:spPr>
          <a:xfrm>
            <a:off x="4645151" y="3324765"/>
            <a:ext cx="4498849" cy="353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“History from Above”/Epic or Heroic</a:t>
            </a:r>
            <a:br>
              <a:rPr lang="en-US" sz="2400" dirty="0" smtClean="0"/>
            </a:br>
            <a:r>
              <a:rPr lang="en-US" sz="2400" dirty="0" smtClean="0"/>
              <a:t>“History Painting”—usually large, oil 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r="9641"/>
          <a:stretch>
            <a:fillRect/>
          </a:stretch>
        </p:blipFill>
        <p:spPr>
          <a:xfrm>
            <a:off x="1246059" y="1624406"/>
            <a:ext cx="6433588" cy="4177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250" y="6074183"/>
            <a:ext cx="8164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err="1" smtClean="0"/>
              <a:t>Donato</a:t>
            </a:r>
            <a:r>
              <a:rPr lang="en-US" kern="1200" dirty="0" smtClean="0"/>
              <a:t> </a:t>
            </a:r>
            <a:r>
              <a:rPr lang="en-US" kern="1200" dirty="0" err="1" smtClean="0"/>
              <a:t>Creti</a:t>
            </a:r>
            <a:r>
              <a:rPr lang="en-US" kern="1200" dirty="0" smtClean="0"/>
              <a:t> (1671-1749), “Achilles Dragging </a:t>
            </a:r>
            <a:r>
              <a:rPr lang="en-US" kern="1200" dirty="0" err="1" smtClean="0"/>
              <a:t>Hektor’s</a:t>
            </a:r>
            <a:r>
              <a:rPr lang="en-US" kern="1200" dirty="0" smtClean="0"/>
              <a:t> Body around the Walls of Troy” </a:t>
            </a:r>
          </a:p>
          <a:p>
            <a:r>
              <a:rPr lang="en-US" kern="1200" dirty="0" smtClean="0"/>
              <a:t>(95 </a:t>
            </a:r>
            <a:r>
              <a:rPr lang="en-US" kern="1200" dirty="0" err="1" smtClean="0"/>
              <a:t>x</a:t>
            </a:r>
            <a:r>
              <a:rPr lang="en-US" kern="1200" dirty="0" smtClean="0"/>
              <a:t> 56 inches) = 8 feet </a:t>
            </a:r>
            <a:r>
              <a:rPr lang="en-US" kern="1200" dirty="0" err="1" smtClean="0"/>
              <a:t>x</a:t>
            </a:r>
            <a:r>
              <a:rPr lang="en-US" kern="1200" dirty="0" smtClean="0"/>
              <a:t> 4 and 1/2 feet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77875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000" dirty="0">
                <a:solidFill>
                  <a:srgbClr val="EAEBDE"/>
                </a:solidFill>
              </a:rPr>
              <a:t>Versus “History from Below”? </a:t>
            </a:r>
            <a:br>
              <a:rPr lang="en-US" sz="2000" dirty="0">
                <a:solidFill>
                  <a:srgbClr val="EAEBDE"/>
                </a:solidFill>
              </a:rPr>
            </a:br>
            <a:r>
              <a:rPr lang="en-US" sz="2000" dirty="0">
                <a:solidFill>
                  <a:srgbClr val="EAEBDE"/>
                </a:solidFill>
              </a:rPr>
              <a:t>Similar scene, but different genre and medium (etching) / Look at both the content and the scale of the figures (and the image) </a:t>
            </a:r>
            <a:endParaRPr lang="en-US" dirty="0"/>
          </a:p>
        </p:txBody>
      </p:sp>
      <p:pic>
        <p:nvPicPr>
          <p:cNvPr id="4" name="Content Placeholder 6" descr="deutschland_franck_l.jpg"/>
          <p:cNvPicPr>
            <a:picLocks noGrp="1" noChangeAspect="1"/>
          </p:cNvPicPr>
          <p:nvPr/>
        </p:nvPicPr>
        <p:blipFill>
          <a:blip r:embed="rId2"/>
          <a:srcRect t="2348" b="-518"/>
          <a:stretch>
            <a:fillRect/>
          </a:stretch>
        </p:blipFill>
        <p:spPr>
          <a:xfrm>
            <a:off x="1480090" y="1624406"/>
            <a:ext cx="5732061" cy="4501756"/>
          </a:xfrm>
          <a:prstGeom prst="rect">
            <a:avLst/>
          </a:prstGeom>
        </p:spPr>
      </p:pic>
      <p:sp>
        <p:nvSpPr>
          <p:cNvPr id="5" name="Content Placeholder 5"/>
          <p:cNvSpPr>
            <a:spLocks noGrp="1"/>
          </p:cNvSpPr>
          <p:nvPr/>
        </p:nvSpPr>
        <p:spPr>
          <a:xfrm>
            <a:off x="846752" y="6126162"/>
            <a:ext cx="6810830" cy="790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 b="1" kern="1200" dirty="0" smtClean="0"/>
              <a:t>Hans Ulrich Franck  (1603-75) “</a:t>
            </a:r>
            <a:r>
              <a:rPr lang="en-US" sz="2000" b="1" kern="1200" dirty="0" err="1" smtClean="0"/>
              <a:t>Der</a:t>
            </a:r>
            <a:r>
              <a:rPr lang="en-US" sz="2000" b="1" kern="1200" dirty="0" smtClean="0"/>
              <a:t> </a:t>
            </a:r>
            <a:r>
              <a:rPr lang="en-US" sz="2000" b="1" kern="1200" dirty="0" err="1" smtClean="0"/>
              <a:t>Geharnischte</a:t>
            </a:r>
            <a:r>
              <a:rPr lang="en-US" sz="2000" b="1" kern="1200" dirty="0" smtClean="0"/>
              <a:t> Reiter” (Knight in Armor) – etching, 11 </a:t>
            </a:r>
            <a:r>
              <a:rPr lang="en-US" sz="2000" b="1" kern="1200" dirty="0" err="1" smtClean="0"/>
              <a:t>x</a:t>
            </a:r>
            <a:r>
              <a:rPr lang="en-US" sz="2000" b="1" kern="1200" dirty="0" smtClean="0"/>
              <a:t> 13 cm.</a:t>
            </a:r>
          </a:p>
          <a:p>
            <a:endParaRPr lang="en-US" sz="1400" kern="1200" dirty="0" smtClean="0"/>
          </a:p>
        </p:txBody>
      </p:sp>
    </p:spTree>
    <p:extLst>
      <p:ext uri="{BB962C8B-B14F-4D97-AF65-F5344CB8AC3E}">
        <p14:creationId xmlns:p14="http://schemas.microsoft.com/office/powerpoint/2010/main" val="148240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hlinkClick r:id="rId2"/>
              </a:rPr>
              <a:t>Exploring Bertolt Brecht: A Workshop for Non-Actors</a:t>
            </a:r>
            <a:endParaRPr lang="en-US" dirty="0"/>
          </a:p>
          <a:p>
            <a:pPr lvl="0"/>
            <a:r>
              <a:rPr lang="en-US" b="1" dirty="0"/>
              <a:t>When:</a:t>
            </a:r>
            <a:r>
              <a:rPr lang="en-US" dirty="0"/>
              <a:t> Friday, October 23, 11:00 a.m.</a:t>
            </a:r>
          </a:p>
          <a:p>
            <a:pPr lvl="0"/>
            <a:r>
              <a:rPr lang="en-US" b="1" dirty="0"/>
              <a:t>Where:</a:t>
            </a:r>
            <a:r>
              <a:rPr lang="en-US" dirty="0"/>
              <a:t> Biological Sciences 3 (BS3), Room 1200</a:t>
            </a:r>
          </a:p>
          <a:p>
            <a:endParaRPr lang="en-US" dirty="0"/>
          </a:p>
        </p:txBody>
      </p:sp>
      <p:pic>
        <p:nvPicPr>
          <p:cNvPr id="12" name="Content Placeholder 11" descr="Brecht_Mother_Courage_UCI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41" b="-49041"/>
          <a:stretch>
            <a:fillRect/>
          </a:stretch>
        </p:blipFill>
        <p:spPr>
          <a:xfrm>
            <a:off x="0" y="534770"/>
            <a:ext cx="5141570" cy="5762844"/>
          </a:xfrm>
        </p:spPr>
      </p:pic>
    </p:spTree>
    <p:extLst>
      <p:ext uri="{BB962C8B-B14F-4D97-AF65-F5344CB8AC3E}">
        <p14:creationId xmlns:p14="http://schemas.microsoft.com/office/powerpoint/2010/main" val="32834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Battle of White Mountain (outside Prague)</a:t>
            </a:r>
            <a:br>
              <a:rPr lang="en-US" sz="2800" dirty="0" smtClean="0"/>
            </a:br>
            <a:r>
              <a:rPr lang="en-US" sz="2800" dirty="0" smtClean="0"/>
              <a:t>Defeat of Frederick V, 1620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651" b="6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53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Travelers ambushed outside a village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509" r="-65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892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4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Even further “below” – and reversing the power-authority relation…</a:t>
            </a:r>
            <a:endParaRPr lang="en-US" sz="2400" dirty="0"/>
          </a:p>
        </p:txBody>
      </p:sp>
      <p:pic>
        <p:nvPicPr>
          <p:cNvPr id="7" name="Content Placeholder 6" descr="Krieg00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7" b="-4161"/>
          <a:stretch>
            <a:fillRect/>
          </a:stretch>
        </p:blipFill>
        <p:spPr>
          <a:xfrm>
            <a:off x="1121508" y="1504940"/>
            <a:ext cx="6943725" cy="422030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416" y="5725248"/>
            <a:ext cx="7815384" cy="723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/>
              <a:t>Hans Ulrich Franck (1603-75) -“Die </a:t>
            </a:r>
            <a:r>
              <a:rPr lang="en-US" sz="1600" dirty="0" err="1" smtClean="0"/>
              <a:t>Rache</a:t>
            </a:r>
            <a:r>
              <a:rPr lang="en-US" sz="1600" dirty="0" smtClean="0"/>
              <a:t> </a:t>
            </a:r>
            <a:r>
              <a:rPr lang="en-US" sz="1600" dirty="0" err="1" smtClean="0"/>
              <a:t>der</a:t>
            </a:r>
            <a:r>
              <a:rPr lang="en-US" sz="1600" dirty="0" smtClean="0"/>
              <a:t> </a:t>
            </a:r>
            <a:r>
              <a:rPr lang="en-US" sz="1600" dirty="0" err="1" smtClean="0"/>
              <a:t>Bauern</a:t>
            </a:r>
            <a:r>
              <a:rPr lang="en-US" sz="1600" dirty="0" smtClean="0"/>
              <a:t>” (The Revenge of the Peasants) – Even more “un-</a:t>
            </a:r>
            <a:r>
              <a:rPr lang="en-US" sz="1600" dirty="0" err="1" smtClean="0"/>
              <a:t>Iladic</a:t>
            </a:r>
            <a:r>
              <a:rPr lang="en-US" sz="1600" dirty="0" smtClean="0"/>
              <a:t>” and “</a:t>
            </a:r>
            <a:r>
              <a:rPr lang="en-US" sz="1600" dirty="0" err="1" smtClean="0"/>
              <a:t>Grimmelshausen-ian</a:t>
            </a:r>
            <a:r>
              <a:rPr lang="en-US" sz="1600" dirty="0" smtClean="0"/>
              <a:t>” (</a:t>
            </a:r>
            <a:r>
              <a:rPr lang="en-US" sz="1600" u="sng" dirty="0" err="1" smtClean="0"/>
              <a:t>Simplicissimus</a:t>
            </a:r>
            <a:r>
              <a:rPr lang="en-US" sz="1600" dirty="0" smtClean="0"/>
              <a:t>, Book One, </a:t>
            </a:r>
            <a:r>
              <a:rPr lang="en-US" sz="1600" dirty="0" err="1" smtClean="0"/>
              <a:t>p</a:t>
            </a:r>
            <a:r>
              <a:rPr lang="en-US" sz="1600" dirty="0" smtClean="0"/>
              <a:t>. 23)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1391549" y="39486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So…</a:t>
            </a:r>
            <a:br>
              <a:rPr lang="en-US" sz="3200" dirty="0" smtClean="0"/>
            </a:br>
            <a:r>
              <a:rPr lang="en-US" sz="3200" dirty="0" smtClean="0"/>
              <a:t>HCC (Fall, 2015): Weeks 1-3 </a:t>
            </a:r>
            <a:r>
              <a:rPr lang="en-US" sz="3200" dirty="0" smtClean="0">
                <a:sym typeface="Wingdings"/>
              </a:rPr>
              <a:t> Week 4</a:t>
            </a:r>
            <a:br>
              <a:rPr lang="en-US" sz="3200" dirty="0" smtClean="0">
                <a:sym typeface="Wingdings"/>
              </a:rPr>
            </a:br>
            <a:r>
              <a:rPr lang="en-US" sz="3200" dirty="0" smtClean="0">
                <a:sym typeface="Wingdings"/>
              </a:rPr>
              <a:t>From epic to picaresque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45512" b="-45512"/>
          <a:stretch>
            <a:fillRect/>
          </a:stretch>
        </p:blipFill>
        <p:spPr>
          <a:xfrm>
            <a:off x="0" y="1417638"/>
            <a:ext cx="4038600" cy="4525962"/>
          </a:xfrm>
          <a:prstGeom prst="rect">
            <a:avLst/>
          </a:prstGeom>
        </p:spPr>
      </p:pic>
      <p:pic>
        <p:nvPicPr>
          <p:cNvPr id="6" name="Content Placeholder 6" descr="deutschland_franck_l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-20042" b="-20042"/>
          <a:stretch>
            <a:fillRect/>
          </a:stretch>
        </p:blipFill>
        <p:spPr>
          <a:xfrm>
            <a:off x="5105400" y="1417638"/>
            <a:ext cx="4038600" cy="4525962"/>
          </a:xfrm>
        </p:spPr>
      </p:pic>
      <p:sp>
        <p:nvSpPr>
          <p:cNvPr id="7" name="TextBox 6"/>
          <p:cNvSpPr txBox="1"/>
          <p:nvPr/>
        </p:nvSpPr>
        <p:spPr>
          <a:xfrm>
            <a:off x="4473490" y="3703551"/>
            <a:ext cx="41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466547"/>
            <a:ext cx="8338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Shift in genre / shift in point-of-view / shift in the “world </a:t>
            </a:r>
          </a:p>
          <a:p>
            <a:r>
              <a:rPr lang="en-US" sz="2800" dirty="0" smtClean="0"/>
              <a:t>of war” that we – and the texts – are “judging”…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274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38335" b="-38335"/>
          <a:stretch>
            <a:fillRect/>
          </a:stretch>
        </p:blipFill>
        <p:spPr>
          <a:xfrm>
            <a:off x="0" y="1087438"/>
            <a:ext cx="4495800" cy="5038725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-40151" b="-40151"/>
          <a:stretch>
            <a:fillRect/>
          </a:stretch>
        </p:blipFill>
        <p:spPr>
          <a:xfrm>
            <a:off x="4648200" y="1087438"/>
            <a:ext cx="4495800" cy="5038725"/>
          </a:xfrm>
        </p:spPr>
      </p:pic>
    </p:spTree>
    <p:extLst>
      <p:ext uri="{BB962C8B-B14F-4D97-AF65-F5344CB8AC3E}">
        <p14:creationId xmlns:p14="http://schemas.microsoft.com/office/powerpoint/2010/main" val="198385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think about the specific </a:t>
            </a:r>
            <a:r>
              <a:rPr lang="en-US" i="1" dirty="0" smtClean="0"/>
              <a:t>genre</a:t>
            </a:r>
            <a:r>
              <a:rPr lang="en-US" dirty="0" smtClean="0"/>
              <a:t> is to emphasize how the events are </a:t>
            </a:r>
            <a:r>
              <a:rPr lang="en-US" i="1" dirty="0" smtClean="0"/>
              <a:t>represented</a:t>
            </a:r>
            <a:r>
              <a:rPr lang="en-US" dirty="0" smtClean="0"/>
              <a:t>, from what perspective.</a:t>
            </a:r>
          </a:p>
          <a:p>
            <a:r>
              <a:rPr lang="en-US" dirty="0" smtClean="0"/>
              <a:t>Prof. </a:t>
            </a:r>
            <a:r>
              <a:rPr lang="en-US" dirty="0" err="1" smtClean="0"/>
              <a:t>Izenberg</a:t>
            </a:r>
            <a:r>
              <a:rPr lang="en-US" dirty="0" smtClean="0"/>
              <a:t> referred to this as the “</a:t>
            </a:r>
            <a:r>
              <a:rPr lang="en-US" dirty="0" err="1" smtClean="0"/>
              <a:t>madeness</a:t>
            </a:r>
            <a:r>
              <a:rPr lang="en-US" dirty="0" smtClean="0"/>
              <a:t>” of a work as “</a:t>
            </a:r>
            <a:r>
              <a:rPr lang="en-US" dirty="0" err="1" smtClean="0"/>
              <a:t>artifactualization</a:t>
            </a:r>
            <a:r>
              <a:rPr lang="en-US" dirty="0" smtClean="0"/>
              <a:t>.”</a:t>
            </a:r>
          </a:p>
          <a:p>
            <a:r>
              <a:rPr lang="en-US" dirty="0" err="1" smtClean="0"/>
              <a:t>Grimmelshausen</a:t>
            </a:r>
            <a:r>
              <a:rPr lang="en-US" dirty="0" smtClean="0"/>
              <a:t> creates, “</a:t>
            </a:r>
            <a:r>
              <a:rPr lang="en-US" dirty="0" err="1" smtClean="0"/>
              <a:t>artifactualizes</a:t>
            </a:r>
            <a:r>
              <a:rPr lang="en-US" dirty="0" smtClean="0"/>
              <a:t>,” a world very different from Homer’s—because his world </a:t>
            </a:r>
            <a:r>
              <a:rPr lang="en-US" i="1" dirty="0" smtClean="0"/>
              <a:t>is</a:t>
            </a:r>
            <a:r>
              <a:rPr lang="en-US" dirty="0" smtClean="0"/>
              <a:t> very different.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0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246" y="560851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Another genre </a:t>
            </a:r>
            <a:r>
              <a:rPr lang="en-US" sz="2000" dirty="0" smtClean="0"/>
              <a:t>and way of re-presenting war: </a:t>
            </a:r>
            <a:br>
              <a:rPr lang="en-US" sz="2000" dirty="0" smtClean="0"/>
            </a:br>
            <a:r>
              <a:rPr lang="en-US" sz="2000" dirty="0" smtClean="0"/>
              <a:t>Example #1: ‘Real-time’  war poetry / Andreas </a:t>
            </a:r>
            <a:r>
              <a:rPr lang="en-US" sz="2000" dirty="0" err="1" smtClean="0"/>
              <a:t>Gryphius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Tränen</a:t>
            </a:r>
            <a:r>
              <a:rPr lang="en-US" sz="2000" dirty="0" smtClean="0"/>
              <a:t> des </a:t>
            </a:r>
            <a:r>
              <a:rPr lang="en-US" sz="2000" dirty="0" err="1" smtClean="0"/>
              <a:t>Vaterlandes</a:t>
            </a:r>
            <a:r>
              <a:rPr lang="en-US" sz="2000" dirty="0" smtClean="0"/>
              <a:t>” (“Tears </a:t>
            </a:r>
            <a:r>
              <a:rPr lang="en-US" sz="2000" dirty="0"/>
              <a:t>Of the Fatherland</a:t>
            </a:r>
            <a:r>
              <a:rPr lang="en-US" sz="2000" dirty="0" smtClean="0"/>
              <a:t>”) (1636)</a:t>
            </a:r>
            <a:br>
              <a:rPr lang="en-US" sz="2000" dirty="0" smtClean="0"/>
            </a:br>
            <a:r>
              <a:rPr lang="en-US" sz="2000" dirty="0" smtClean="0"/>
              <a:t>(Thirty Years’ War: 1618-1648)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036" y="2104769"/>
            <a:ext cx="797281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doch</a:t>
            </a:r>
            <a:r>
              <a:rPr lang="en-US" dirty="0"/>
              <a:t> </a:t>
            </a:r>
            <a:r>
              <a:rPr lang="en-US" dirty="0" err="1"/>
              <a:t>nunmehr</a:t>
            </a:r>
            <a:r>
              <a:rPr lang="en-US" dirty="0"/>
              <a:t> </a:t>
            </a:r>
            <a:r>
              <a:rPr lang="en-US" dirty="0" err="1"/>
              <a:t>ganz</a:t>
            </a:r>
            <a:r>
              <a:rPr lang="en-US" dirty="0"/>
              <a:t>,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denn</a:t>
            </a:r>
            <a:r>
              <a:rPr lang="en-US" dirty="0"/>
              <a:t> </a:t>
            </a:r>
            <a:r>
              <a:rPr lang="en-US" dirty="0" err="1"/>
              <a:t>ganz</a:t>
            </a:r>
            <a:r>
              <a:rPr lang="en-US" dirty="0"/>
              <a:t> </a:t>
            </a:r>
            <a:r>
              <a:rPr lang="en-US" dirty="0" err="1"/>
              <a:t>verheeret</a:t>
            </a:r>
            <a:r>
              <a:rPr lang="en-US" dirty="0"/>
              <a:t>! </a:t>
            </a:r>
            <a:br>
              <a:rPr lang="en-US" dirty="0"/>
            </a:br>
            <a:r>
              <a:rPr lang="en-US" dirty="0"/>
              <a:t>Der </a:t>
            </a:r>
            <a:r>
              <a:rPr lang="en-US" dirty="0" err="1"/>
              <a:t>frecher</a:t>
            </a:r>
            <a:r>
              <a:rPr lang="en-US" dirty="0"/>
              <a:t> </a:t>
            </a:r>
            <a:r>
              <a:rPr lang="en-US" dirty="0" err="1"/>
              <a:t>Völker</a:t>
            </a:r>
            <a:r>
              <a:rPr lang="en-US" dirty="0"/>
              <a:t> </a:t>
            </a:r>
            <a:r>
              <a:rPr lang="en-US" dirty="0" err="1"/>
              <a:t>Schar</a:t>
            </a:r>
            <a:r>
              <a:rPr lang="en-US" dirty="0"/>
              <a:t>, die </a:t>
            </a:r>
            <a:r>
              <a:rPr lang="en-US" dirty="0" err="1"/>
              <a:t>rasende</a:t>
            </a:r>
            <a:r>
              <a:rPr lang="en-US" dirty="0"/>
              <a:t> </a:t>
            </a:r>
            <a:r>
              <a:rPr lang="en-US" dirty="0" err="1"/>
              <a:t>Posaun</a:t>
            </a:r>
            <a:r>
              <a:rPr lang="en-US" dirty="0"/>
              <a:t>, </a:t>
            </a:r>
            <a:br>
              <a:rPr lang="en-US" dirty="0"/>
            </a:br>
            <a:r>
              <a:rPr lang="en-US" dirty="0"/>
              <a:t>Das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Blut</a:t>
            </a:r>
            <a:r>
              <a:rPr lang="en-US" dirty="0"/>
              <a:t> </a:t>
            </a:r>
            <a:r>
              <a:rPr lang="en-US" dirty="0" err="1"/>
              <a:t>fette</a:t>
            </a:r>
            <a:r>
              <a:rPr lang="en-US" dirty="0"/>
              <a:t> </a:t>
            </a:r>
            <a:r>
              <a:rPr lang="en-US" dirty="0" err="1"/>
              <a:t>Schwert</a:t>
            </a:r>
            <a:r>
              <a:rPr lang="en-US" dirty="0"/>
              <a:t>, die </a:t>
            </a:r>
            <a:r>
              <a:rPr lang="en-US" dirty="0" err="1"/>
              <a:t>donnernde</a:t>
            </a:r>
            <a:r>
              <a:rPr lang="en-US" dirty="0"/>
              <a:t> </a:t>
            </a:r>
            <a:r>
              <a:rPr lang="en-US" dirty="0" err="1"/>
              <a:t>Karthaun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Hat </a:t>
            </a:r>
            <a:r>
              <a:rPr lang="en-US" dirty="0" err="1"/>
              <a:t>aller</a:t>
            </a:r>
            <a:r>
              <a:rPr lang="en-US" dirty="0"/>
              <a:t> </a:t>
            </a:r>
            <a:r>
              <a:rPr lang="en-US" dirty="0" err="1"/>
              <a:t>Schweiß</a:t>
            </a:r>
            <a:r>
              <a:rPr lang="en-US" dirty="0"/>
              <a:t> und </a:t>
            </a:r>
            <a:r>
              <a:rPr lang="en-US" dirty="0" err="1"/>
              <a:t>Fleiß</a:t>
            </a:r>
            <a:r>
              <a:rPr lang="en-US" dirty="0"/>
              <a:t> und </a:t>
            </a:r>
            <a:r>
              <a:rPr lang="en-US" dirty="0" err="1"/>
              <a:t>Vorrat</a:t>
            </a:r>
            <a:r>
              <a:rPr lang="en-US" dirty="0"/>
              <a:t> </a:t>
            </a:r>
            <a:r>
              <a:rPr lang="en-US" dirty="0" err="1"/>
              <a:t>aufgezehret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Die </a:t>
            </a:r>
            <a:r>
              <a:rPr lang="en-US" dirty="0" err="1"/>
              <a:t>Türme</a:t>
            </a:r>
            <a:r>
              <a:rPr lang="en-US" dirty="0"/>
              <a:t> </a:t>
            </a:r>
            <a:r>
              <a:rPr lang="en-US" dirty="0" err="1"/>
              <a:t>stehn</a:t>
            </a:r>
            <a:r>
              <a:rPr lang="en-US" dirty="0"/>
              <a:t> in Glut, die </a:t>
            </a:r>
            <a:r>
              <a:rPr lang="en-US" dirty="0" err="1"/>
              <a:t>Kirch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umgekehret</a:t>
            </a:r>
            <a:r>
              <a:rPr lang="en-US" dirty="0"/>
              <a:t>, </a:t>
            </a:r>
            <a:br>
              <a:rPr lang="en-US" dirty="0"/>
            </a:br>
            <a:r>
              <a:rPr lang="en-US" dirty="0"/>
              <a:t>Das </a:t>
            </a:r>
            <a:r>
              <a:rPr lang="en-US" dirty="0" err="1"/>
              <a:t>Rathaus</a:t>
            </a:r>
            <a:r>
              <a:rPr lang="en-US" dirty="0"/>
              <a:t> </a:t>
            </a:r>
            <a:r>
              <a:rPr lang="en-US" dirty="0" err="1"/>
              <a:t>liegt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Graus</a:t>
            </a:r>
            <a:r>
              <a:rPr lang="en-US" dirty="0"/>
              <a:t>, die </a:t>
            </a:r>
            <a:r>
              <a:rPr lang="en-US" dirty="0" err="1"/>
              <a:t>Starken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zerhaun</a:t>
            </a:r>
            <a:r>
              <a:rPr lang="en-US" dirty="0"/>
              <a:t>, </a:t>
            </a:r>
            <a:br>
              <a:rPr lang="en-US" dirty="0"/>
            </a:br>
            <a:r>
              <a:rPr lang="en-US" dirty="0"/>
              <a:t>Die </a:t>
            </a:r>
            <a:r>
              <a:rPr lang="en-US" dirty="0" err="1"/>
              <a:t>Jungfraun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geschänd't</a:t>
            </a:r>
            <a:r>
              <a:rPr lang="en-US" dirty="0"/>
              <a:t>, und </a:t>
            </a:r>
            <a:r>
              <a:rPr lang="en-US" dirty="0" err="1"/>
              <a:t>wo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hin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schaun</a:t>
            </a:r>
            <a:r>
              <a:rPr lang="en-US" dirty="0"/>
              <a:t>, </a:t>
            </a:r>
            <a:br>
              <a:rPr lang="en-US" dirty="0"/>
            </a:b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Feuer</a:t>
            </a:r>
            <a:r>
              <a:rPr lang="en-US" dirty="0"/>
              <a:t>, Pest und </a:t>
            </a:r>
            <a:r>
              <a:rPr lang="en-US" dirty="0" err="1"/>
              <a:t>Tod</a:t>
            </a:r>
            <a:r>
              <a:rPr lang="en-US" dirty="0"/>
              <a:t>, der </a:t>
            </a:r>
            <a:r>
              <a:rPr lang="en-US" dirty="0" err="1"/>
              <a:t>Herz</a:t>
            </a:r>
            <a:r>
              <a:rPr lang="en-US" dirty="0"/>
              <a:t> und Geist </a:t>
            </a:r>
            <a:r>
              <a:rPr lang="en-US" dirty="0" err="1"/>
              <a:t>durchfähret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die </a:t>
            </a:r>
            <a:r>
              <a:rPr lang="en-US" dirty="0" err="1"/>
              <a:t>Schanz</a:t>
            </a:r>
            <a:r>
              <a:rPr lang="en-US" dirty="0"/>
              <a:t> und </a:t>
            </a:r>
            <a:r>
              <a:rPr lang="en-US" dirty="0" err="1"/>
              <a:t>Stadt</a:t>
            </a:r>
            <a:r>
              <a:rPr lang="en-US" dirty="0"/>
              <a:t> </a:t>
            </a:r>
            <a:r>
              <a:rPr lang="en-US" dirty="0" err="1"/>
              <a:t>rinnt</a:t>
            </a:r>
            <a:r>
              <a:rPr lang="en-US" dirty="0"/>
              <a:t> </a:t>
            </a:r>
            <a:r>
              <a:rPr lang="en-US" dirty="0" err="1"/>
              <a:t>allzeit</a:t>
            </a:r>
            <a:r>
              <a:rPr lang="en-US" dirty="0"/>
              <a:t> </a:t>
            </a:r>
            <a:r>
              <a:rPr lang="en-US" dirty="0" err="1"/>
              <a:t>frisches</a:t>
            </a:r>
            <a:r>
              <a:rPr lang="en-US" dirty="0"/>
              <a:t> </a:t>
            </a:r>
            <a:r>
              <a:rPr lang="en-US" dirty="0" err="1"/>
              <a:t>Blut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 err="1"/>
              <a:t>Dreimal</a:t>
            </a:r>
            <a:r>
              <a:rPr lang="en-US" dirty="0"/>
              <a:t> </a:t>
            </a:r>
            <a:r>
              <a:rPr lang="en-US" dirty="0" err="1"/>
              <a:t>sind's</a:t>
            </a:r>
            <a:r>
              <a:rPr lang="en-US" dirty="0"/>
              <a:t> </a:t>
            </a:r>
            <a:r>
              <a:rPr lang="en-US" dirty="0" err="1"/>
              <a:t>schon</a:t>
            </a:r>
            <a:r>
              <a:rPr lang="en-US" dirty="0"/>
              <a:t> </a:t>
            </a:r>
            <a:r>
              <a:rPr lang="en-US" dirty="0" err="1"/>
              <a:t>sechs</a:t>
            </a:r>
            <a:r>
              <a:rPr lang="en-US" dirty="0"/>
              <a:t> </a:t>
            </a:r>
            <a:r>
              <a:rPr lang="en-US" dirty="0" err="1"/>
              <a:t>Jahr</a:t>
            </a:r>
            <a:r>
              <a:rPr lang="en-US" dirty="0"/>
              <a:t>,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unsrer</a:t>
            </a:r>
            <a:r>
              <a:rPr lang="en-US" dirty="0"/>
              <a:t> </a:t>
            </a:r>
            <a:r>
              <a:rPr lang="en-US" dirty="0" err="1"/>
              <a:t>Ströme</a:t>
            </a:r>
            <a:r>
              <a:rPr lang="en-US" dirty="0"/>
              <a:t> </a:t>
            </a:r>
            <a:r>
              <a:rPr lang="en-US" dirty="0" err="1"/>
              <a:t>Flut</a:t>
            </a:r>
            <a:r>
              <a:rPr lang="en-US" dirty="0"/>
              <a:t>, </a:t>
            </a:r>
            <a:br>
              <a:rPr lang="en-US" dirty="0"/>
            </a:br>
            <a:r>
              <a:rPr lang="en-US" dirty="0"/>
              <a:t>Von </a:t>
            </a:r>
            <a:r>
              <a:rPr lang="en-US" dirty="0" err="1"/>
              <a:t>Leichen</a:t>
            </a:r>
            <a:r>
              <a:rPr lang="en-US" dirty="0"/>
              <a:t> fast </a:t>
            </a:r>
            <a:r>
              <a:rPr lang="en-US" dirty="0" err="1"/>
              <a:t>verstopft</a:t>
            </a:r>
            <a:r>
              <a:rPr lang="en-US" dirty="0"/>
              <a:t>,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langsam</a:t>
            </a:r>
            <a:r>
              <a:rPr lang="en-US" dirty="0"/>
              <a:t> </a:t>
            </a:r>
            <a:r>
              <a:rPr lang="en-US" dirty="0" err="1"/>
              <a:t>fortgedrungen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Doch</a:t>
            </a:r>
            <a:r>
              <a:rPr lang="en-US" dirty="0"/>
              <a:t> </a:t>
            </a:r>
            <a:r>
              <a:rPr lang="en-US" dirty="0" err="1"/>
              <a:t>schweig</a:t>
            </a:r>
            <a:r>
              <a:rPr lang="en-US" dirty="0"/>
              <a:t>' 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von </a:t>
            </a:r>
            <a:r>
              <a:rPr lang="en-US" dirty="0" err="1"/>
              <a:t>dem</a:t>
            </a:r>
            <a:r>
              <a:rPr lang="en-US" dirty="0"/>
              <a:t>, was </a:t>
            </a:r>
            <a:r>
              <a:rPr lang="en-US" dirty="0" err="1"/>
              <a:t>ärger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der </a:t>
            </a:r>
            <a:r>
              <a:rPr lang="en-US" dirty="0" err="1"/>
              <a:t>Tod</a:t>
            </a:r>
            <a:r>
              <a:rPr lang="en-US" dirty="0"/>
              <a:t>, </a:t>
            </a:r>
            <a:br>
              <a:rPr lang="en-US" dirty="0"/>
            </a:br>
            <a:r>
              <a:rPr lang="en-US" dirty="0"/>
              <a:t>Was grimmer </a:t>
            </a:r>
            <a:r>
              <a:rPr lang="en-US" dirty="0" err="1"/>
              <a:t>denn</a:t>
            </a:r>
            <a:r>
              <a:rPr lang="en-US" dirty="0"/>
              <a:t> die Pest und Glut und </a:t>
            </a:r>
            <a:r>
              <a:rPr lang="en-US" dirty="0" err="1"/>
              <a:t>Hungersnot</a:t>
            </a:r>
            <a:r>
              <a:rPr lang="en-US" dirty="0"/>
              <a:t>: </a:t>
            </a:r>
            <a:br>
              <a:rPr lang="en-US" dirty="0"/>
            </a:br>
            <a:r>
              <a:rPr lang="en-US" dirty="0" err="1"/>
              <a:t>Daß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der </a:t>
            </a:r>
            <a:r>
              <a:rPr lang="en-US" dirty="0" err="1"/>
              <a:t>Seelen</a:t>
            </a:r>
            <a:r>
              <a:rPr lang="en-US" dirty="0"/>
              <a:t> Schatz so </a:t>
            </a:r>
            <a:r>
              <a:rPr lang="en-US" dirty="0" err="1"/>
              <a:t>vielen</a:t>
            </a:r>
            <a:r>
              <a:rPr lang="en-US" dirty="0"/>
              <a:t> </a:t>
            </a:r>
            <a:r>
              <a:rPr lang="en-US" dirty="0" err="1"/>
              <a:t>abgezwungen</a:t>
            </a:r>
            <a:r>
              <a:rPr lang="en-US" dirty="0"/>
              <a:t>. 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243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REMINDER: We’re reading </a:t>
            </a:r>
            <a:r>
              <a:rPr lang="en-US" i="1" dirty="0" smtClean="0"/>
              <a:t>a translation</a:t>
            </a:r>
            <a:r>
              <a:rPr lang="en-US" dirty="0" smtClean="0"/>
              <a:t> of a text originally written in German (that’s true of the readings for this week, </a:t>
            </a:r>
            <a:r>
              <a:rPr lang="en-US" dirty="0" err="1" smtClean="0"/>
              <a:t>Grimmelshausen</a:t>
            </a:r>
            <a:r>
              <a:rPr lang="en-US" dirty="0" smtClean="0"/>
              <a:t>, and next week, Brecht, as well).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8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smtClean="0"/>
              <a:t>				Learn German!!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65831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-1" y="224908"/>
            <a:ext cx="8902586" cy="59012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Full now—yea, more than full--behold our devastation: </a:t>
            </a:r>
            <a:br>
              <a:rPr lang="en-US" dirty="0"/>
            </a:br>
            <a:r>
              <a:rPr lang="en-US" dirty="0"/>
              <a:t>The frantic drum beat, and the brazen horde, </a:t>
            </a:r>
            <a:br>
              <a:rPr lang="en-US" dirty="0"/>
            </a:br>
            <a:r>
              <a:rPr lang="en-US" dirty="0"/>
              <a:t>The thundering siege gun, and the blood-slick sword </a:t>
            </a:r>
            <a:br>
              <a:rPr lang="en-US" dirty="0"/>
            </a:br>
            <a:r>
              <a:rPr lang="en-US" dirty="0"/>
              <a:t>Devour all diligence, and sweat, and careful preparation.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church is overthrown; our mighty men are slain; </a:t>
            </a:r>
            <a:br>
              <a:rPr lang="en-US" dirty="0"/>
            </a:br>
            <a:r>
              <a:rPr lang="en-US" dirty="0"/>
              <a:t>The town hall lies in dust; our towers burn; </a:t>
            </a:r>
            <a:br>
              <a:rPr lang="en-US" dirty="0"/>
            </a:br>
            <a:r>
              <a:rPr lang="en-US" dirty="0"/>
              <a:t>Virgins are raped; and everywhere we turn </a:t>
            </a:r>
            <a:br>
              <a:rPr lang="en-US" dirty="0"/>
            </a:br>
            <a:r>
              <a:rPr lang="en-US" dirty="0"/>
              <a:t>Are fire, plague, and death to pierce us—heart and brain.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Down walls and through the town runs always fresh-spilled blood </a:t>
            </a:r>
            <a:br>
              <a:rPr lang="en-US" dirty="0"/>
            </a:br>
            <a:r>
              <a:rPr lang="en-US" dirty="0"/>
              <a:t>For eighteen summers now, our river's yearly flood </a:t>
            </a:r>
            <a:br>
              <a:rPr lang="en-US" dirty="0"/>
            </a:br>
            <a:r>
              <a:rPr lang="en-US" dirty="0"/>
              <a:t>Near-choked with corpses, has pushed slowly, slowly on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But nothing will I say of one thing—worse, I know, </a:t>
            </a:r>
            <a:br>
              <a:rPr lang="en-US" dirty="0"/>
            </a:br>
            <a:r>
              <a:rPr lang="en-US" dirty="0"/>
              <a:t>Than death, more grim than plague, or fire, or hunger's woe: </a:t>
            </a:r>
            <a:br>
              <a:rPr lang="en-US" dirty="0"/>
            </a:br>
            <a:r>
              <a:rPr lang="en-US" dirty="0"/>
              <a:t>Those pillaged souls from whom even hope of heaven is gone.</a:t>
            </a:r>
          </a:p>
        </p:txBody>
      </p:sp>
    </p:spTree>
    <p:extLst>
      <p:ext uri="{BB962C8B-B14F-4D97-AF65-F5344CB8AC3E}">
        <p14:creationId xmlns:p14="http://schemas.microsoft.com/office/powerpoint/2010/main" val="181294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Prof. John H. Smith</a:t>
            </a:r>
          </a:p>
          <a:p>
            <a:r>
              <a:rPr lang="en-US" dirty="0"/>
              <a:t>Dept. of European Languages and Studies</a:t>
            </a:r>
          </a:p>
          <a:p>
            <a:r>
              <a:rPr lang="en-US" dirty="0">
                <a:hlinkClick r:id="rId2"/>
              </a:rPr>
              <a:t>jhsmith@uci.edu</a:t>
            </a:r>
            <a:endParaRPr lang="en-US" dirty="0"/>
          </a:p>
          <a:p>
            <a:r>
              <a:rPr lang="en-US" dirty="0"/>
              <a:t>Office Hours: Thursdays, 1:00 – 3:00</a:t>
            </a:r>
          </a:p>
          <a:p>
            <a:r>
              <a:rPr lang="en-US" dirty="0"/>
              <a:t>213 Humanities Instructional Building</a:t>
            </a:r>
          </a:p>
          <a:p>
            <a:r>
              <a:rPr lang="en-US" dirty="0"/>
              <a:t>Please visit me….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66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kind of an “</a:t>
            </a:r>
            <a:r>
              <a:rPr lang="en-US" dirty="0" err="1" smtClean="0"/>
              <a:t>artifactualization</a:t>
            </a:r>
            <a:r>
              <a:rPr lang="en-US" dirty="0" smtClean="0"/>
              <a:t>” of war is this? What’s the tension between content and form?</a:t>
            </a:r>
          </a:p>
          <a:p>
            <a:pPr marL="0" indent="0">
              <a:buNone/>
            </a:pPr>
            <a:r>
              <a:rPr lang="en-US" dirty="0" smtClean="0"/>
              <a:t>An attempt to impose form and order on a destructive and chaotic world.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62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91559"/>
            <a:ext cx="5181600" cy="885363"/>
          </a:xfrm>
        </p:spPr>
        <p:txBody>
          <a:bodyPr>
            <a:noAutofit/>
          </a:bodyPr>
          <a:lstStyle/>
          <a:p>
            <a:r>
              <a:rPr lang="en-US" sz="2800" dirty="0" smtClean="0"/>
              <a:t>	</a:t>
            </a:r>
            <a:r>
              <a:rPr lang="en-US" sz="1800" dirty="0" smtClean="0"/>
              <a:t>Re-presenting the Thirty Years’ War / Example #2: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>From Sonnet to Picaresque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 </a:t>
            </a: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176922"/>
            <a:ext cx="4038600" cy="54693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 smtClean="0"/>
              <a:t> </a:t>
            </a:r>
            <a:r>
              <a:rPr lang="en-US" sz="2000" b="1" dirty="0" err="1" smtClean="0">
                <a:sym typeface="Wingdings"/>
              </a:rPr>
              <a:t></a:t>
            </a:r>
            <a:r>
              <a:rPr lang="en-US" sz="2000" b="1" dirty="0" smtClean="0">
                <a:sym typeface="Wingdings"/>
              </a:rPr>
              <a:t> </a:t>
            </a:r>
            <a:r>
              <a:rPr lang="de-DE" sz="2000" b="1" dirty="0" smtClean="0"/>
              <a:t>Hans Jakob Christoffel von </a:t>
            </a:r>
            <a:r>
              <a:rPr lang="en-US" sz="2000" b="1" dirty="0" err="1" smtClean="0"/>
              <a:t>Grimmelshausen</a:t>
            </a:r>
            <a:r>
              <a:rPr lang="en-US" sz="2000" b="1" dirty="0" smtClean="0"/>
              <a:t> (1621-76) 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de-DE" sz="2000" dirty="0" smtClean="0"/>
              <a:t>	- </a:t>
            </a:r>
            <a:r>
              <a:rPr lang="de-DE" sz="2000" u="sng" dirty="0" smtClean="0"/>
              <a:t>Der abenteuerliche Simplicissimus Teutsch, d.h. die Beschreibung des Lebens eines seltsamen Vaganten, genannt Melchior Sternfels von Fuchsheim</a:t>
            </a:r>
            <a:r>
              <a:rPr lang="en-US" sz="2000" dirty="0"/>
              <a:t> </a:t>
            </a:r>
            <a:r>
              <a:rPr lang="en-US" sz="2000" dirty="0" smtClean="0"/>
              <a:t>= The Adventurous </a:t>
            </a:r>
            <a:r>
              <a:rPr lang="en-US" sz="2000" dirty="0" err="1" smtClean="0"/>
              <a:t>Simplicissimus</a:t>
            </a:r>
            <a:r>
              <a:rPr lang="en-US" sz="2000" dirty="0" smtClean="0"/>
              <a:t>, German, i.e., the Description of the life of an odd vagrant named Melchior </a:t>
            </a:r>
            <a:r>
              <a:rPr lang="en-US" sz="2000" dirty="0" err="1" smtClean="0"/>
              <a:t>Sternfels</a:t>
            </a:r>
            <a:r>
              <a:rPr lang="en-US" sz="2000" dirty="0" smtClean="0"/>
              <a:t> von </a:t>
            </a:r>
            <a:r>
              <a:rPr lang="en-US" sz="2000" dirty="0" err="1" smtClean="0"/>
              <a:t>Fuchsheim</a:t>
            </a:r>
            <a:r>
              <a:rPr lang="en-US" sz="2000" dirty="0" smtClean="0"/>
              <a:t> (1668) </a:t>
            </a:r>
          </a:p>
          <a:p>
            <a:pPr marL="0" indent="0">
              <a:buNone/>
            </a:pPr>
            <a:r>
              <a:rPr lang="en-US" sz="2000" dirty="0" smtClean="0"/>
              <a:t>	-  </a:t>
            </a:r>
            <a:r>
              <a:rPr lang="en-US" sz="2000" u="sng" dirty="0" smtClean="0"/>
              <a:t>About the Thirty Years’ War, but </a:t>
            </a:r>
            <a:r>
              <a:rPr lang="en-US" sz="2000" u="sng" dirty="0" smtClean="0">
                <a:solidFill>
                  <a:srgbClr val="FFFFFF"/>
                </a:solidFill>
              </a:rPr>
              <a:t>written twenty years after the end of the war…</a:t>
            </a:r>
          </a:p>
          <a:p>
            <a:pPr marL="0" indent="0">
              <a:buNone/>
            </a:pPr>
            <a:endParaRPr lang="en-US" sz="1600" u="sng" dirty="0" smtClean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"/>
            <a:ext cx="3362325" cy="574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2878" y="6307723"/>
            <a:ext cx="3599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Frontispiece illustration of </a:t>
            </a:r>
            <a:r>
              <a:rPr lang="en-US" sz="1600" u="sng" dirty="0" err="1" smtClean="0"/>
              <a:t>Simplicissimus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817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smtClean="0"/>
              <a:t>				Learn German!!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4463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for weeks 5 and 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FFFFFF"/>
                </a:solidFill>
              </a:rPr>
              <a:t>Grimmelshausen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i="1" dirty="0" smtClean="0">
                <a:solidFill>
                  <a:srgbClr val="FFFFFF"/>
                </a:solidFill>
              </a:rPr>
              <a:t>also</a:t>
            </a:r>
            <a:r>
              <a:rPr lang="en-US" dirty="0" smtClean="0">
                <a:solidFill>
                  <a:srgbClr val="FFFFFF"/>
                </a:solidFill>
              </a:rPr>
              <a:t> wrote: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 -  </a:t>
            </a:r>
            <a:r>
              <a:rPr lang="de-DE" u="sng" dirty="0"/>
              <a:t>Die </a:t>
            </a:r>
            <a:r>
              <a:rPr lang="de-DE" u="sng" dirty="0" err="1"/>
              <a:t>Ertzbetrügerin</a:t>
            </a:r>
            <a:r>
              <a:rPr lang="de-DE" u="sng" dirty="0"/>
              <a:t> und Land-</a:t>
            </a:r>
            <a:r>
              <a:rPr lang="de-DE" u="sng" dirty="0" err="1"/>
              <a:t>störtzerin</a:t>
            </a:r>
            <a:r>
              <a:rPr lang="de-DE" u="sng" dirty="0"/>
              <a:t> Courasche </a:t>
            </a:r>
            <a:r>
              <a:rPr lang="de-DE" dirty="0"/>
              <a:t> = The Life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Cunning</a:t>
            </a:r>
            <a:r>
              <a:rPr lang="de-DE" dirty="0"/>
              <a:t> </a:t>
            </a:r>
            <a:r>
              <a:rPr lang="de-DE" dirty="0" err="1"/>
              <a:t>Vagabond</a:t>
            </a:r>
            <a:r>
              <a:rPr lang="de-DE" dirty="0"/>
              <a:t>, Courage... (1669) – Also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Thirty</a:t>
            </a:r>
            <a:r>
              <a:rPr lang="de-DE" dirty="0"/>
              <a:t> </a:t>
            </a:r>
            <a:r>
              <a:rPr lang="de-DE" dirty="0" err="1"/>
              <a:t>Years</a:t>
            </a:r>
            <a:r>
              <a:rPr lang="de-DE" dirty="0"/>
              <a:t>‘ War...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FontTx/>
              <a:buChar char="-"/>
            </a:pPr>
            <a:r>
              <a:rPr lang="de-DE" b="1" dirty="0"/>
              <a:t> This </a:t>
            </a:r>
            <a:r>
              <a:rPr lang="de-DE" b="1" dirty="0" err="1"/>
              <a:t>second</a:t>
            </a:r>
            <a:r>
              <a:rPr lang="de-DE" b="1" dirty="0"/>
              <a:t> </a:t>
            </a:r>
            <a:r>
              <a:rPr lang="de-DE" b="1" dirty="0" err="1"/>
              <a:t>text</a:t>
            </a:r>
            <a:r>
              <a:rPr lang="de-DE" b="1" dirty="0"/>
              <a:t> was </a:t>
            </a:r>
            <a:r>
              <a:rPr lang="de-DE" b="1" dirty="0" err="1"/>
              <a:t>one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texts</a:t>
            </a:r>
            <a:r>
              <a:rPr lang="de-DE" b="1" dirty="0"/>
              <a:t> Bertolt Brecht </a:t>
            </a:r>
            <a:r>
              <a:rPr lang="de-DE" b="1" dirty="0" err="1"/>
              <a:t>used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write</a:t>
            </a:r>
            <a:r>
              <a:rPr lang="de-DE" b="1" dirty="0"/>
              <a:t> </a:t>
            </a:r>
            <a:r>
              <a:rPr lang="de-DE" b="1" dirty="0" err="1"/>
              <a:t>his</a:t>
            </a:r>
            <a:r>
              <a:rPr lang="de-DE" b="1" dirty="0"/>
              <a:t> </a:t>
            </a:r>
            <a:r>
              <a:rPr lang="de-DE" b="1" dirty="0" err="1"/>
              <a:t>play</a:t>
            </a:r>
            <a:r>
              <a:rPr lang="de-DE" b="1" u="sng" dirty="0"/>
              <a:t>,</a:t>
            </a:r>
            <a:r>
              <a:rPr lang="de-DE" b="1" dirty="0"/>
              <a:t>  </a:t>
            </a:r>
            <a:r>
              <a:rPr lang="de-DE" b="1" u="sng" dirty="0"/>
              <a:t>Mother Courage </a:t>
            </a:r>
            <a:r>
              <a:rPr lang="de-DE" b="1" u="sng" dirty="0" err="1"/>
              <a:t>and</a:t>
            </a:r>
            <a:r>
              <a:rPr lang="de-DE" b="1" u="sng" dirty="0"/>
              <a:t> her </a:t>
            </a:r>
            <a:r>
              <a:rPr lang="de-DE" b="1" u="sng" dirty="0" err="1"/>
              <a:t>Children</a:t>
            </a:r>
            <a:r>
              <a:rPr lang="de-DE" b="1" dirty="0"/>
              <a:t> (1939), </a:t>
            </a:r>
            <a:r>
              <a:rPr lang="de-DE" b="1" dirty="0" err="1"/>
              <a:t>that</a:t>
            </a:r>
            <a:r>
              <a:rPr lang="de-DE" b="1" dirty="0"/>
              <a:t> </a:t>
            </a:r>
            <a:r>
              <a:rPr lang="de-DE" b="1" dirty="0" err="1"/>
              <a:t>we‘ll</a:t>
            </a:r>
            <a:r>
              <a:rPr lang="de-DE" b="1" dirty="0"/>
              <a:t> </a:t>
            </a:r>
            <a:r>
              <a:rPr lang="de-DE" b="1" dirty="0" err="1"/>
              <a:t>be</a:t>
            </a:r>
            <a:r>
              <a:rPr lang="de-DE" b="1" dirty="0"/>
              <a:t> </a:t>
            </a:r>
            <a:r>
              <a:rPr lang="de-DE" b="1" dirty="0" err="1"/>
              <a:t>reading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next</a:t>
            </a:r>
            <a:r>
              <a:rPr lang="de-DE" b="1" dirty="0"/>
              <a:t> </a:t>
            </a:r>
            <a:r>
              <a:rPr lang="de-DE" b="1" dirty="0" err="1"/>
              <a:t>week</a:t>
            </a:r>
            <a:r>
              <a:rPr lang="de-DE" b="1" dirty="0"/>
              <a:t>...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frontispiece: A guide to the novel?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is this creature?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9" y="1299601"/>
            <a:ext cx="3182928" cy="543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93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Satyr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5159" r="-15159"/>
          <a:stretch>
            <a:fillRect/>
          </a:stretch>
        </p:blipFill>
        <p:spPr>
          <a:xfrm>
            <a:off x="0" y="1087828"/>
            <a:ext cx="4785350" cy="536282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one of a class of lustful, drunken woodland gods. In Greek art they were represented as a man with a horse's ears and tail, but in Roman representations as a man with a goat's ears, tail, legs, and horns</a:t>
            </a:r>
            <a:r>
              <a:rPr lang="en-US" dirty="0" smtClean="0"/>
              <a:t>. (Here a relative, the faun from the </a:t>
            </a:r>
            <a:r>
              <a:rPr lang="en-US" i="1" dirty="0" smtClean="0"/>
              <a:t>Chronicles of Narnia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6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778774" y="217250"/>
            <a:ext cx="4365226" cy="5908913"/>
          </a:xfrm>
        </p:spPr>
        <p:txBody>
          <a:bodyPr>
            <a:normAutofit fontScale="92500"/>
          </a:bodyPr>
          <a:lstStyle/>
          <a:p>
            <a:r>
              <a:rPr lang="en-US" dirty="0"/>
              <a:t>What genre might be associated with a satyr?</a:t>
            </a:r>
          </a:p>
          <a:p>
            <a:r>
              <a:rPr lang="en-US" dirty="0"/>
              <a:t>Satire</a:t>
            </a:r>
          </a:p>
          <a:p>
            <a:r>
              <a:rPr lang="en-US" dirty="0"/>
              <a:t>ˈ</a:t>
            </a:r>
            <a:r>
              <a:rPr lang="en-US" dirty="0" err="1"/>
              <a:t>saˌtī</a:t>
            </a:r>
            <a:r>
              <a:rPr lang="en-US" dirty="0"/>
              <a:t>(</a:t>
            </a:r>
            <a:r>
              <a:rPr lang="en-US" dirty="0" err="1"/>
              <a:t>ə</a:t>
            </a:r>
            <a:r>
              <a:rPr lang="en-US" dirty="0"/>
              <a:t>)r/</a:t>
            </a:r>
            <a:r>
              <a:rPr lang="en-US" i="1" dirty="0"/>
              <a:t>noun</a:t>
            </a:r>
            <a:r>
              <a:rPr lang="en-US" dirty="0"/>
              <a:t> the use of humor, irony, exaggeration, or ridicule to expose and criticize people's stupidity or vices, particularly in the context of contemporary politics and other topical issues.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72" r="-28472"/>
          <a:stretch>
            <a:fillRect/>
          </a:stretch>
        </p:blipFill>
        <p:spPr bwMode="auto">
          <a:xfrm>
            <a:off x="0" y="217250"/>
            <a:ext cx="5272632" cy="590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142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What else can you say about the figure?</a:t>
            </a:r>
          </a:p>
          <a:p>
            <a:r>
              <a:rPr lang="en-US" dirty="0" smtClean="0"/>
              <a:t>What about the book he’s holding?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0" y="-105728"/>
            <a:ext cx="4208080" cy="71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80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121" y="1637733"/>
            <a:ext cx="3803904" cy="4785845"/>
          </a:xfrm>
        </p:spPr>
        <p:txBody>
          <a:bodyPr>
            <a:normAutofit/>
          </a:bodyPr>
          <a:lstStyle/>
          <a:p>
            <a:r>
              <a:rPr lang="en-US" dirty="0" smtClean="0"/>
              <a:t>Does it look like a sonnet, or even Homer’s </a:t>
            </a:r>
            <a:r>
              <a:rPr lang="en-US" i="1" dirty="0" err="1" smtClean="0"/>
              <a:t>Illiad</a:t>
            </a:r>
            <a:r>
              <a:rPr lang="en-US" dirty="0" smtClean="0"/>
              <a:t>?</a:t>
            </a:r>
          </a:p>
          <a:p>
            <a:r>
              <a:rPr lang="en-US" dirty="0" smtClean="0"/>
              <a:t>The genre of the Picaresque shows the war from below, a jumble of episodes and events, out of control (including the “hero’s” body…)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25" b="61929"/>
          <a:stretch>
            <a:fillRect/>
          </a:stretch>
        </p:blipFill>
        <p:spPr bwMode="auto">
          <a:xfrm>
            <a:off x="3898025" y="165255"/>
            <a:ext cx="5089306" cy="625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63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 “I was born in fire like the phoenix. I flew through the air, but did not get lost. I </a:t>
            </a:r>
            <a:r>
              <a:rPr lang="en-US" dirty="0">
                <a:solidFill>
                  <a:srgbClr val="FF0000"/>
                </a:solidFill>
              </a:rPr>
              <a:t>travelled</a:t>
            </a:r>
            <a:r>
              <a:rPr lang="en-US" dirty="0"/>
              <a:t> over water; I journeyed over the land. In the course of such </a:t>
            </a:r>
            <a:r>
              <a:rPr lang="en-US" dirty="0">
                <a:solidFill>
                  <a:srgbClr val="FF0000"/>
                </a:solidFill>
              </a:rPr>
              <a:t>wanderings</a:t>
            </a:r>
            <a:r>
              <a:rPr lang="en-US" dirty="0"/>
              <a:t>, I became acquainted with things that often saddened and seldom pleased me. What then? </a:t>
            </a:r>
            <a:r>
              <a:rPr lang="en-US" dirty="0">
                <a:solidFill>
                  <a:srgbClr val="FF0000"/>
                </a:solidFill>
              </a:rPr>
              <a:t>I have put it all in this book</a:t>
            </a:r>
            <a:r>
              <a:rPr lang="en-US" dirty="0"/>
              <a:t>, so that readers, just like me, </a:t>
            </a:r>
            <a:r>
              <a:rPr lang="en-US" dirty="0">
                <a:solidFill>
                  <a:srgbClr val="FF0000"/>
                </a:solidFill>
              </a:rPr>
              <a:t>may abandon folly and live in peace</a:t>
            </a:r>
            <a:r>
              <a:rPr lang="en-US" dirty="0"/>
              <a:t>.”</a:t>
            </a:r>
          </a:p>
          <a:p>
            <a:pPr>
              <a:buNone/>
            </a:pPr>
            <a:r>
              <a:rPr lang="en-US" dirty="0"/>
              <a:t>					</a:t>
            </a:r>
            <a:r>
              <a:rPr lang="en-US" dirty="0" smtClean="0"/>
              <a:t>- </a:t>
            </a:r>
            <a:r>
              <a:rPr lang="en-US" dirty="0"/>
              <a:t>The “Phoenix” </a:t>
            </a:r>
            <a:r>
              <a:rPr lang="en-US" dirty="0" smtClean="0"/>
              <a:t>(which accompanied this frontispiece in the original edition)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2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046" y="146768"/>
            <a:ext cx="5692954" cy="1317448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Where </a:t>
            </a:r>
            <a:r>
              <a:rPr lang="en-US" sz="3200" dirty="0">
                <a:solidFill>
                  <a:srgbClr val="EAEBDE"/>
                </a:solidFill>
              </a:rPr>
              <a:t>have we been </a:t>
            </a:r>
            <a:br>
              <a:rPr lang="en-US" sz="3200" dirty="0">
                <a:solidFill>
                  <a:srgbClr val="EAEBDE"/>
                </a:solidFill>
              </a:rPr>
            </a:br>
            <a:r>
              <a:rPr lang="en-US" sz="3200" dirty="0">
                <a:solidFill>
                  <a:srgbClr val="EAEBDE"/>
                </a:solidFill>
              </a:rPr>
              <a:t>and where are we going?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 descr="world map"/>
          <p:cNvPicPr>
            <a:picLocks noGrp="1" noChangeAspect="1"/>
          </p:cNvPicPr>
          <p:nvPr/>
        </p:nvPicPr>
        <p:blipFill>
          <a:blip r:embed="rId2"/>
          <a:srcRect t="-51336" b="-51336"/>
          <a:stretch>
            <a:fillRect/>
          </a:stretch>
        </p:blipFill>
        <p:spPr>
          <a:xfrm>
            <a:off x="0" y="-1223523"/>
            <a:ext cx="4038600" cy="4525963"/>
          </a:xfrm>
          <a:prstGeom prst="rect">
            <a:avLst/>
          </a:prstGeom>
        </p:spPr>
      </p:pic>
      <p:pic>
        <p:nvPicPr>
          <p:cNvPr id="6" name="Content Placeholder 6" descr="world map"/>
          <p:cNvPicPr>
            <a:picLocks noChangeAspect="1"/>
          </p:cNvPicPr>
          <p:nvPr/>
        </p:nvPicPr>
        <p:blipFill>
          <a:blip r:embed="rId2"/>
          <a:srcRect l="42327" t="18221" r="30164" b="51157"/>
          <a:stretch>
            <a:fillRect/>
          </a:stretch>
        </p:blipFill>
        <p:spPr>
          <a:xfrm>
            <a:off x="2605043" y="1551053"/>
            <a:ext cx="6538957" cy="4024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81" y="2240280"/>
            <a:ext cx="2111125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Troy (</a:t>
            </a:r>
            <a:r>
              <a:rPr lang="en-US" u="sng" kern="1200" dirty="0" smtClean="0"/>
              <a:t>Iliad</a:t>
            </a:r>
            <a:r>
              <a:rPr lang="en-US" kern="1200" dirty="0" smtClean="0"/>
              <a:t>) </a:t>
            </a:r>
            <a:r>
              <a:rPr lang="en-US" kern="1200" dirty="0" err="1" smtClean="0">
                <a:sym typeface="Wingdings"/>
              </a:rPr>
              <a:t></a:t>
            </a:r>
            <a:endParaRPr lang="en-US" kern="1200" dirty="0" smtClean="0"/>
          </a:p>
          <a:p>
            <a:r>
              <a:rPr lang="en-US" kern="1200" dirty="0" smtClean="0"/>
              <a:t>France /</a:t>
            </a:r>
          </a:p>
          <a:p>
            <a:r>
              <a:rPr lang="en-US" kern="1200" dirty="0" smtClean="0"/>
              <a:t>Germany</a:t>
            </a:r>
          </a:p>
          <a:p>
            <a:r>
              <a:rPr lang="en-US" kern="1200" dirty="0" smtClean="0"/>
              <a:t>(Weil) </a:t>
            </a:r>
            <a:r>
              <a:rPr lang="en-US" kern="1200" dirty="0" err="1" smtClean="0">
                <a:sym typeface="Wingdings"/>
              </a:rPr>
              <a:t></a:t>
            </a:r>
            <a:r>
              <a:rPr lang="en-US" kern="1200" dirty="0" smtClean="0">
                <a:sym typeface="Wingdings"/>
              </a:rPr>
              <a:t> </a:t>
            </a:r>
            <a:endParaRPr lang="en-US" kern="1200" dirty="0" smtClean="0"/>
          </a:p>
          <a:p>
            <a:r>
              <a:rPr lang="en-US" kern="1200" dirty="0" smtClean="0"/>
              <a:t>U.K. (Oswald)</a:t>
            </a:r>
          </a:p>
          <a:p>
            <a:endParaRPr lang="en-US" kern="1200" dirty="0" smtClean="0"/>
          </a:p>
          <a:p>
            <a:r>
              <a:rPr lang="en-US" kern="1200" dirty="0" smtClean="0"/>
              <a:t>Thirty Years’ War  /</a:t>
            </a:r>
          </a:p>
          <a:p>
            <a:r>
              <a:rPr lang="en-US" kern="1200" dirty="0" smtClean="0"/>
              <a:t>Germany</a:t>
            </a:r>
          </a:p>
          <a:p>
            <a:r>
              <a:rPr lang="en-US" kern="1200" dirty="0" smtClean="0"/>
              <a:t>( = Central</a:t>
            </a:r>
          </a:p>
          <a:p>
            <a:r>
              <a:rPr lang="en-US" kern="1200" dirty="0" smtClean="0"/>
              <a:t>Europe) </a:t>
            </a:r>
            <a:r>
              <a:rPr lang="en-US" kern="1200" dirty="0" err="1" smtClean="0">
                <a:sym typeface="Wingdings"/>
              </a:rPr>
              <a:t></a:t>
            </a:r>
            <a:r>
              <a:rPr lang="en-US" kern="1200" dirty="0" smtClean="0"/>
              <a:t> Germany </a:t>
            </a:r>
          </a:p>
          <a:p>
            <a:r>
              <a:rPr lang="en-US" kern="1200" dirty="0" smtClean="0"/>
              <a:t>(</a:t>
            </a:r>
            <a:r>
              <a:rPr lang="en-US" kern="1200" dirty="0" err="1" smtClean="0"/>
              <a:t>Grimmelshausen</a:t>
            </a:r>
            <a:endParaRPr lang="en-US" kern="1200" dirty="0" smtClean="0"/>
          </a:p>
          <a:p>
            <a:r>
              <a:rPr lang="en-US" kern="1200" dirty="0" smtClean="0"/>
              <a:t>and Brecht) </a:t>
            </a:r>
            <a:r>
              <a:rPr lang="en-US" kern="1200" dirty="0" err="1" smtClean="0">
                <a:sym typeface="Wingdings"/>
              </a:rPr>
              <a:t></a:t>
            </a:r>
            <a:r>
              <a:rPr lang="en-US" kern="1200" dirty="0" smtClean="0">
                <a:sym typeface="Wingdings"/>
              </a:rPr>
              <a:t> </a:t>
            </a:r>
            <a:endParaRPr lang="en-US" kern="1200" dirty="0" smtClean="0"/>
          </a:p>
          <a:p>
            <a:r>
              <a:rPr lang="en-US" kern="1200" dirty="0" smtClean="0"/>
              <a:t>U.S. (NYC) </a:t>
            </a:r>
          </a:p>
          <a:p>
            <a:r>
              <a:rPr lang="en-US" kern="1200" dirty="0" smtClean="0"/>
              <a:t>(Walter)</a:t>
            </a:r>
          </a:p>
          <a:p>
            <a:endParaRPr lang="en-US" kern="1200" dirty="0" smtClean="0"/>
          </a:p>
          <a:p>
            <a:endParaRPr lang="en-US" kern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605043" y="5510607"/>
            <a:ext cx="653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Both Prof. </a:t>
            </a:r>
            <a:r>
              <a:rPr lang="en-US" sz="2000" dirty="0" err="1" smtClean="0"/>
              <a:t>Izenberg’s</a:t>
            </a:r>
            <a:r>
              <a:rPr lang="en-US" sz="2000" dirty="0" smtClean="0"/>
              <a:t> and my lectures deal with i</a:t>
            </a:r>
            <a:r>
              <a:rPr lang="en-US" sz="2000" kern="1200" dirty="0" smtClean="0"/>
              <a:t>nheritances of the past in the contemporary world.</a:t>
            </a:r>
          </a:p>
        </p:txBody>
      </p:sp>
    </p:spTree>
    <p:extLst>
      <p:ext uri="{BB962C8B-B14F-4D97-AF65-F5344CB8AC3E}">
        <p14:creationId xmlns:p14="http://schemas.microsoft.com/office/powerpoint/2010/main" val="290920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is a chaotic book, with a chaotic character, experiencing chaotic events—peasants torturing soldiers on one page, soldiers torturing peasants on another; an idyllic, peaceful farm on one page, plundering and rape on another….</a:t>
            </a:r>
          </a:p>
          <a:p>
            <a:r>
              <a:rPr lang="en-US" dirty="0" smtClean="0"/>
              <a:t>A representation “from below” of its time.</a:t>
            </a:r>
          </a:p>
          <a:p>
            <a:r>
              <a:rPr lang="en-US" dirty="0" smtClean="0"/>
              <a:t>Not a literal chronicle of events, but a </a:t>
            </a:r>
            <a:r>
              <a:rPr lang="en-US" i="1" dirty="0" smtClean="0"/>
              <a:t>representation</a:t>
            </a:r>
            <a:r>
              <a:rPr lang="en-US" dirty="0" smtClean="0"/>
              <a:t> to make a point about his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4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“Tree of the Estates”: Another “</a:t>
            </a:r>
            <a:r>
              <a:rPr lang="en-US" sz="3600" dirty="0" err="1" smtClean="0"/>
              <a:t>artifactualization</a:t>
            </a:r>
            <a:r>
              <a:rPr lang="en-US" sz="3600" dirty="0" smtClean="0"/>
              <a:t>,” a “world” within the novel</a:t>
            </a:r>
            <a:endParaRPr lang="en-US" sz="3600" dirty="0"/>
          </a:p>
        </p:txBody>
      </p:sp>
      <p:pic>
        <p:nvPicPr>
          <p:cNvPr id="4" name="Content Placeholder 3" descr="http://www.hist.umn.edu/hist1012/primarysource/lecturenotes/hierarchy/images/ge01.JPG"/>
          <p:cNvPicPr>
            <a:picLocks noGrp="1"/>
          </p:cNvPicPr>
          <p:nvPr>
            <p:ph idx="1"/>
          </p:nvPr>
        </p:nvPicPr>
        <p:blipFill>
          <a:blip r:embed="rId2" cstate="print"/>
          <a:srcRect l="-12894" r="-12894"/>
          <a:stretch>
            <a:fillRect/>
          </a:stretch>
        </p:blipFill>
        <p:spPr bwMode="auto">
          <a:xfrm>
            <a:off x="2743200" y="1483894"/>
            <a:ext cx="3886200" cy="499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676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Simplicius’s</a:t>
            </a:r>
            <a:r>
              <a:rPr lang="en-US" dirty="0" smtClean="0"/>
              <a:t> dream </a:t>
            </a:r>
            <a:br>
              <a:rPr lang="en-US" dirty="0" smtClean="0"/>
            </a:br>
            <a:r>
              <a:rPr lang="en-US" dirty="0" smtClean="0"/>
              <a:t>(Book 1, Chaps. 15-18)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Grimmelshausen</a:t>
            </a:r>
            <a:r>
              <a:rPr lang="en-US" dirty="0" smtClean="0"/>
              <a:t> gives us a clue in the text that we need to read this as a </a:t>
            </a:r>
            <a:r>
              <a:rPr lang="en-US" i="1" dirty="0" smtClean="0"/>
              <a:t>story</a:t>
            </a:r>
            <a:r>
              <a:rPr lang="en-US" dirty="0" smtClean="0"/>
              <a:t> and not as a literal presentation of facts.</a:t>
            </a:r>
          </a:p>
          <a:p>
            <a:r>
              <a:rPr lang="en-US" dirty="0" smtClean="0"/>
              <a:t>The dream of the “tree” that represents society. On one of the trees is the following: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giant oak when battered by storm and badly hurt</a:t>
            </a:r>
          </a:p>
          <a:p>
            <a:pPr marL="0" indent="0">
              <a:buNone/>
            </a:pPr>
            <a:r>
              <a:rPr lang="en-US" dirty="0" smtClean="0"/>
              <a:t>Casts off a branch or two, worse damage to avert</a:t>
            </a:r>
          </a:p>
          <a:p>
            <a:pPr marL="0" indent="0">
              <a:buNone/>
            </a:pPr>
            <a:r>
              <a:rPr lang="en-US" dirty="0" smtClean="0"/>
              <a:t>Through internecine wars and through fraternal strife</a:t>
            </a:r>
          </a:p>
          <a:p>
            <a:pPr marL="0" indent="0">
              <a:buNone/>
            </a:pPr>
            <a:r>
              <a:rPr lang="en-US" dirty="0" smtClean="0"/>
              <a:t>All things are overturned and suffering grows rife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0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“allegorical” representation of </a:t>
            </a:r>
            <a:r>
              <a:rPr lang="en-US" dirty="0" err="1" smtClean="0"/>
              <a:t>Grimmelshausen’s</a:t>
            </a:r>
            <a:r>
              <a:rPr lang="en-US" dirty="0" smtClean="0"/>
              <a:t> world is a signal to us that the novel, too, is an artifact, a “made” story or </a:t>
            </a:r>
            <a:r>
              <a:rPr lang="en-US" i="1" dirty="0" err="1" smtClean="0"/>
              <a:t>historia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3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Thus, concerning genre and history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 are reading a </a:t>
            </a:r>
            <a:r>
              <a:rPr lang="en-US" i="1" dirty="0" smtClean="0"/>
              <a:t>fictionalized autobiography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is not the life of </a:t>
            </a:r>
            <a:r>
              <a:rPr lang="en-US" dirty="0" err="1" smtClean="0"/>
              <a:t>Grimmelshausen</a:t>
            </a:r>
            <a:r>
              <a:rPr lang="en-US" dirty="0" smtClean="0"/>
              <a:t> but the story of a figure who receives the name “</a:t>
            </a:r>
            <a:r>
              <a:rPr lang="en-US" dirty="0" err="1" smtClean="0"/>
              <a:t>Simplicius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The </a:t>
            </a:r>
            <a:r>
              <a:rPr lang="en-US" i="1" dirty="0" smtClean="0"/>
              <a:t>res </a:t>
            </a:r>
            <a:r>
              <a:rPr lang="en-US" i="1" dirty="0" err="1" smtClean="0"/>
              <a:t>gestae</a:t>
            </a:r>
            <a:r>
              <a:rPr lang="en-US" dirty="0" smtClean="0"/>
              <a:t> (events told) need to be understood in light of the</a:t>
            </a:r>
            <a:r>
              <a:rPr lang="en-US" i="1" dirty="0" smtClean="0"/>
              <a:t> </a:t>
            </a:r>
            <a:r>
              <a:rPr lang="en-US" i="1" dirty="0" err="1" smtClean="0"/>
              <a:t>historia</a:t>
            </a:r>
            <a:r>
              <a:rPr lang="en-US" dirty="0" smtClean="0"/>
              <a:t> (the mode of narration).</a:t>
            </a:r>
          </a:p>
          <a:p>
            <a:r>
              <a:rPr lang="en-US" dirty="0" smtClean="0"/>
              <a:t>And yet, while this novel cannot be taken </a:t>
            </a:r>
            <a:r>
              <a:rPr lang="en-US" i="1" dirty="0" smtClean="0"/>
              <a:t>as</a:t>
            </a:r>
            <a:r>
              <a:rPr lang="en-US" dirty="0" smtClean="0"/>
              <a:t> history, we need to understand something about the history of the period to fully appreciate what it’s doing. What are the “internecine wars”?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Full disclosure: We are reading only part of </a:t>
            </a:r>
            <a:r>
              <a:rPr lang="en-US" sz="3600" dirty="0" err="1"/>
              <a:t>Grimmelshausen’s</a:t>
            </a:r>
            <a:r>
              <a:rPr lang="en-US" sz="3600" dirty="0"/>
              <a:t> novel!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We </a:t>
            </a:r>
            <a:r>
              <a:rPr lang="en-US" u="sng" dirty="0"/>
              <a:t>are</a:t>
            </a:r>
            <a:r>
              <a:rPr lang="en-US" dirty="0"/>
              <a:t> reading: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Books One and Two = the travels and wanderings…</a:t>
            </a:r>
          </a:p>
          <a:p>
            <a:pPr>
              <a:buNone/>
            </a:pPr>
            <a:r>
              <a:rPr lang="en-US" dirty="0"/>
              <a:t>We are </a:t>
            </a:r>
            <a:r>
              <a:rPr lang="en-US" u="sng" dirty="0"/>
              <a:t>not </a:t>
            </a:r>
            <a:r>
              <a:rPr lang="en-US" dirty="0"/>
              <a:t>reading (although you could read…):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Books Three, Four, and Five = more travels and wanderings…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	Book Six = the “abandonment of folly” and “living in peace</a:t>
            </a:r>
            <a:r>
              <a:rPr lang="en-US" dirty="0" smtClean="0">
                <a:solidFill>
                  <a:srgbClr val="FF0000"/>
                </a:solidFill>
              </a:rPr>
              <a:t>” on an island.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27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historical Thirty Years’ War (1618-48) wa</a:t>
            </a:r>
            <a:r>
              <a:rPr lang="en-US" sz="2000" i="1" dirty="0" smtClean="0"/>
              <a:t>s itself</a:t>
            </a:r>
            <a:r>
              <a:rPr lang="en-US" sz="2000" dirty="0" smtClean="0"/>
              <a:t> a jumble…</a:t>
            </a:r>
            <a:br>
              <a:rPr lang="en-US" sz="2000" dirty="0" smtClean="0"/>
            </a:br>
            <a:r>
              <a:rPr lang="en-US" sz="2000" dirty="0" smtClean="0"/>
              <a:t>A prolonged and mixed-up – BUT NEVER HUMOROUS – war full of many “episodes,” with many participants, “causes,” and “outcomes”…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142270"/>
            <a:ext cx="4038600" cy="599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A “European” war </a:t>
            </a:r>
          </a:p>
          <a:p>
            <a:pPr>
              <a:buNone/>
            </a:pPr>
            <a:r>
              <a:rPr lang="en-US" sz="1800" dirty="0" smtClean="0"/>
              <a:t>The central player was the (Catholic) Holy Roman Empire (ruled by the Habsburgs), where it was fought.</a:t>
            </a:r>
          </a:p>
          <a:p>
            <a:pPr>
              <a:buNone/>
            </a:pPr>
            <a:r>
              <a:rPr lang="en-US" sz="1800" dirty="0" smtClean="0"/>
              <a:t>Different stages based on other countries who entered in to fight against the HRE.</a:t>
            </a:r>
          </a:p>
          <a:p>
            <a:pPr>
              <a:buNone/>
            </a:pPr>
            <a:r>
              <a:rPr lang="en-US" sz="1800" dirty="0" smtClean="0"/>
              <a:t>The Bohemian-Palatinate War (1618-23)</a:t>
            </a:r>
          </a:p>
          <a:p>
            <a:pPr>
              <a:buNone/>
            </a:pPr>
            <a:r>
              <a:rPr lang="en-US" sz="1800" dirty="0" smtClean="0"/>
              <a:t>The Danish-Dutch / Lower Saxon War (1623-9)</a:t>
            </a:r>
          </a:p>
          <a:p>
            <a:pPr>
              <a:buNone/>
            </a:pPr>
            <a:r>
              <a:rPr lang="en-US" sz="1800" dirty="0" smtClean="0"/>
              <a:t>Swedish War (1630-35) (LUTHERANS)</a:t>
            </a:r>
          </a:p>
          <a:p>
            <a:pPr>
              <a:buNone/>
            </a:pPr>
            <a:r>
              <a:rPr lang="en-US" sz="1800" dirty="0" smtClean="0"/>
              <a:t>French War (1635-48) (weird because Catholic France stepped in to fight </a:t>
            </a:r>
            <a:r>
              <a:rPr lang="en-US" sz="1800" i="1" dirty="0" smtClean="0"/>
              <a:t>with</a:t>
            </a:r>
            <a:r>
              <a:rPr lang="en-US" sz="1800" dirty="0" smtClean="0"/>
              <a:t> the Protestants)</a:t>
            </a:r>
          </a:p>
          <a:p>
            <a:endParaRPr lang="en-US" sz="1600" dirty="0"/>
          </a:p>
        </p:txBody>
      </p:sp>
      <p:pic>
        <p:nvPicPr>
          <p:cNvPr id="8" name="Content Placeholder 7" descr="30_years_war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02213" y="1371600"/>
            <a:ext cx="4756456" cy="3486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02213" y="5224167"/>
            <a:ext cx="4756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“succession of wars became so dense</a:t>
            </a:r>
          </a:p>
          <a:p>
            <a:r>
              <a:rPr lang="en-US" dirty="0" smtClean="0"/>
              <a:t> that it was perceived at its height and thereafter</a:t>
            </a:r>
          </a:p>
          <a:p>
            <a:r>
              <a:rPr lang="en-US" dirty="0" smtClean="0"/>
              <a:t> as a single war…” (Johannes Burckhardt)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24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7" descr="30_years_wa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" y="0"/>
            <a:ext cx="9121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5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ground…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Thirty Years’ War was characterized by a constant back-and-forth of armies through the territory that is now basically Germany.</a:t>
            </a:r>
          </a:p>
          <a:p>
            <a:r>
              <a:rPr lang="en-US" dirty="0" smtClean="0"/>
              <a:t>Protestants would sweep in, ransack and pillage; then the Catholics; then the Protestants again….</a:t>
            </a:r>
          </a:p>
          <a:p>
            <a:r>
              <a:rPr lang="en-US" dirty="0" smtClean="0"/>
              <a:t>Both horrible and confusing for the people on the ground (esp. non-literate peasants)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5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Thirty Years’ War…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19086"/>
            <a:ext cx="8229600" cy="423075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What was it about, what were its causes?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Was it: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smtClean="0"/>
              <a:t>1. a </a:t>
            </a:r>
            <a:r>
              <a:rPr lang="en-US" dirty="0" smtClean="0">
                <a:solidFill>
                  <a:srgbClr val="FF0000"/>
                </a:solidFill>
              </a:rPr>
              <a:t>“war of religion” </a:t>
            </a:r>
            <a:r>
              <a:rPr lang="en-US" dirty="0" smtClean="0"/>
              <a:t>/ conflict between Catholics and Protestants, OR</a:t>
            </a:r>
          </a:p>
          <a:p>
            <a:pPr>
              <a:buNone/>
            </a:pPr>
            <a:r>
              <a:rPr lang="en-US" dirty="0" smtClean="0"/>
              <a:t>    2. a (German / central European) </a:t>
            </a:r>
            <a:r>
              <a:rPr lang="en-US" dirty="0" smtClean="0">
                <a:solidFill>
                  <a:srgbClr val="FF0000"/>
                </a:solidFill>
              </a:rPr>
              <a:t>constitutional war</a:t>
            </a:r>
            <a:r>
              <a:rPr lang="en-US" dirty="0"/>
              <a:t> </a:t>
            </a:r>
            <a:r>
              <a:rPr lang="en-US" dirty="0" smtClean="0"/>
              <a:t>over politics; OR </a:t>
            </a:r>
          </a:p>
          <a:p>
            <a:pPr>
              <a:buNone/>
            </a:pPr>
            <a:r>
              <a:rPr lang="en-US" dirty="0" smtClean="0"/>
              <a:t>    3. a </a:t>
            </a:r>
            <a:r>
              <a:rPr lang="en-US" dirty="0" smtClean="0">
                <a:solidFill>
                  <a:srgbClr val="FF0000"/>
                </a:solidFill>
              </a:rPr>
              <a:t>“war of European state-building”</a:t>
            </a:r>
            <a:r>
              <a:rPr lang="en-US" dirty="0" smtClean="0"/>
              <a:t>…?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9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When </a:t>
            </a:r>
            <a:r>
              <a:rPr lang="en-US" sz="2400" dirty="0">
                <a:solidFill>
                  <a:srgbClr val="EAEBDE"/>
                </a:solidFill>
              </a:rPr>
              <a:t>have we been, and </a:t>
            </a:r>
            <a:r>
              <a:rPr lang="en-US" sz="2400" dirty="0">
                <a:solidFill>
                  <a:srgbClr val="FF0000"/>
                </a:solidFill>
              </a:rPr>
              <a:t>when will we have been </a:t>
            </a:r>
            <a:r>
              <a:rPr lang="en-US" sz="2400" u="sng" dirty="0">
                <a:solidFill>
                  <a:srgbClr val="EAEBDE"/>
                </a:solidFill>
              </a:rPr>
              <a:t>by </a:t>
            </a:r>
            <a:r>
              <a:rPr lang="en-US" sz="2400" u="sng" dirty="0" smtClean="0">
                <a:solidFill>
                  <a:srgbClr val="EAEBDE"/>
                </a:solidFill>
              </a:rPr>
              <a:t>week </a:t>
            </a:r>
            <a:r>
              <a:rPr lang="en-US" sz="2400" u="sng" dirty="0">
                <a:solidFill>
                  <a:srgbClr val="EAEBDE"/>
                </a:solidFill>
              </a:rPr>
              <a:t>7</a:t>
            </a:r>
            <a:r>
              <a:rPr lang="en-US" sz="2400" dirty="0" smtClean="0">
                <a:solidFill>
                  <a:srgbClr val="EAEBDE"/>
                </a:solidFill>
              </a:rPr>
              <a:t>? A (partial) history of wars (in the West)….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53727"/>
            <a:ext cx="9144001" cy="520427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TROJAN WAR (c. 1300-1200 BCE)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Peloponnesian War -- Athens and Sparta(431-404 BCE)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(Caesar’s) Gallic Wars (58-50 BCE)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The Crusades (1095-1272 CE)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FFFF00"/>
                </a:solidFill>
              </a:rPr>
              <a:t>THIRY YEARS’ WAR (1618-1648)</a:t>
            </a:r>
          </a:p>
          <a:p>
            <a:pPr marL="0" indent="0">
              <a:buNone/>
            </a:pPr>
            <a:r>
              <a:rPr lang="en-US" dirty="0">
                <a:solidFill>
                  <a:srgbClr val="DBA455"/>
                </a:solidFill>
              </a:rPr>
              <a:t> </a:t>
            </a:r>
            <a:r>
              <a:rPr lang="en-US" dirty="0" smtClean="0">
                <a:solidFill>
                  <a:srgbClr val="DBA455"/>
                </a:solidFill>
              </a:rPr>
              <a:t>                             </a:t>
            </a:r>
            <a:r>
              <a:rPr lang="en-US" dirty="0" smtClean="0">
                <a:solidFill>
                  <a:srgbClr val="FFFFFF"/>
                </a:solidFill>
              </a:rPr>
              <a:t>Civil War (1860-1865)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                     World War I (1914-1918)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FFFFFF"/>
                </a:solidFill>
              </a:rPr>
              <a:t>	</a:t>
            </a:r>
            <a:r>
              <a:rPr lang="en-US" sz="3300" dirty="0" smtClean="0">
                <a:solidFill>
                  <a:srgbClr val="FFFFFF"/>
                </a:solidFill>
              </a:rPr>
              <a:t>						</a:t>
            </a:r>
            <a:r>
              <a:rPr lang="en-US" sz="3300" dirty="0" smtClean="0">
                <a:solidFill>
                  <a:srgbClr val="FFFF00"/>
                </a:solidFill>
              </a:rPr>
              <a:t>WORLD WAR II (1939-1945)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                                                Vietnam War (1954-1975)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                                        First Gulf War (1990-91)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                                           </a:t>
            </a:r>
            <a:r>
              <a:rPr lang="en-US" dirty="0" smtClean="0">
                <a:solidFill>
                  <a:srgbClr val="DBA455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SECOND GULF WAR (2003-11)</a:t>
            </a:r>
          </a:p>
          <a:p>
            <a:endParaRPr lang="en-US" dirty="0">
              <a:solidFill>
                <a:srgbClr val="DBA4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8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A war of religion?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Fracturing of medieval Christendom by Martin Luther and the Protestant Reformation</a:t>
            </a:r>
          </a:p>
          <a:p>
            <a:r>
              <a:rPr lang="en-US" dirty="0" smtClean="0"/>
              <a:t>“95 Theses” posted on the church in Wittenberg, 1517.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7841"/>
            <a:ext cx="4754191" cy="427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5000" t="4954" r="3597" b="8147"/>
          <a:stretch>
            <a:fillRect/>
          </a:stretch>
        </p:blipFill>
        <p:spPr>
          <a:xfrm>
            <a:off x="372574" y="1107641"/>
            <a:ext cx="8314226" cy="5104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915" y="6211669"/>
            <a:ext cx="808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Lucas Cranach, “</a:t>
            </a:r>
            <a:r>
              <a:rPr lang="en-US" b="1" dirty="0" smtClean="0"/>
              <a:t>The Difference Between the True Religion of Christ [Protestantism]</a:t>
            </a:r>
          </a:p>
          <a:p>
            <a:r>
              <a:rPr lang="en-US" b="1" dirty="0" smtClean="0"/>
              <a:t>and the False Idolatrous Teaching of the [Catholic] Antichrist” (1545)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73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A “constitutional” war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sz="4000" dirty="0" smtClean="0"/>
              <a:t>Power struggles in the Holy Roman Empire</a:t>
            </a:r>
            <a:endParaRPr lang="en-US" sz="4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54" r="-2485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7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72" y="570156"/>
            <a:ext cx="7756263" cy="1054250"/>
          </a:xfrm>
        </p:spPr>
        <p:txBody>
          <a:bodyPr/>
          <a:lstStyle/>
          <a:p>
            <a:r>
              <a:rPr lang="en-US" sz="4400" dirty="0" smtClean="0"/>
              <a:t>The immediate cause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 struggle between different levels of rulers in that jumble of the Holy Roman Empire.</a:t>
            </a:r>
          </a:p>
          <a:p>
            <a:r>
              <a:rPr lang="en-US" dirty="0">
                <a:solidFill>
                  <a:srgbClr val="FF0000"/>
                </a:solidFill>
              </a:rPr>
              <a:t>Protestant </a:t>
            </a:r>
            <a:r>
              <a:rPr lang="en-US" dirty="0"/>
              <a:t>assembly of </a:t>
            </a:r>
            <a:r>
              <a:rPr lang="en-US" dirty="0">
                <a:solidFill>
                  <a:srgbClr val="FF0000"/>
                </a:solidFill>
              </a:rPr>
              <a:t>lords</a:t>
            </a:r>
            <a:r>
              <a:rPr lang="en-US" dirty="0"/>
              <a:t> </a:t>
            </a:r>
            <a:r>
              <a:rPr lang="en-US" dirty="0" smtClean="0"/>
              <a:t>is angry that they have lost privileges, and throws </a:t>
            </a:r>
            <a:r>
              <a:rPr lang="en-US" dirty="0">
                <a:solidFill>
                  <a:srgbClr val="FF0000"/>
                </a:solidFill>
              </a:rPr>
              <a:t>Catholic</a:t>
            </a:r>
            <a:r>
              <a:rPr lang="en-US" dirty="0"/>
              <a:t> representatives of the </a:t>
            </a:r>
            <a:r>
              <a:rPr lang="en-US" dirty="0">
                <a:solidFill>
                  <a:srgbClr val="FF0000"/>
                </a:solidFill>
              </a:rPr>
              <a:t>King</a:t>
            </a:r>
            <a:r>
              <a:rPr lang="en-US" dirty="0"/>
              <a:t> of Bohemia, </a:t>
            </a:r>
            <a:r>
              <a:rPr lang="en-US" dirty="0" smtClean="0"/>
              <a:t>Ferdinand </a:t>
            </a:r>
            <a:r>
              <a:rPr lang="en-US" dirty="0"/>
              <a:t>II (who was also the future Emperor of the HRE) out of a window in the Prague </a:t>
            </a:r>
            <a:r>
              <a:rPr lang="en-US" dirty="0" smtClean="0"/>
              <a:t>Castle.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“Defenestration” of Prague, May 23</a:t>
            </a:r>
            <a:r>
              <a:rPr lang="en-US" baseline="30000" dirty="0" smtClean="0"/>
              <a:t>rd</a:t>
            </a:r>
            <a:r>
              <a:rPr lang="en-US" dirty="0" smtClean="0"/>
              <a:t>, 1618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/>
          <a:srcRect l="-20951" r="-20951"/>
          <a:stretch>
            <a:fillRect/>
          </a:stretch>
        </p:blipFill>
        <p:spPr>
          <a:xfrm>
            <a:off x="3740414" y="3251131"/>
            <a:ext cx="5716021" cy="31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0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contemporary woodcut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607" b="9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84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4696" y="324433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0" y="920001"/>
            <a:ext cx="6627619" cy="485765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1938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OR: 3. Third “cause”: The Thirty Years’ War as a war of European state-building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56217" y="5777656"/>
            <a:ext cx="7812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“nation-states” of France and Sweden vs. the ”universal” Holy </a:t>
            </a:r>
            <a:r>
              <a:rPr lang="en-US" i="1" dirty="0" smtClean="0"/>
              <a:t>Roman</a:t>
            </a:r>
            <a:r>
              <a:rPr lang="en-US" dirty="0" smtClean="0"/>
              <a:t> </a:t>
            </a:r>
            <a:r>
              <a:rPr lang="en-US" i="1" dirty="0" smtClean="0"/>
              <a:t>Empire</a:t>
            </a:r>
          </a:p>
          <a:p>
            <a:r>
              <a:rPr lang="en-US" dirty="0" smtClean="0"/>
              <a:t>                                          of the German Nation (HRE)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3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54" r="-24854"/>
          <a:stretch>
            <a:fillRect/>
          </a:stretch>
        </p:blipFill>
        <p:spPr bwMode="auto">
          <a:xfrm>
            <a:off x="-1" y="952558"/>
            <a:ext cx="9407213" cy="517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75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884" b="18884"/>
          <a:stretch>
            <a:fillRect/>
          </a:stretch>
        </p:blipFill>
        <p:spPr>
          <a:xfrm>
            <a:off x="699248" y="1656047"/>
            <a:ext cx="7745505" cy="38778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25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4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2"/>
          <a:srcRect t="-14588" b="-14588"/>
          <a:stretch>
            <a:fillRect/>
          </a:stretch>
        </p:blipFill>
        <p:spPr>
          <a:xfrm>
            <a:off x="755637" y="-399239"/>
            <a:ext cx="7234812" cy="810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9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3600" dirty="0" smtClean="0"/>
              <a:t>Finally brought to an end by….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Treaty of Westphalia (1648)</a:t>
            </a:r>
          </a:p>
          <a:p>
            <a:r>
              <a:rPr lang="en-US" dirty="0" smtClean="0"/>
              <a:t>109 signatories!</a:t>
            </a:r>
          </a:p>
          <a:p>
            <a:r>
              <a:rPr lang="en-US" dirty="0" smtClean="0"/>
              <a:t>Considered by many to be the establishment of the modern “nation-state” system.</a:t>
            </a:r>
          </a:p>
          <a:p>
            <a:r>
              <a:rPr lang="en-US" dirty="0" smtClean="0"/>
              <a:t>Major milestone in international law.</a:t>
            </a:r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/>
        </p:nvPicPr>
        <p:blipFill>
          <a:blip r:embed="rId2"/>
          <a:srcRect t="-23311" b="-23311"/>
          <a:stretch>
            <a:fillRect/>
          </a:stretch>
        </p:blipFill>
        <p:spPr>
          <a:xfrm>
            <a:off x="56321" y="1358516"/>
            <a:ext cx="4588830" cy="57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0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Although I am not a historian….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….we are turning to a reflection on History.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But recall Prof. </a:t>
            </a:r>
            <a:r>
              <a:rPr lang="en-US" dirty="0" err="1" smtClean="0"/>
              <a:t>Izenberg’s</a:t>
            </a:r>
            <a:r>
              <a:rPr lang="en-US" dirty="0" smtClean="0"/>
              <a:t> statement:</a:t>
            </a:r>
          </a:p>
          <a:p>
            <a:r>
              <a:rPr lang="en-US" dirty="0" smtClean="0"/>
              <a:t>“History, as </a:t>
            </a:r>
            <a:r>
              <a:rPr lang="en-US" i="1" dirty="0" smtClean="0"/>
              <a:t>story</a:t>
            </a:r>
            <a:r>
              <a:rPr lang="en-US" dirty="0" smtClean="0"/>
              <a:t> is as ‘made’ as poetry.”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2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17077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"/>
            <a:ext cx="2794000" cy="384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1" y="0"/>
            <a:ext cx="3630735" cy="4583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729" y="2617734"/>
            <a:ext cx="2437922" cy="4210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879" y="3417332"/>
            <a:ext cx="2310522" cy="3440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437" y="4122019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Holy Roman Emperor</a:t>
            </a:r>
          </a:p>
          <a:p>
            <a:r>
              <a:rPr lang="en-US" dirty="0" smtClean="0"/>
              <a:t>Ferdinand II</a:t>
            </a:r>
          </a:p>
          <a:p>
            <a:r>
              <a:rPr lang="en-US" dirty="0" smtClean="0"/>
              <a:t>(1578-1637)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69375" y="1140406"/>
            <a:ext cx="13312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King</a:t>
            </a:r>
          </a:p>
          <a:p>
            <a:r>
              <a:rPr lang="en-US" dirty="0" err="1" smtClean="0"/>
              <a:t>Gustavus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Adolphus</a:t>
            </a:r>
            <a:endParaRPr lang="en-US" dirty="0" smtClean="0"/>
          </a:p>
          <a:p>
            <a:r>
              <a:rPr lang="en-US" dirty="0" smtClean="0"/>
              <a:t>of Sweden</a:t>
            </a:r>
          </a:p>
          <a:p>
            <a:r>
              <a:rPr lang="en-US" dirty="0" smtClean="0"/>
              <a:t>(1594-1632)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710" y="5831449"/>
            <a:ext cx="2019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King Louis XIII</a:t>
            </a:r>
          </a:p>
          <a:p>
            <a:r>
              <a:rPr lang="en-US" dirty="0" smtClean="0"/>
              <a:t>of France (1601-43)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26401" y="4879380"/>
            <a:ext cx="1038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Cardinal</a:t>
            </a:r>
          </a:p>
          <a:p>
            <a:r>
              <a:rPr lang="en-US" dirty="0" smtClean="0"/>
              <a:t>Richelieu</a:t>
            </a:r>
          </a:p>
          <a:p>
            <a:r>
              <a:rPr lang="en-US" dirty="0" smtClean="0"/>
              <a:t>(1585-</a:t>
            </a:r>
          </a:p>
          <a:p>
            <a:r>
              <a:rPr lang="en-US" dirty="0" smtClean="0"/>
              <a:t>1642)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4990" y="433708"/>
            <a:ext cx="223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Major 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Or some of the great generals of the war….</a:t>
            </a:r>
            <a:endParaRPr lang="en-US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2667000" cy="372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94989" y="5867400"/>
            <a:ext cx="4206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Albrecht Wenzel Eusebius von Wallenstein </a:t>
            </a:r>
            <a:endParaRPr lang="en-US" dirty="0" smtClean="0"/>
          </a:p>
          <a:p>
            <a:r>
              <a:rPr lang="en-US" dirty="0" smtClean="0"/>
              <a:t>(1583-1634</a:t>
            </a:r>
            <a:r>
              <a:rPr lang="en-US" dirty="0"/>
              <a:t>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47" y="1905000"/>
            <a:ext cx="2389514" cy="41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7216" y="6199273"/>
            <a:ext cx="304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Ambrogio</a:t>
            </a:r>
            <a:r>
              <a:rPr lang="en-US" dirty="0" smtClean="0"/>
              <a:t> </a:t>
            </a:r>
            <a:r>
              <a:rPr lang="en-US" dirty="0" err="1" smtClean="0"/>
              <a:t>Spinola</a:t>
            </a:r>
            <a:r>
              <a:rPr lang="en-US" dirty="0"/>
              <a:t> </a:t>
            </a:r>
            <a:r>
              <a:rPr lang="en-US" dirty="0" smtClean="0"/>
              <a:t>(1569-1630)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05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1095375" y="1049338"/>
            <a:ext cx="6400800" cy="5122862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sz="6545" dirty="0" smtClean="0"/>
              <a:t>Do we see any of these guys in </a:t>
            </a:r>
            <a:r>
              <a:rPr lang="en-US" sz="6545" dirty="0" err="1" smtClean="0"/>
              <a:t>Grimmelshausen</a:t>
            </a:r>
            <a:r>
              <a:rPr lang="en-US" sz="6545" dirty="0" smtClean="0"/>
              <a:t>, </a:t>
            </a:r>
            <a:r>
              <a:rPr lang="en-US" sz="6545" u="sng" dirty="0" err="1" smtClean="0"/>
              <a:t>Simplicissimus</a:t>
            </a:r>
            <a:r>
              <a:rPr lang="en-US" sz="6545" dirty="0" smtClean="0"/>
              <a:t>? (only very occasionally)</a:t>
            </a:r>
          </a:p>
          <a:p>
            <a:pPr>
              <a:buNone/>
            </a:pPr>
            <a:endParaRPr lang="en-US" sz="6545" dirty="0" smtClean="0"/>
          </a:p>
          <a:p>
            <a:pPr>
              <a:buNone/>
            </a:pPr>
            <a:r>
              <a:rPr lang="en-US" sz="6545" dirty="0" smtClean="0"/>
              <a:t>Why not?</a:t>
            </a:r>
          </a:p>
          <a:p>
            <a:pPr>
              <a:buNone/>
            </a:pPr>
            <a:endParaRPr lang="en-US" sz="6545" dirty="0"/>
          </a:p>
          <a:p>
            <a:pPr>
              <a:buNone/>
            </a:pPr>
            <a:r>
              <a:rPr lang="en-US" sz="6545" dirty="0" smtClean="0"/>
              <a:t>The picaresque genre gives a selective point of view that is only </a:t>
            </a:r>
            <a:r>
              <a:rPr lang="en-US" sz="6545" i="1" dirty="0" smtClean="0"/>
              <a:t>indirectly</a:t>
            </a:r>
            <a:r>
              <a:rPr lang="en-US" sz="6545" dirty="0" smtClean="0"/>
              <a:t> concerned with “big history” from above.</a:t>
            </a:r>
          </a:p>
          <a:p>
            <a:pPr>
              <a:buNone/>
            </a:pPr>
            <a:endParaRPr lang="en-US" sz="6545" dirty="0" smtClean="0"/>
          </a:p>
          <a:p>
            <a:pPr>
              <a:buNone/>
            </a:pPr>
            <a:r>
              <a:rPr lang="en-US" sz="6545" dirty="0" smtClean="0"/>
              <a:t>What we </a:t>
            </a:r>
            <a:r>
              <a:rPr lang="en-US" sz="6545" i="1" dirty="0" smtClean="0"/>
              <a:t>don’t </a:t>
            </a:r>
            <a:r>
              <a:rPr lang="en-US" sz="6545" dirty="0" smtClean="0"/>
              <a:t>see is part of the message! ( = “subtractive” logic of Alice Oswald’s </a:t>
            </a:r>
            <a:r>
              <a:rPr lang="en-US" sz="6545" u="sng" dirty="0" smtClean="0"/>
              <a:t>Memorial</a:t>
            </a:r>
            <a:r>
              <a:rPr lang="en-US" sz="6545" dirty="0" smtClean="0"/>
              <a:t>…)</a:t>
            </a:r>
          </a:p>
          <a:p>
            <a:pPr>
              <a:buNone/>
            </a:pPr>
            <a:endParaRPr lang="en-US" u="sng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9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Instead, we might see something like this woodcut of a farmer begging before a burning house….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90" y="1417638"/>
            <a:ext cx="6844975" cy="492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25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Or scenes like this famous one of the treatment of heretics….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153400" cy="490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6248400"/>
            <a:ext cx="733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Jacques </a:t>
            </a:r>
            <a:r>
              <a:rPr lang="en-US" dirty="0" err="1" smtClean="0"/>
              <a:t>Callot</a:t>
            </a:r>
            <a:r>
              <a:rPr lang="en-US" dirty="0" smtClean="0"/>
              <a:t>, “The Hanging” (from his series, “The Horrors of War,” 1632-3)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4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In fact, much of the war was fought by mercenaries and conscripts.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086" b="16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177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Thirty Years’ War—some statistics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historian Langer claims that Sweden alone destroyed 2000 castles, 18,000 villages and 1500 towns in Germany. If his figures are accurate, the number of towns destroyed represented one-third of all German towns.</a:t>
            </a:r>
          </a:p>
          <a:p>
            <a:r>
              <a:rPr lang="en-US" dirty="0"/>
              <a:t>Certain cities were hit very hard by war. Probably the best example was Magdeburg. In 1618, it had a population of 25,000 with a further 35,000 in the surrounding rural area. In 1635, there were only 400 homes left standing in the city and by 1644, its population had fallen to 2,464</a:t>
            </a:r>
            <a:r>
              <a:rPr lang="en-US" dirty="0" smtClean="0"/>
              <a:t>.</a:t>
            </a:r>
          </a:p>
          <a:p>
            <a:r>
              <a:rPr lang="en-US" dirty="0"/>
              <a:t>The accepted figures are that urban areas experienced a 33% population loss while rural areas experienced a 40% loss.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3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“Mars Resting” (the god of war) by Diego </a:t>
            </a:r>
            <a:r>
              <a:rPr lang="en-US" dirty="0"/>
              <a:t>Velázquez, </a:t>
            </a:r>
            <a:r>
              <a:rPr lang="en-US" dirty="0" smtClean="0"/>
              <a:t>ca. </a:t>
            </a:r>
            <a:r>
              <a:rPr lang="en-US" dirty="0"/>
              <a:t>1639-41)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7" y="151182"/>
            <a:ext cx="3370421" cy="66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40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400" dirty="0" smtClean="0"/>
              <a:t>Questions to ponder as you read through this jumble of a book: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-1" y="1238250"/>
            <a:ext cx="4695229" cy="5459413"/>
          </a:xfrm>
        </p:spPr>
        <p:txBody>
          <a:bodyPr>
            <a:normAutofit/>
          </a:bodyPr>
          <a:lstStyle/>
          <a:p>
            <a:r>
              <a:rPr lang="en-US" dirty="0"/>
              <a:t>What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image” (</a:t>
            </a:r>
            <a:r>
              <a:rPr lang="en-US" dirty="0" smtClean="0">
                <a:solidFill>
                  <a:srgbClr val="FF0000"/>
                </a:solidFill>
              </a:rPr>
              <a:t>story, version, representation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of the Thirty Years’ War do we see in </a:t>
            </a:r>
            <a:r>
              <a:rPr lang="en-US" dirty="0" err="1"/>
              <a:t>Grimmelshausen’s</a:t>
            </a:r>
            <a:r>
              <a:rPr lang="en-US" dirty="0"/>
              <a:t> picaresque novel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do we see a world and “hero” in chaos and attempts to find order and control?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56" y="1119312"/>
            <a:ext cx="3446344" cy="588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07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hlinkClick r:id="rId2"/>
              </a:rPr>
              <a:t>Exploring Bertolt Brecht: A Workshop for Non-Actors</a:t>
            </a:r>
            <a:endParaRPr lang="en-US" dirty="0"/>
          </a:p>
          <a:p>
            <a:pPr lvl="0"/>
            <a:r>
              <a:rPr lang="en-US" b="1" dirty="0"/>
              <a:t>When:</a:t>
            </a:r>
            <a:r>
              <a:rPr lang="en-US" dirty="0"/>
              <a:t> Friday, October 23, 11:00 a.m.</a:t>
            </a:r>
          </a:p>
          <a:p>
            <a:pPr lvl="0"/>
            <a:r>
              <a:rPr lang="en-US" b="1" dirty="0"/>
              <a:t>Where:</a:t>
            </a:r>
            <a:r>
              <a:rPr lang="en-US" dirty="0"/>
              <a:t> Biological Sciences 3 (BS3), Room 1200</a:t>
            </a:r>
          </a:p>
          <a:p>
            <a:endParaRPr lang="en-US" dirty="0"/>
          </a:p>
        </p:txBody>
      </p:sp>
      <p:pic>
        <p:nvPicPr>
          <p:cNvPr id="12" name="Content Placeholder 11" descr="Brecht_Mother_Courage_UCI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41" b="-49041"/>
          <a:stretch>
            <a:fillRect/>
          </a:stretch>
        </p:blipFill>
        <p:spPr>
          <a:xfrm>
            <a:off x="0" y="534770"/>
            <a:ext cx="5141570" cy="5762844"/>
          </a:xfrm>
        </p:spPr>
      </p:pic>
    </p:spTree>
    <p:extLst>
      <p:ext uri="{BB962C8B-B14F-4D97-AF65-F5344CB8AC3E}">
        <p14:creationId xmlns:p14="http://schemas.microsoft.com/office/powerpoint/2010/main" val="55268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7475"/>
            <a:ext cx="3803650" cy="5816600"/>
          </a:xfrm>
        </p:spPr>
        <p:txBody>
          <a:bodyPr>
            <a:normAutofit/>
          </a:bodyPr>
          <a:lstStyle/>
          <a:p>
            <a:r>
              <a:rPr lang="en-US" dirty="0" smtClean="0"/>
              <a:t>The Thirty Years’ War might be far away and foreign, but we’re not treating it as a dead, “</a:t>
            </a:r>
            <a:r>
              <a:rPr lang="en-US" dirty="0" err="1" smtClean="0"/>
              <a:t>museal</a:t>
            </a:r>
            <a:r>
              <a:rPr lang="en-US" dirty="0" smtClean="0"/>
              <a:t>” object.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701" y="1626660"/>
            <a:ext cx="4350200" cy="435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3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569913"/>
            <a:ext cx="7747000" cy="5556250"/>
          </a:xfrm>
        </p:spPr>
        <p:txBody>
          <a:bodyPr>
            <a:normAutofit/>
          </a:bodyPr>
          <a:lstStyle/>
          <a:p>
            <a:r>
              <a:rPr lang="en-US" dirty="0" smtClean="0"/>
              <a:t>Rather, our job is to understand the past </a:t>
            </a:r>
            <a:r>
              <a:rPr lang="en-US" i="1" dirty="0" smtClean="0"/>
              <a:t>both</a:t>
            </a:r>
            <a:r>
              <a:rPr lang="en-US" dirty="0" smtClean="0"/>
              <a:t> as it is </a:t>
            </a:r>
            <a:r>
              <a:rPr lang="en-US" i="1" dirty="0" smtClean="0"/>
              <a:t>different</a:t>
            </a:r>
            <a:r>
              <a:rPr lang="en-US" dirty="0" smtClean="0"/>
              <a:t> from us </a:t>
            </a:r>
            <a:r>
              <a:rPr lang="en-US" i="1" dirty="0" smtClean="0"/>
              <a:t>and</a:t>
            </a:r>
            <a:r>
              <a:rPr lang="en-US" dirty="0" smtClean="0"/>
              <a:t> as it continues to be </a:t>
            </a:r>
            <a:r>
              <a:rPr lang="en-US" i="1" dirty="0" smtClean="0"/>
              <a:t>relevant</a:t>
            </a:r>
            <a:r>
              <a:rPr lang="en-US" dirty="0" smtClean="0"/>
              <a:t> for us.</a:t>
            </a:r>
          </a:p>
          <a:p>
            <a:r>
              <a:rPr lang="en-US" dirty="0" smtClean="0"/>
              <a:t>The Thirty Years’ War and </a:t>
            </a:r>
            <a:r>
              <a:rPr lang="en-US" dirty="0" err="1" smtClean="0"/>
              <a:t>Grimmelshausen</a:t>
            </a:r>
            <a:r>
              <a:rPr lang="en-US" dirty="0" smtClean="0"/>
              <a:t>, we’ll see, were important for a playwright during WWII and through him for our immediate present.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9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“big picture”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are we reading this bizarre book by </a:t>
            </a:r>
            <a:r>
              <a:rPr lang="en-US" dirty="0" err="1" smtClean="0"/>
              <a:t>Grimmelshausen</a:t>
            </a:r>
            <a:r>
              <a:rPr lang="en-US" dirty="0" smtClean="0"/>
              <a:t>?</a:t>
            </a:r>
          </a:p>
          <a:p>
            <a:r>
              <a:rPr lang="en-US" dirty="0" smtClean="0"/>
              <a:t>The period from ca. 1500 to the end of the Thirty Years’ War was one of major upheaval and transition in Europe.</a:t>
            </a:r>
          </a:p>
          <a:p>
            <a:r>
              <a:rPr lang="en-US" dirty="0" smtClean="0"/>
              <a:t>It gave birth to fundamental features of </a:t>
            </a:r>
            <a:r>
              <a:rPr lang="en-US" i="1" dirty="0" smtClean="0"/>
              <a:t>our</a:t>
            </a:r>
            <a:r>
              <a:rPr lang="en-US" dirty="0" smtClean="0"/>
              <a:t> world, i.e., “modernity” in the West.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3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1976</TotalTime>
  <Words>2789</Words>
  <Application>Microsoft Macintosh PowerPoint</Application>
  <PresentationFormat>On-screen Show (4:3)</PresentationFormat>
  <Paragraphs>242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Transition: From Troy to the  Thirty Years’ War</vt:lpstr>
      <vt:lpstr>PowerPoint Presentation</vt:lpstr>
      <vt:lpstr>PowerPoint Presentation</vt:lpstr>
      <vt:lpstr>Where have we been  and where are we going?</vt:lpstr>
      <vt:lpstr>When have we been, and when will we have been by week 7? A (partial) history of wars (in the West)….</vt:lpstr>
      <vt:lpstr>Although I am not a historian….</vt:lpstr>
      <vt:lpstr>PowerPoint Presentation</vt:lpstr>
      <vt:lpstr>PowerPoint Presentation</vt:lpstr>
      <vt:lpstr>The “big picture”</vt:lpstr>
      <vt:lpstr> What new features of “modernity” might we encounter in this text?</vt:lpstr>
      <vt:lpstr>PowerPoint Presentation</vt:lpstr>
      <vt:lpstr>HISTORY as STORY and REPRESENTATION </vt:lpstr>
      <vt:lpstr>How is the story of a war “told”?</vt:lpstr>
      <vt:lpstr>And also…</vt:lpstr>
      <vt:lpstr>How is the story shaped? The Power of Genre</vt:lpstr>
      <vt:lpstr>PowerPoint Presentation</vt:lpstr>
      <vt:lpstr>Compare these genres of painting:</vt:lpstr>
      <vt:lpstr>“History from Above”/Epic or Heroic “History Painting”—usually large, oil </vt:lpstr>
      <vt:lpstr>Versus “History from Below”?  Similar scene, but different genre and medium (etching) / Look at both the content and the scale of the figures (and the image) </vt:lpstr>
      <vt:lpstr>Battle of White Mountain (outside Prague) Defeat of Frederick V, 1620</vt:lpstr>
      <vt:lpstr>Travelers ambushed outside a village</vt:lpstr>
      <vt:lpstr>Even further “below” – and reversing the power-authority relation…</vt:lpstr>
      <vt:lpstr>So… HCC (Fall, 2015): Weeks 1-3  Week 4 From epic to picaresque</vt:lpstr>
      <vt:lpstr>PowerPoint Presentation</vt:lpstr>
      <vt:lpstr>PowerPoint Presentation</vt:lpstr>
      <vt:lpstr>Another genre and way of re-presenting war:  Example #1: ‘Real-time’  war poetry / Andreas Gryphius,  “Tränen des Vaterlandes” (“Tears Of the Fatherland”) (1636) (Thirty Years’ War: 1618-1648) </vt:lpstr>
      <vt:lpstr>PowerPoint Presentation</vt:lpstr>
      <vt:lpstr>PowerPoint Presentation</vt:lpstr>
      <vt:lpstr>PowerPoint Presentation</vt:lpstr>
      <vt:lpstr>PowerPoint Presentation</vt:lpstr>
      <vt:lpstr> Re-presenting the Thirty Years’ War / Example #2: From Sonnet to Picaresque    </vt:lpstr>
      <vt:lpstr>PowerPoint Presentation</vt:lpstr>
      <vt:lpstr>Note for weeks 5 and 6</vt:lpstr>
      <vt:lpstr>The frontispiece: A guide to the novel?</vt:lpstr>
      <vt:lpstr>Satyr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“Tree of the Estates”: Another “artifactualization,” a “world” within the novel</vt:lpstr>
      <vt:lpstr>Simplicius’s dream  (Book 1, Chaps. 15-18)</vt:lpstr>
      <vt:lpstr>PowerPoint Presentation</vt:lpstr>
      <vt:lpstr>Thus, concerning genre and history</vt:lpstr>
      <vt:lpstr>Full disclosure: We are reading only part of Grimmelshausen’s novel!</vt:lpstr>
      <vt:lpstr>The historical Thirty Years’ War (1618-48) was itself a jumble… A prolonged and mixed-up – BUT NEVER HUMOROUS – war full of many “episodes,” with many participants, “causes,” and “outcomes”…</vt:lpstr>
      <vt:lpstr>PowerPoint Presentation</vt:lpstr>
      <vt:lpstr>On the ground…</vt:lpstr>
      <vt:lpstr>The Thirty Years’ War…</vt:lpstr>
      <vt:lpstr>1. A war of religion?</vt:lpstr>
      <vt:lpstr>PowerPoint Presentation</vt:lpstr>
      <vt:lpstr>2. A “constitutional” war? Power struggles in the Holy Roman Empire</vt:lpstr>
      <vt:lpstr>The immediate cause</vt:lpstr>
      <vt:lpstr>A contemporary woodcut</vt:lpstr>
      <vt:lpstr>OR: 3. Third “cause”: The Thirty Years’ War as a war of European state-building</vt:lpstr>
      <vt:lpstr>PowerPoint Presentation</vt:lpstr>
      <vt:lpstr>PowerPoint Presentation</vt:lpstr>
      <vt:lpstr>PowerPoint Presentation</vt:lpstr>
      <vt:lpstr>Finally brought to an end by….</vt:lpstr>
      <vt:lpstr>PowerPoint Presentation</vt:lpstr>
      <vt:lpstr>Or some of the great generals of the war….</vt:lpstr>
      <vt:lpstr>PowerPoint Presentation</vt:lpstr>
      <vt:lpstr>Instead, we might see something like this woodcut of a farmer begging before a burning house….</vt:lpstr>
      <vt:lpstr>Or scenes like this famous one of the treatment of heretics….</vt:lpstr>
      <vt:lpstr>In fact, much of the war was fought by mercenaries and conscripts.</vt:lpstr>
      <vt:lpstr>Thirty Years’ War—some statistics</vt:lpstr>
      <vt:lpstr>PowerPoint Presentation</vt:lpstr>
      <vt:lpstr>Questions to ponder as you read through this jumble of a book:</vt:lpstr>
      <vt:lpstr>PowerPoint Presentation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HCC (Fall, 2015): WAR / Transition / From Weeks 1 - 3 to Weeks 4 - 6 / 7</dc:title>
  <dc:creator>John Smith</dc:creator>
  <cp:lastModifiedBy>Kazumo Washizuka</cp:lastModifiedBy>
  <cp:revision>61</cp:revision>
  <dcterms:created xsi:type="dcterms:W3CDTF">2015-09-09T19:37:16Z</dcterms:created>
  <dcterms:modified xsi:type="dcterms:W3CDTF">2015-10-21T16:16:06Z</dcterms:modified>
</cp:coreProperties>
</file>