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notesMasterIdLst>
    <p:notesMasterId r:id="rId58"/>
  </p:notesMasterIdLst>
  <p:sldIdLst>
    <p:sldId id="256" r:id="rId2"/>
    <p:sldId id="258" r:id="rId3"/>
    <p:sldId id="260" r:id="rId4"/>
    <p:sldId id="305" r:id="rId5"/>
    <p:sldId id="306" r:id="rId6"/>
    <p:sldId id="309" r:id="rId7"/>
    <p:sldId id="261" r:id="rId8"/>
    <p:sldId id="307" r:id="rId9"/>
    <p:sldId id="308" r:id="rId10"/>
    <p:sldId id="259" r:id="rId11"/>
    <p:sldId id="319" r:id="rId12"/>
    <p:sldId id="315" r:id="rId13"/>
    <p:sldId id="317" r:id="rId14"/>
    <p:sldId id="316" r:id="rId15"/>
    <p:sldId id="310" r:id="rId16"/>
    <p:sldId id="262" r:id="rId17"/>
    <p:sldId id="263" r:id="rId18"/>
    <p:sldId id="266" r:id="rId19"/>
    <p:sldId id="267" r:id="rId20"/>
    <p:sldId id="270" r:id="rId21"/>
    <p:sldId id="271" r:id="rId22"/>
    <p:sldId id="314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5" r:id="rId36"/>
    <p:sldId id="286" r:id="rId37"/>
    <p:sldId id="284" r:id="rId38"/>
    <p:sldId id="288" r:id="rId39"/>
    <p:sldId id="318" r:id="rId40"/>
    <p:sldId id="312" r:id="rId41"/>
    <p:sldId id="311" r:id="rId42"/>
    <p:sldId id="300" r:id="rId43"/>
    <p:sldId id="313" r:id="rId44"/>
    <p:sldId id="289" r:id="rId45"/>
    <p:sldId id="290" r:id="rId46"/>
    <p:sldId id="291" r:id="rId47"/>
    <p:sldId id="287" r:id="rId48"/>
    <p:sldId id="292" r:id="rId49"/>
    <p:sldId id="293" r:id="rId50"/>
    <p:sldId id="294" r:id="rId51"/>
    <p:sldId id="295" r:id="rId52"/>
    <p:sldId id="296" r:id="rId53"/>
    <p:sldId id="297" r:id="rId54"/>
    <p:sldId id="301" r:id="rId55"/>
    <p:sldId id="302" r:id="rId56"/>
    <p:sldId id="30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4" d="100"/>
          <a:sy n="194" d="100"/>
        </p:scale>
        <p:origin x="-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EF548-E9CE-3B46-BDF5-08CDC45F4C3C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C536C-703B-544E-AA3E-3A704ACC9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844E9-7EFE-9D40-B63B-30E67B6EFAF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EB2F2-32C0-EE4C-B63A-3F6BC03848F9}" type="datetimeFigureOut">
              <a:rPr lang="en-US" smtClean="0"/>
              <a:t>10/21/15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A6E4-295F-904A-8C12-A0CF4E848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umdrive.memphis.edu/jjsledge/public/1102%20-%20Fall%202012/03%20-%20Pico%20-%20On%20the%20Dignity%20of%20Man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674688"/>
            <a:ext cx="4038600" cy="545147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Grimmelshausen’s</a:t>
            </a:r>
            <a:r>
              <a:rPr lang="en-US" dirty="0"/>
              <a:t> </a:t>
            </a:r>
            <a:r>
              <a:rPr lang="en-US" i="1" dirty="0" err="1" smtClean="0"/>
              <a:t>Simplicissimus</a:t>
            </a:r>
            <a:r>
              <a:rPr lang="en-US" dirty="0" smtClean="0"/>
              <a:t> </a:t>
            </a:r>
            <a:r>
              <a:rPr lang="en-US" dirty="0"/>
              <a:t>as a figurative representation of the birth pangs of modern </a:t>
            </a:r>
            <a:r>
              <a:rPr lang="en-US" dirty="0" smtClean="0"/>
              <a:t>Europe out of the Thirty Years’ War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2" r="-28472"/>
          <a:stretch>
            <a:fillRect/>
          </a:stretch>
        </p:blipFill>
        <p:spPr bwMode="auto">
          <a:xfrm>
            <a:off x="3295650" y="4763"/>
            <a:ext cx="58483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02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Momentous developments….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For many scholars of international relations, the 17</a:t>
            </a:r>
            <a:r>
              <a:rPr lang="en-US" baseline="30000" dirty="0" smtClean="0"/>
              <a:t>th</a:t>
            </a:r>
            <a:r>
              <a:rPr lang="en-US" dirty="0" smtClean="0"/>
              <a:t> century gave rise to the “</a:t>
            </a:r>
            <a:r>
              <a:rPr lang="en-US" dirty="0" err="1" smtClean="0"/>
              <a:t>Westphalian</a:t>
            </a:r>
            <a:r>
              <a:rPr lang="en-US" dirty="0" smtClean="0"/>
              <a:t> system” of nation states that determined the course of modern Europe and, considering the colonial wars of liberation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century, the world.</a:t>
            </a:r>
          </a:p>
          <a:p>
            <a:r>
              <a:rPr lang="en-US" dirty="0" smtClean="0"/>
              <a:t>Question for you to ponder: Are we entering a “post-</a:t>
            </a:r>
            <a:r>
              <a:rPr lang="en-US" dirty="0" err="1" smtClean="0"/>
              <a:t>Westphalian</a:t>
            </a:r>
            <a:r>
              <a:rPr lang="en-US" dirty="0" smtClean="0"/>
              <a:t>” age, where the nation state is no longer the main political model? (European Union and “non-state actors”)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7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European Union</a:t>
            </a:r>
            <a:br>
              <a:rPr lang="en-US" dirty="0" smtClean="0"/>
            </a:br>
            <a:r>
              <a:rPr lang="en-US" dirty="0" smtClean="0"/>
              <a:t>A Humongous HRE?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9520" r="-19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264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Also, the “picaresque” as a new genre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Developed in 17</a:t>
            </a:r>
            <a:r>
              <a:rPr lang="en-US" baseline="30000" dirty="0" smtClean="0"/>
              <a:t>th</a:t>
            </a:r>
            <a:r>
              <a:rPr lang="en-US" dirty="0" smtClean="0"/>
              <a:t> century Spain</a:t>
            </a:r>
          </a:p>
          <a:p>
            <a:r>
              <a:rPr lang="en-US" dirty="0" smtClean="0"/>
              <a:t>A “hero” (not with a capital “H”) who is the antithesis of the epic hero. He has to figure out his way in a confusing world.</a:t>
            </a:r>
          </a:p>
          <a:p>
            <a:r>
              <a:rPr lang="en-US" dirty="0" smtClean="0"/>
              <a:t>Lower-class, perspective of events “from below,” often concerned with things of the body.</a:t>
            </a:r>
          </a:p>
          <a:p>
            <a:r>
              <a:rPr lang="en-US" dirty="0" smtClean="0"/>
              <a:t>A great question discussed in a section:</a:t>
            </a:r>
          </a:p>
          <a:p>
            <a:r>
              <a:rPr lang="en-US" dirty="0" smtClean="0"/>
              <a:t>Does Achilles ever fart?</a:t>
            </a:r>
          </a:p>
          <a:p>
            <a:r>
              <a:rPr lang="en-US" dirty="0" err="1" smtClean="0"/>
              <a:t>Simplicius</a:t>
            </a:r>
            <a:r>
              <a:rPr lang="en-US" dirty="0" smtClean="0"/>
              <a:t> sure does….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7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picaro</a:t>
            </a:r>
            <a:r>
              <a:rPr lang="en-US" dirty="0" smtClean="0"/>
              <a:t> as a new kind of individual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might be harder to grasp.</a:t>
            </a:r>
          </a:p>
          <a:p>
            <a:r>
              <a:rPr lang="en-US" dirty="0"/>
              <a:t>Weren’t there always individual human beings</a:t>
            </a:r>
            <a:r>
              <a:rPr lang="en-US" dirty="0" smtClean="0"/>
              <a:t>? Aren’t </a:t>
            </a:r>
            <a:r>
              <a:rPr lang="en-US" dirty="0"/>
              <a:t>human beings by nature adaptable creatures? </a:t>
            </a:r>
          </a:p>
          <a:p>
            <a:r>
              <a:rPr lang="en-US" dirty="0"/>
              <a:t>Yes, but at a particular juncture of history in Europe, this capacity became crucial for individuals to survive in the changing environment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24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Pico </a:t>
            </a:r>
            <a:r>
              <a:rPr lang="en-US" sz="4000" dirty="0" err="1" smtClean="0"/>
              <a:t>della</a:t>
            </a:r>
            <a:r>
              <a:rPr lang="en-US" sz="4000" dirty="0" smtClean="0"/>
              <a:t> </a:t>
            </a:r>
            <a:r>
              <a:rPr lang="en-US" sz="4000" dirty="0" err="1" smtClean="0"/>
              <a:t>Mirandola</a:t>
            </a:r>
            <a:r>
              <a:rPr lang="en-US" sz="4000" dirty="0" smtClean="0"/>
              <a:t>—</a:t>
            </a:r>
            <a:r>
              <a:rPr lang="en-US" sz="4000" i="1" dirty="0" smtClean="0"/>
              <a:t>Oration on the Dignity of Man</a:t>
            </a:r>
            <a:r>
              <a:rPr lang="en-US" sz="4000" dirty="0" smtClean="0"/>
              <a:t> (1486)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classic (Italian) “Humanist” text.</a:t>
            </a:r>
          </a:p>
          <a:p>
            <a:pPr marL="0" indent="0">
              <a:buNone/>
            </a:pPr>
            <a:r>
              <a:rPr lang="en-US" dirty="0" smtClean="0"/>
              <a:t>He praises “man” for being the only of God’s creatures who is flexible and not fixed in his ways.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https://umdrive.memphis.edu/jjsledge/public/1102%20-%20Fall%202012/03%20-%20Pico%20-%20On%20the%20Dignity%20of%20Man.pdf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139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MY QUESTIONS TODAY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dirty="0" smtClean="0"/>
              <a:t>Given </a:t>
            </a:r>
            <a:r>
              <a:rPr lang="en-US" dirty="0"/>
              <a:t>the political – and social and existential – “modernity” ushered in </a:t>
            </a:r>
            <a:r>
              <a:rPr lang="en-US" dirty="0">
                <a:solidFill>
                  <a:srgbClr val="FF0000"/>
                </a:solidFill>
              </a:rPr>
              <a:t>by the Thirty Years’ War and the Peace</a:t>
            </a:r>
            <a:r>
              <a:rPr lang="en-US" dirty="0"/>
              <a:t> (the Treaty of Westphalia</a:t>
            </a:r>
            <a:r>
              <a:rPr lang="en-US" dirty="0" smtClean="0"/>
              <a:t>), what </a:t>
            </a:r>
            <a:r>
              <a:rPr lang="en-US" dirty="0"/>
              <a:t>do we see of it in </a:t>
            </a:r>
            <a:r>
              <a:rPr lang="en-US" u="sng" dirty="0" err="1"/>
              <a:t>Simplicissimus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do we read this novel in light of this history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7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we tell the (hi)story of these events?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7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8335" b="-38335"/>
          <a:stretch>
            <a:fillRect/>
          </a:stretch>
        </p:blipFill>
        <p:spPr>
          <a:xfrm>
            <a:off x="457200" y="274638"/>
            <a:ext cx="4038600" cy="452596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828198"/>
            <a:ext cx="4038600" cy="54294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u="sng" dirty="0" smtClean="0"/>
              <a:t>Res </a:t>
            </a:r>
            <a:r>
              <a:rPr lang="en-US" u="sng" dirty="0" err="1" smtClean="0"/>
              <a:t>gestae</a:t>
            </a:r>
            <a:r>
              <a:rPr lang="en-US" u="sng" dirty="0" smtClean="0"/>
              <a:t> </a:t>
            </a:r>
            <a:r>
              <a:rPr lang="en-US" dirty="0" smtClean="0"/>
              <a:t>(Latin: the things that happened) vs. </a:t>
            </a:r>
            <a:r>
              <a:rPr lang="en-US" u="sng" dirty="0" err="1" smtClean="0"/>
              <a:t>historia</a:t>
            </a:r>
            <a:r>
              <a:rPr lang="en-US" dirty="0" smtClean="0"/>
              <a:t> </a:t>
            </a:r>
            <a:r>
              <a:rPr lang="en-US" u="sng" dirty="0" err="1" smtClean="0"/>
              <a:t>rerum</a:t>
            </a:r>
            <a:r>
              <a:rPr lang="en-US" u="sng" dirty="0" smtClean="0"/>
              <a:t> </a:t>
            </a:r>
            <a:r>
              <a:rPr lang="en-US" u="sng" dirty="0" err="1" smtClean="0"/>
              <a:t>gestarum</a:t>
            </a:r>
            <a:r>
              <a:rPr lang="en-US" u="sng" dirty="0" smtClean="0"/>
              <a:t> </a:t>
            </a:r>
            <a:r>
              <a:rPr lang="en-US" dirty="0" smtClean="0"/>
              <a:t>(Latin: the telling or story of the events) </a:t>
            </a:r>
          </a:p>
          <a:p>
            <a:pPr>
              <a:buNone/>
            </a:pPr>
            <a:r>
              <a:rPr lang="en-US" dirty="0"/>
              <a:t>E</a:t>
            </a:r>
            <a:r>
              <a:rPr lang="en-US" dirty="0" smtClean="0"/>
              <a:t>vents are </a:t>
            </a:r>
            <a:r>
              <a:rPr lang="en-US" dirty="0" smtClean="0">
                <a:solidFill>
                  <a:srgbClr val="FF0000"/>
                </a:solidFill>
              </a:rPr>
              <a:t>not “immediate”</a:t>
            </a:r>
            <a:r>
              <a:rPr lang="en-US" dirty="0" smtClean="0"/>
              <a:t> to us. They are, rather, </a:t>
            </a:r>
            <a:r>
              <a:rPr lang="en-US" dirty="0" smtClean="0">
                <a:solidFill>
                  <a:srgbClr val="FF0000"/>
                </a:solidFill>
              </a:rPr>
              <a:t>“mediated”</a:t>
            </a:r>
            <a:r>
              <a:rPr lang="en-US" dirty="0" smtClean="0"/>
              <a:t> to us from a particular point of view.</a:t>
            </a:r>
          </a:p>
          <a:p>
            <a:pPr>
              <a:buNone/>
            </a:pPr>
            <a:r>
              <a:rPr lang="en-US" dirty="0" smtClean="0"/>
              <a:t>This includes the events of the Thirty Years’ War.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963" y="521147"/>
            <a:ext cx="3306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Reading (</a:t>
            </a:r>
            <a:r>
              <a:rPr lang="en-US" sz="3200" dirty="0" err="1" smtClean="0"/>
              <a:t>Hi)story</a:t>
            </a:r>
            <a:endParaRPr lang="en-US" sz="32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t="8682" b="8682"/>
          <a:stretch>
            <a:fillRect/>
          </a:stretch>
        </p:blipFill>
        <p:spPr>
          <a:xfrm>
            <a:off x="218141" y="3886358"/>
            <a:ext cx="4311717" cy="23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 a peasant-eye view of the war?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676" r="1767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Soldiers Plundering a Farm by Sebastian </a:t>
            </a:r>
            <a:r>
              <a:rPr lang="en-US" dirty="0" err="1" smtClean="0"/>
              <a:t>Vrancx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1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Next quarter you’ll look photographs of the Civil War that for the first time will give a view of the battlefield….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436" b="1436"/>
          <a:stretch>
            <a:fillRect/>
          </a:stretch>
        </p:blipFill>
        <p:spPr>
          <a:xfrm>
            <a:off x="282021" y="222796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72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What’s the “take away” from Lecture 1?</a:t>
            </a:r>
          </a:p>
          <a:p>
            <a:pPr marL="0" indent="0">
              <a:buNone/>
            </a:pPr>
            <a:r>
              <a:rPr lang="en-US" dirty="0" smtClean="0"/>
              <a:t>(1) There were big events going on in the 17</a:t>
            </a:r>
            <a:r>
              <a:rPr lang="en-US" baseline="30000" dirty="0" smtClean="0"/>
              <a:t>th</a:t>
            </a:r>
            <a:r>
              <a:rPr lang="en-US" dirty="0" smtClean="0"/>
              <a:t> century—the </a:t>
            </a:r>
            <a:r>
              <a:rPr lang="en-US" dirty="0" err="1" smtClean="0"/>
              <a:t>techtonic</a:t>
            </a:r>
            <a:r>
              <a:rPr lang="en-US" dirty="0" smtClean="0"/>
              <a:t> plates of politics, religion, and individuality were shifting.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dirty="0" err="1" smtClean="0"/>
              <a:t>Grimmelshausen</a:t>
            </a:r>
            <a:r>
              <a:rPr lang="en-US" dirty="0" smtClean="0"/>
              <a:t> tells a “story from below” in the genre of the “picaresque.” It captures the chaos, but not as an “unmediated” representation.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6593" y="0"/>
            <a:ext cx="7090113" cy="144807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a literary or historical text, what you see depends on </a:t>
            </a:r>
            <a:r>
              <a:rPr lang="en-US" sz="2800" dirty="0" smtClean="0">
                <a:solidFill>
                  <a:srgbClr val="FF0000"/>
                </a:solidFill>
              </a:rPr>
              <a:t>linguistic / textual mediation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None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material form of the book “mediates”…</a:t>
            </a:r>
          </a:p>
          <a:p>
            <a:pPr>
              <a:buNone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And its language “mediates”…</a:t>
            </a:r>
          </a:p>
          <a:p>
            <a:pPr>
              <a:buNone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This frontispiece sends a signal to us to read the book as…</a:t>
            </a:r>
          </a:p>
          <a:p>
            <a:pPr>
              <a:buNone/>
            </a:pP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…a satire.</a:t>
            </a:r>
          </a:p>
          <a:p>
            <a:pPr>
              <a:buNone/>
            </a:pPr>
            <a:endParaRPr lang="en-US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136" y="2131491"/>
            <a:ext cx="4857440" cy="399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It’s important to take this fact of mediation into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600" dirty="0" smtClean="0"/>
              <a:t>For example: This book is a translation from 17</a:t>
            </a:r>
            <a:r>
              <a:rPr lang="en-US" sz="4600" baseline="30000" dirty="0" smtClean="0"/>
              <a:t>th</a:t>
            </a:r>
            <a:r>
              <a:rPr lang="en-US" sz="4600" dirty="0" smtClean="0"/>
              <a:t>-century German into English in 1993.</a:t>
            </a:r>
          </a:p>
          <a:p>
            <a:r>
              <a:rPr lang="en-US" sz="4600" dirty="0" smtClean="0"/>
              <a:t>The editorial choices of the translator-editor, George Schulz-</a:t>
            </a:r>
            <a:r>
              <a:rPr lang="en-US" sz="4600" dirty="0" err="1" smtClean="0"/>
              <a:t>Behrend</a:t>
            </a:r>
            <a:r>
              <a:rPr lang="en-US" sz="4600" dirty="0" smtClean="0"/>
              <a:t>…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000" dirty="0" smtClean="0"/>
              <a:t>EXAMPLE: “I was very careful to take mincing steps” (Book Two, p. 88) </a:t>
            </a: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Schulz-</a:t>
            </a:r>
            <a:r>
              <a:rPr lang="en-US" sz="4000" dirty="0" err="1" smtClean="0"/>
              <a:t>Behrend</a:t>
            </a:r>
            <a:r>
              <a:rPr lang="en-US" sz="4000" dirty="0" smtClean="0"/>
              <a:t> disappears an important part of the original: “</a:t>
            </a:r>
            <a:r>
              <a:rPr lang="en-US" sz="4000" dirty="0" err="1" smtClean="0"/>
              <a:t>Macht</a:t>
            </a:r>
            <a:r>
              <a:rPr lang="en-US" sz="4000" dirty="0" smtClean="0"/>
              <a:t> so </a:t>
            </a:r>
            <a:r>
              <a:rPr lang="en-US" sz="4000" dirty="0" err="1" smtClean="0"/>
              <a:t>enge</a:t>
            </a:r>
            <a:r>
              <a:rPr lang="en-US" sz="4000" dirty="0" smtClean="0"/>
              <a:t> </a:t>
            </a:r>
            <a:r>
              <a:rPr lang="en-US" sz="4000" dirty="0" err="1" smtClean="0"/>
              <a:t>Schrittlein</a:t>
            </a:r>
            <a:r>
              <a:rPr lang="en-US" sz="4000" dirty="0" smtClean="0"/>
              <a:t>, </a:t>
            </a:r>
            <a:r>
              <a:rPr lang="en-US" sz="4000" dirty="0" err="1" smtClean="0"/>
              <a:t>als</a:t>
            </a:r>
            <a:r>
              <a:rPr lang="en-US" sz="4000" dirty="0" smtClean="0"/>
              <a:t> </a:t>
            </a:r>
            <a:r>
              <a:rPr lang="en-US" sz="4000" dirty="0" err="1" smtClean="0"/>
              <a:t>etwan</a:t>
            </a:r>
            <a:r>
              <a:rPr lang="en-US" sz="4000" dirty="0" smtClean="0"/>
              <a:t> Achilles </a:t>
            </a:r>
            <a:r>
              <a:rPr lang="en-US" sz="4000" dirty="0" err="1" smtClean="0"/>
              <a:t>getan</a:t>
            </a:r>
            <a:r>
              <a:rPr lang="en-US" sz="4000" dirty="0" smtClean="0"/>
              <a:t>, da </a:t>
            </a:r>
            <a:r>
              <a:rPr lang="en-US" sz="4000" dirty="0" err="1" smtClean="0"/>
              <a:t>ihn</a:t>
            </a:r>
            <a:r>
              <a:rPr lang="en-US" sz="4000" dirty="0" smtClean="0"/>
              <a:t> seine Mutter </a:t>
            </a:r>
            <a:r>
              <a:rPr lang="en-US" sz="4000" dirty="0" err="1" smtClean="0"/>
              <a:t>dem</a:t>
            </a:r>
            <a:r>
              <a:rPr lang="en-US" sz="4000" dirty="0" smtClean="0"/>
              <a:t> </a:t>
            </a:r>
            <a:r>
              <a:rPr lang="en-US" sz="4000" dirty="0" err="1" smtClean="0"/>
              <a:t>Lycomedi</a:t>
            </a:r>
            <a:r>
              <a:rPr lang="en-US" sz="4000" dirty="0" smtClean="0"/>
              <a:t> </a:t>
            </a:r>
            <a:r>
              <a:rPr lang="en-US" sz="4000" dirty="0" err="1" smtClean="0"/>
              <a:t>rekommendierte</a:t>
            </a:r>
            <a:r>
              <a:rPr lang="en-US" sz="4000" dirty="0" smtClean="0"/>
              <a:t>” – “I took the same kind of mincing little steps that Achilles took when his mother sent him to </a:t>
            </a:r>
            <a:r>
              <a:rPr lang="en-US" sz="4000" dirty="0" err="1" smtClean="0"/>
              <a:t>Lycomedes</a:t>
            </a:r>
            <a:r>
              <a:rPr lang="en-US" sz="4000" dirty="0" smtClean="0"/>
              <a:t>…”</a:t>
            </a:r>
          </a:p>
          <a:p>
            <a:pPr>
              <a:buNone/>
            </a:pPr>
            <a:r>
              <a:rPr lang="en-US" sz="4000" dirty="0" smtClean="0"/>
              <a:t>What’s missing??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6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smtClean="0"/>
              <a:t>		Learn German!!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4463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0248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Simplicius</a:t>
            </a:r>
            <a:r>
              <a:rPr lang="en-US" dirty="0" smtClean="0"/>
              <a:t> as Achilles?!?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“Mincing” </a:t>
            </a:r>
            <a:br>
              <a:rPr lang="en-US" dirty="0" smtClean="0"/>
            </a:br>
            <a:r>
              <a:rPr lang="en-US" dirty="0" smtClean="0"/>
              <a:t>Achilles?!?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368" y="1421839"/>
            <a:ext cx="4038600" cy="54239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According to an alternative tradition of stories, at the request of his mother, Thetis, </a:t>
            </a:r>
            <a:r>
              <a:rPr lang="en-US" dirty="0" err="1" smtClean="0"/>
              <a:t>Lycomedes</a:t>
            </a:r>
            <a:r>
              <a:rPr lang="en-US" dirty="0" smtClean="0"/>
              <a:t> concealed Achilles in female disguise among his own daughters to save him from going to Troy.</a:t>
            </a:r>
          </a:p>
          <a:p>
            <a:pPr>
              <a:buNone/>
            </a:pPr>
            <a:r>
              <a:rPr lang="en-US" dirty="0" smtClean="0"/>
              <a:t>Odysseus drew Achilles out of his disguise and took him to Troy.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8000"/>
          </a:blip>
          <a:stretch>
            <a:fillRect/>
          </a:stretch>
        </p:blipFill>
        <p:spPr>
          <a:xfrm>
            <a:off x="4337618" y="297635"/>
            <a:ext cx="4349182" cy="5484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7941" y="5782182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Pompeo</a:t>
            </a:r>
            <a:r>
              <a:rPr lang="en-US" dirty="0" smtClean="0"/>
              <a:t> </a:t>
            </a:r>
            <a:r>
              <a:rPr lang="en-US" dirty="0" err="1" smtClean="0"/>
              <a:t>Batoni</a:t>
            </a:r>
            <a:r>
              <a:rPr lang="en-US" dirty="0" smtClean="0"/>
              <a:t>, “Achilles at the Court of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Lycomedes</a:t>
            </a:r>
            <a:r>
              <a:rPr lang="en-US" dirty="0" smtClean="0"/>
              <a:t>” (1745) (oil on canvas)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4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Had </a:t>
            </a:r>
            <a:r>
              <a:rPr lang="en-US" dirty="0" err="1" smtClean="0"/>
              <a:t>Simplicius</a:t>
            </a:r>
            <a:r>
              <a:rPr lang="en-US" dirty="0" smtClean="0"/>
              <a:t> read the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u="sng" dirty="0" smtClean="0"/>
              <a:t>Iliad</a:t>
            </a:r>
            <a:r>
              <a:rPr lang="en-US" dirty="0"/>
              <a:t> </a:t>
            </a:r>
            <a:r>
              <a:rPr lang="en-US" dirty="0" smtClean="0"/>
              <a:t>and know the Greek tradition?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600199"/>
            <a:ext cx="4625314" cy="499713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800" dirty="0" err="1" smtClean="0"/>
              <a:t>Grimmelshausen</a:t>
            </a:r>
            <a:r>
              <a:rPr lang="en-US" sz="3800" dirty="0" smtClean="0"/>
              <a:t> certainly had…</a:t>
            </a:r>
          </a:p>
          <a:p>
            <a:pPr>
              <a:buNone/>
            </a:pPr>
            <a:r>
              <a:rPr lang="en-US" sz="3800" dirty="0" smtClean="0"/>
              <a:t>Compare Book Two, </a:t>
            </a:r>
            <a:r>
              <a:rPr lang="en-US" sz="3800" dirty="0" err="1" smtClean="0"/>
              <a:t>p</a:t>
            </a:r>
            <a:r>
              <a:rPr lang="en-US" sz="3800" dirty="0" smtClean="0"/>
              <a:t>. 101:  </a:t>
            </a:r>
            <a:r>
              <a:rPr lang="en-US" sz="3800" dirty="0" err="1" smtClean="0"/>
              <a:t>Simplicius</a:t>
            </a:r>
            <a:r>
              <a:rPr lang="en-US" sz="3800" dirty="0" smtClean="0"/>
              <a:t>: “I often wished for the Trojan War” </a:t>
            </a:r>
          </a:p>
          <a:p>
            <a:pPr>
              <a:buNone/>
            </a:pPr>
            <a:r>
              <a:rPr lang="en-US" sz="3800" dirty="0" err="1" smtClean="0"/>
              <a:t>Simplicius</a:t>
            </a:r>
            <a:r>
              <a:rPr lang="en-US" sz="3800" dirty="0" smtClean="0"/>
              <a:t> is worried about his </a:t>
            </a:r>
            <a:r>
              <a:rPr lang="en-US" sz="3800" u="sng" dirty="0" err="1" smtClean="0"/>
              <a:t>kleos</a:t>
            </a:r>
            <a:r>
              <a:rPr lang="en-US" sz="3800" dirty="0" smtClean="0"/>
              <a:t> (“</a:t>
            </a:r>
            <a:r>
              <a:rPr lang="en-US" sz="3800" dirty="0" err="1" smtClean="0"/>
              <a:t>Ruhm</a:t>
            </a:r>
            <a:r>
              <a:rPr lang="en-US" sz="3800" dirty="0" smtClean="0"/>
              <a:t>,” reputation) (</a:t>
            </a:r>
            <a:r>
              <a:rPr lang="en-US" sz="3800" dirty="0" err="1" smtClean="0"/>
              <a:t>p</a:t>
            </a:r>
            <a:r>
              <a:rPr lang="en-US" sz="3800" dirty="0" smtClean="0"/>
              <a:t>. 101)  - “Making a name for myself…” </a:t>
            </a:r>
          </a:p>
          <a:p>
            <a:pPr>
              <a:buNone/>
            </a:pPr>
            <a:r>
              <a:rPr lang="en-US" sz="3800" dirty="0" smtClean="0"/>
              <a:t>By raiding villages / stealing bacon…</a:t>
            </a:r>
          </a:p>
          <a:p>
            <a:pPr>
              <a:buNone/>
            </a:pPr>
            <a:r>
              <a:rPr lang="en-US" sz="3800" dirty="0" smtClean="0"/>
              <a:t>He also proves himself a ‘warrior’ in </a:t>
            </a:r>
            <a:r>
              <a:rPr lang="en-US" sz="3800" dirty="0"/>
              <a:t>a</a:t>
            </a:r>
            <a:r>
              <a:rPr lang="en-US" sz="3800" dirty="0" smtClean="0"/>
              <a:t> “Mock Epic.” What does he defeat so valiantly?</a:t>
            </a:r>
          </a:p>
          <a:p>
            <a:pPr>
              <a:buNone/>
            </a:pPr>
            <a:r>
              <a:rPr lang="en-US" sz="3800" dirty="0"/>
              <a:t>T</a:t>
            </a:r>
            <a:r>
              <a:rPr lang="en-US" sz="3800" dirty="0" smtClean="0"/>
              <a:t>he Lice on his body! (Book Two, p. 95</a:t>
            </a:r>
            <a:r>
              <a:rPr lang="en-US" dirty="0" smtClean="0"/>
              <a:t>)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386" y="1785830"/>
            <a:ext cx="3213317" cy="3964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9386" y="5724120"/>
            <a:ext cx="326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Grimmelshausen</a:t>
            </a:r>
            <a:r>
              <a:rPr lang="en-US" dirty="0" smtClean="0"/>
              <a:t> (1621/22 – 76)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001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This little reflection on mediation allows us to consider the relation of </a:t>
            </a:r>
            <a:r>
              <a:rPr lang="en-US" sz="3200" dirty="0" err="1" smtClean="0"/>
              <a:t>Grimmelshausen’s</a:t>
            </a:r>
            <a:r>
              <a:rPr lang="en-US" sz="3200" dirty="0" smtClean="0"/>
              <a:t> novel to the epic tradition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18150"/>
            <a:ext cx="8229600" cy="4525963"/>
          </a:xfrm>
        </p:spPr>
        <p:txBody>
          <a:bodyPr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How does he “translate” it?</a:t>
            </a:r>
          </a:p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Picaresque as the underbelly of epic-- the picaresque knows the ancient epic and is reflecting on the usefulness of its “world” and its “values” in modern times… </a:t>
            </a:r>
          </a:p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 might also ask: How does </a:t>
            </a:r>
            <a:r>
              <a:rPr lang="en-US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Grimmelshausen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“translate” the big “history from above”?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32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276" y="328246"/>
            <a:ext cx="7770813" cy="137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Visibility of “Cause” #1: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 err="1" smtClean="0"/>
              <a:t>Grimmelshausen’s</a:t>
            </a:r>
            <a:r>
              <a:rPr lang="en-US" sz="2400" dirty="0" smtClean="0"/>
              <a:t> </a:t>
            </a:r>
            <a:r>
              <a:rPr lang="en-US" sz="2400" u="sng" dirty="0" err="1" smtClean="0"/>
              <a:t>Simplicissimus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do we see the Thirty Years’ War as a</a:t>
            </a:r>
            <a:br>
              <a:rPr lang="en-US" sz="2400" dirty="0" smtClean="0"/>
            </a:br>
            <a:r>
              <a:rPr lang="en-US" sz="2400" dirty="0" smtClean="0"/>
              <a:t> war of religion?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328613"/>
            <a:ext cx="384811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A. “Concerning theology, there was no one like me in all </a:t>
            </a:r>
            <a:r>
              <a:rPr lang="en-US" sz="2400" dirty="0" err="1" smtClean="0"/>
              <a:t>Christendumb</a:t>
            </a:r>
            <a:r>
              <a:rPr lang="en-US" sz="2400" dirty="0" smtClean="0"/>
              <a:t>” (Book One, p. 3) </a:t>
            </a:r>
          </a:p>
          <a:p>
            <a:pPr>
              <a:buNone/>
            </a:pPr>
            <a:r>
              <a:rPr lang="en-US" sz="2400" dirty="0" smtClean="0"/>
              <a:t>“Our Lord God…hung in the corner behind the kitchen door” (Book One, </a:t>
            </a:r>
            <a:r>
              <a:rPr lang="en-US" sz="2400" dirty="0" err="1" smtClean="0"/>
              <a:t>p</a:t>
            </a:r>
            <a:r>
              <a:rPr lang="en-US" sz="2400" dirty="0" smtClean="0"/>
              <a:t>. 14)</a:t>
            </a:r>
          </a:p>
          <a:p>
            <a:pPr>
              <a:buNone/>
            </a:pPr>
            <a:r>
              <a:rPr lang="en-US" sz="2400" dirty="0" smtClean="0"/>
              <a:t>B. Most of the characters do not either self-identify or identify the enemy by religion (as Protestant or Catholic).  </a:t>
            </a:r>
            <a:r>
              <a:rPr lang="en-US" sz="2400" dirty="0" smtClean="0">
                <a:solidFill>
                  <a:srgbClr val="FF0000"/>
                </a:solidFill>
              </a:rPr>
              <a:t>They don’t care </a:t>
            </a:r>
            <a:r>
              <a:rPr lang="en-US" sz="2400" dirty="0" smtClean="0"/>
              <a:t>(Book One, </a:t>
            </a:r>
            <a:r>
              <a:rPr lang="en-US" sz="2400" dirty="0" err="1" smtClean="0"/>
              <a:t>p</a:t>
            </a:r>
            <a:r>
              <a:rPr lang="en-US" sz="2400" dirty="0" smtClean="0"/>
              <a:t>. 24: The fifth peasant)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55" y="1959937"/>
            <a:ext cx="2921373" cy="3895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8527" y="6052066"/>
            <a:ext cx="289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 French crucifix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5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EXCEPTION(S):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The Hermit (Book One, pp. 9-20).  But what “religion” is he? What’s his “creed” (Book One, </a:t>
            </a:r>
            <a:r>
              <a:rPr lang="en-US" dirty="0" err="1" smtClean="0"/>
              <a:t>p</a:t>
            </a:r>
            <a:r>
              <a:rPr lang="en-US" dirty="0" smtClean="0"/>
              <a:t>. 19)?</a:t>
            </a:r>
          </a:p>
          <a:p>
            <a:pPr>
              <a:buNone/>
            </a:pPr>
            <a:r>
              <a:rPr lang="en-US" dirty="0" smtClean="0"/>
              <a:t>It’s just not clear what denomination he is. We see here the beginnings of a “natural” piety beyond institutional religions.</a:t>
            </a:r>
          </a:p>
          <a:p>
            <a:pPr>
              <a:buNone/>
            </a:pPr>
            <a:r>
              <a:rPr lang="en-US" dirty="0" smtClean="0"/>
              <a:t>The novel not interested in this particular “cause.”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6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67" dirty="0" smtClean="0"/>
              <a:t>“Cause” #3: In </a:t>
            </a:r>
            <a:r>
              <a:rPr lang="en-US" sz="2667" dirty="0" err="1" smtClean="0"/>
              <a:t>Grimmelshausen’s</a:t>
            </a:r>
            <a:r>
              <a:rPr lang="en-US" sz="2667" dirty="0" smtClean="0"/>
              <a:t> </a:t>
            </a:r>
            <a:r>
              <a:rPr lang="en-US" sz="2667" u="sng" dirty="0" err="1" smtClean="0"/>
              <a:t>Simplicissimus</a:t>
            </a:r>
            <a:r>
              <a:rPr lang="en-US" sz="2667" dirty="0" smtClean="0"/>
              <a:t>, do we see the Thirty Years’ War as a war of (nation-state) building / Swedes (and the French) against the HRE?</a:t>
            </a:r>
            <a:endParaRPr lang="en-US" sz="2667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16275"/>
            <a:ext cx="4038600" cy="498961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Sort of, if you know where to look…</a:t>
            </a:r>
          </a:p>
          <a:p>
            <a:pPr>
              <a:buNone/>
            </a:pPr>
            <a:r>
              <a:rPr lang="en-US" dirty="0" smtClean="0"/>
              <a:t>References to the German Prince Bernhard of Weimar tangling with the “imperial” (HRE) troops (Book One, </a:t>
            </a:r>
            <a:r>
              <a:rPr lang="en-US" dirty="0" err="1" smtClean="0"/>
              <a:t>p</a:t>
            </a:r>
            <a:r>
              <a:rPr lang="en-US" dirty="0" smtClean="0"/>
              <a:t>. 29) / </a:t>
            </a:r>
            <a:r>
              <a:rPr lang="en-US" dirty="0" smtClean="0">
                <a:solidFill>
                  <a:srgbClr val="FF0000"/>
                </a:solidFill>
              </a:rPr>
              <a:t>Prince Bernhard was an ally of the Swedish</a:t>
            </a:r>
            <a:r>
              <a:rPr lang="en-US" dirty="0" smtClean="0"/>
              <a:t>, and so was helping  them build their nation-state…</a:t>
            </a:r>
          </a:p>
          <a:p>
            <a:pPr>
              <a:buNone/>
            </a:pPr>
            <a:r>
              <a:rPr lang="en-US" dirty="0" smtClean="0"/>
              <a:t>The “Commissioner” sent by the </a:t>
            </a:r>
            <a:r>
              <a:rPr lang="en-US" dirty="0" smtClean="0">
                <a:solidFill>
                  <a:srgbClr val="FF0000"/>
                </a:solidFill>
              </a:rPr>
              <a:t>Swedish war council</a:t>
            </a:r>
            <a:r>
              <a:rPr lang="en-US" dirty="0" smtClean="0"/>
              <a:t> to inspect Hanau (Book Two, pp. 58-9)</a:t>
            </a:r>
          </a:p>
          <a:p>
            <a:pPr>
              <a:buNone/>
            </a:pPr>
            <a:r>
              <a:rPr lang="en-US" dirty="0" smtClean="0"/>
              <a:t>“Our general, von </a:t>
            </a:r>
            <a:r>
              <a:rPr lang="en-US" dirty="0" err="1" smtClean="0"/>
              <a:t>Hatzfeld</a:t>
            </a:r>
            <a:r>
              <a:rPr lang="en-US" dirty="0" smtClean="0"/>
              <a:t>” (Book Two, </a:t>
            </a:r>
            <a:r>
              <a:rPr lang="en-US" dirty="0" err="1" smtClean="0"/>
              <a:t>p</a:t>
            </a:r>
            <a:r>
              <a:rPr lang="en-US" dirty="0" smtClean="0"/>
              <a:t>. 87) – </a:t>
            </a:r>
            <a:r>
              <a:rPr lang="en-US" dirty="0" err="1" smtClean="0">
                <a:solidFill>
                  <a:srgbClr val="FF0000"/>
                </a:solidFill>
              </a:rPr>
              <a:t>Hatzfeld</a:t>
            </a:r>
            <a:r>
              <a:rPr lang="en-US" dirty="0" smtClean="0">
                <a:solidFill>
                  <a:srgbClr val="FF0000"/>
                </a:solidFill>
              </a:rPr>
              <a:t> was an imperial general</a:t>
            </a:r>
          </a:p>
          <a:p>
            <a:pPr>
              <a:buNone/>
            </a:pPr>
            <a:r>
              <a:rPr lang="en-US" dirty="0" smtClean="0"/>
              <a:t>“</a:t>
            </a:r>
            <a:r>
              <a:rPr lang="en-US" dirty="0" err="1" smtClean="0"/>
              <a:t>Banér’s</a:t>
            </a:r>
            <a:r>
              <a:rPr lang="en-US" dirty="0" smtClean="0"/>
              <a:t> army and ours started fighting” (Book Two, </a:t>
            </a:r>
            <a:r>
              <a:rPr lang="en-US" dirty="0" err="1" smtClean="0"/>
              <a:t>p</a:t>
            </a:r>
            <a:r>
              <a:rPr lang="en-US" dirty="0" smtClean="0"/>
              <a:t>. 92) – </a:t>
            </a:r>
            <a:r>
              <a:rPr lang="en-US" dirty="0" err="1" smtClean="0"/>
              <a:t>Banér</a:t>
            </a:r>
            <a:r>
              <a:rPr lang="en-US" dirty="0" smtClean="0"/>
              <a:t> was a </a:t>
            </a:r>
            <a:r>
              <a:rPr lang="en-US" dirty="0" smtClean="0">
                <a:solidFill>
                  <a:srgbClr val="FF0000"/>
                </a:solidFill>
              </a:rPr>
              <a:t>Swedish</a:t>
            </a:r>
            <a:r>
              <a:rPr lang="en-US" dirty="0" smtClean="0"/>
              <a:t> general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Yet still and all…</a:t>
            </a:r>
          </a:p>
          <a:p>
            <a:pPr>
              <a:buNone/>
            </a:pPr>
            <a:r>
              <a:rPr lang="en-US" dirty="0" smtClean="0"/>
              <a:t>There is not too much evidence of political developments.</a:t>
            </a:r>
          </a:p>
          <a:p>
            <a:pPr>
              <a:buNone/>
            </a:pPr>
            <a:r>
              <a:rPr lang="en-US" dirty="0" err="1" smtClean="0"/>
              <a:t>Simplicius</a:t>
            </a:r>
            <a:r>
              <a:rPr lang="en-US" dirty="0" smtClean="0"/>
              <a:t> sees “one of our men, who had previously served on the emperor’s side…” (Book One, </a:t>
            </a:r>
            <a:r>
              <a:rPr lang="en-US" dirty="0" err="1" smtClean="0"/>
              <a:t>p</a:t>
            </a:r>
            <a:r>
              <a:rPr lang="en-US" dirty="0" smtClean="0"/>
              <a:t>. 44)</a:t>
            </a:r>
          </a:p>
          <a:p>
            <a:pPr>
              <a:buNone/>
            </a:pPr>
            <a:r>
              <a:rPr lang="en-US" dirty="0" smtClean="0"/>
              <a:t>This </a:t>
            </a:r>
            <a:r>
              <a:rPr lang="en-US" dirty="0" smtClean="0">
                <a:solidFill>
                  <a:srgbClr val="FF0000"/>
                </a:solidFill>
              </a:rPr>
              <a:t>is mercenary warfare</a:t>
            </a:r>
            <a:r>
              <a:rPr lang="en-US" dirty="0" smtClean="0"/>
              <a:t>, no real loyalties.</a:t>
            </a:r>
          </a:p>
          <a:p>
            <a:pPr>
              <a:buNone/>
            </a:pPr>
            <a:r>
              <a:rPr lang="en-US" dirty="0" err="1" smtClean="0"/>
              <a:t>Simplicius</a:t>
            </a:r>
            <a:r>
              <a:rPr lang="en-US" dirty="0" smtClean="0"/>
              <a:t> himself seems to change sides a lot.</a:t>
            </a:r>
          </a:p>
          <a:p>
            <a:pPr>
              <a:buNone/>
            </a:pPr>
            <a:r>
              <a:rPr lang="en-US" dirty="0" smtClean="0"/>
              <a:t>And eventually becomes something like a free agent as the “</a:t>
            </a:r>
            <a:r>
              <a:rPr lang="en-US" dirty="0" err="1" smtClean="0"/>
              <a:t>Hunterboy</a:t>
            </a:r>
            <a:r>
              <a:rPr lang="en-US" dirty="0" smtClean="0"/>
              <a:t>” at the end of Book Two.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1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Why doesn’t </a:t>
            </a:r>
            <a:r>
              <a:rPr lang="en-US" sz="2400" dirty="0" err="1" smtClean="0"/>
              <a:t>Grimmelshausen</a:t>
            </a:r>
            <a:r>
              <a:rPr lang="en-US" sz="2400" dirty="0" smtClean="0"/>
              <a:t> tell us very often which political side the various soldiers are on? 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Is he employing a </a:t>
            </a:r>
            <a:r>
              <a:rPr lang="en-US" sz="2400" dirty="0" smtClean="0"/>
              <a:t>“subtractive” technique (Prof. </a:t>
            </a:r>
            <a:r>
              <a:rPr lang="en-US" sz="2400" dirty="0" err="1" smtClean="0"/>
              <a:t>Izenberg</a:t>
            </a:r>
            <a:r>
              <a:rPr lang="en-US" sz="2400" dirty="0" smtClean="0"/>
              <a:t>)? He is not providing a uniting principle.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74941"/>
            <a:ext cx="4038600" cy="54191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“[</a:t>
            </a:r>
            <a:r>
              <a:rPr lang="en-US" sz="2000" dirty="0" err="1" smtClean="0"/>
              <a:t>M]y</a:t>
            </a:r>
            <a:r>
              <a:rPr lang="en-US" sz="2000" dirty="0" smtClean="0"/>
              <a:t> flock and I were surrounded by a troop of heavy cavalry”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5)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“Some forty or fifty musketeers surrounded me” (Book One, </a:t>
            </a:r>
            <a:r>
              <a:rPr lang="en-US" sz="2000" dirty="0" err="1" smtClean="0"/>
              <a:t>p</a:t>
            </a:r>
            <a:r>
              <a:rPr lang="en-US" sz="2000" dirty="0" smtClean="0"/>
              <a:t>. 22)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Which cavalry? Whose musketeers? 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Would it have mattered “from below”?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74941"/>
            <a:ext cx="3657600" cy="54191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It may well </a:t>
            </a:r>
            <a:r>
              <a:rPr lang="en-US" sz="2400" i="1" dirty="0" smtClean="0">
                <a:solidFill>
                  <a:srgbClr val="FF0000"/>
                </a:solidFill>
              </a:rPr>
              <a:t>not</a:t>
            </a:r>
            <a:r>
              <a:rPr lang="en-US" sz="2400" dirty="0" smtClean="0">
                <a:solidFill>
                  <a:srgbClr val="FF0000"/>
                </a:solidFill>
              </a:rPr>
              <a:t> have mattered to most of the people swept up by the conflict</a:t>
            </a:r>
          </a:p>
          <a:p>
            <a:pPr>
              <a:buNone/>
            </a:pPr>
            <a:r>
              <a:rPr lang="en-US" sz="2400" dirty="0" smtClean="0"/>
              <a:t>The state-aligned details would have been invisible to them…</a:t>
            </a:r>
          </a:p>
          <a:p>
            <a:pPr>
              <a:buNone/>
            </a:pPr>
            <a:r>
              <a:rPr lang="en-US" sz="2400" dirty="0" smtClean="0"/>
              <a:t>By </a:t>
            </a:r>
            <a:r>
              <a:rPr lang="en-US" sz="2400" i="1" dirty="0" smtClean="0"/>
              <a:t>not</a:t>
            </a:r>
            <a:r>
              <a:rPr lang="en-US" sz="2400" dirty="0" smtClean="0"/>
              <a:t> identifying the sides, the novel is giving us the </a:t>
            </a:r>
            <a:r>
              <a:rPr lang="en-US" sz="2400" dirty="0" smtClean="0">
                <a:solidFill>
                  <a:srgbClr val="FF0000"/>
                </a:solidFill>
              </a:rPr>
              <a:t>“view from below”</a:t>
            </a:r>
            <a:r>
              <a:rPr lang="en-US" sz="24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86024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76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Thirty Years’ War (1618-48)…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638"/>
            <a:ext cx="4038600" cy="598963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CAUSES: </a:t>
            </a:r>
            <a:r>
              <a:rPr lang="en-US" dirty="0" smtClean="0"/>
              <a:t>(1) War of Religion; (2) German / Central European Constitutional War between levels of power; (3) War of (Nation)-State Building, Sweden and France emerge victorious to the detriment of the internally divided Holy Roman Empire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123626"/>
            <a:ext cx="4069451" cy="2982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479832"/>
            <a:ext cx="456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time, I told the “story” of the history of </a:t>
            </a:r>
          </a:p>
          <a:p>
            <a:r>
              <a:rPr lang="en-US" dirty="0" smtClean="0"/>
              <a:t>the Thirty Years’ War as “history from above”…</a:t>
            </a:r>
          </a:p>
        </p:txBody>
      </p:sp>
    </p:spTree>
    <p:extLst>
      <p:ext uri="{BB962C8B-B14F-4D97-AF65-F5344CB8AC3E}">
        <p14:creationId xmlns:p14="http://schemas.microsoft.com/office/powerpoint/2010/main" val="581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novel certainly seems to capture the brutality and chaos of the war </a:t>
            </a:r>
            <a:r>
              <a:rPr lang="en-US" sz="3200" i="1" dirty="0" smtClean="0"/>
              <a:t>realistically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- Pillaging / Sacking </a:t>
            </a:r>
            <a:r>
              <a:rPr lang="en-US" dirty="0" smtClean="0"/>
              <a:t>(Book One, pp. 6-9, 21, 29) </a:t>
            </a:r>
          </a:p>
          <a:p>
            <a:pPr>
              <a:buNone/>
            </a:pPr>
            <a:r>
              <a:rPr lang="en-US" dirty="0" smtClean="0"/>
              <a:t>- The “Knife” of </a:t>
            </a:r>
            <a:r>
              <a:rPr lang="en-US" dirty="0" smtClean="0">
                <a:solidFill>
                  <a:srgbClr val="FF0000"/>
                </a:solidFill>
              </a:rPr>
              <a:t>“Forced Contributions</a:t>
            </a:r>
            <a:r>
              <a:rPr lang="en-US" dirty="0" smtClean="0"/>
              <a:t>” (p. 27) – “All my firewood, my utensils, and all the paltry food…completely gone” (Book One, p. 24) ;  </a:t>
            </a:r>
            <a:r>
              <a:rPr lang="en-US" dirty="0" err="1" smtClean="0"/>
              <a:t>Simplicius</a:t>
            </a:r>
            <a:r>
              <a:rPr lang="en-US" dirty="0" smtClean="0"/>
              <a:t> takes part in “foraging raids” for the Croats (Book Two, p. 71)</a:t>
            </a:r>
          </a:p>
          <a:p>
            <a:pPr>
              <a:buNone/>
            </a:pPr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Torture? </a:t>
            </a:r>
            <a:r>
              <a:rPr lang="en-US" dirty="0" smtClean="0"/>
              <a:t>(Book One, pp. 7 and 22-4) - The Soldiers and the Peasants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8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74638"/>
            <a:ext cx="8229600" cy="5851525"/>
          </a:xfrm>
        </p:spPr>
        <p:txBody>
          <a:bodyPr/>
          <a:lstStyle/>
          <a:p>
            <a:r>
              <a:rPr lang="en-US" dirty="0" smtClean="0"/>
              <a:t>However, </a:t>
            </a:r>
            <a:r>
              <a:rPr lang="en-US" dirty="0"/>
              <a:t>even though </a:t>
            </a:r>
            <a:r>
              <a:rPr lang="en-US" dirty="0" err="1"/>
              <a:t>Grimmelshausen’s</a:t>
            </a:r>
            <a:r>
              <a:rPr lang="en-US" dirty="0"/>
              <a:t> picaresque novel is a “historical text” </a:t>
            </a:r>
            <a:r>
              <a:rPr lang="en-US" dirty="0" smtClean="0"/>
              <a:t>(almost </a:t>
            </a:r>
            <a:r>
              <a:rPr lang="en-US" dirty="0"/>
              <a:t>contemporary with the war </a:t>
            </a:r>
            <a:r>
              <a:rPr lang="en-US" dirty="0" smtClean="0"/>
              <a:t>itself), and even though it’s highly realistic in places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we shouldn’t read it as describing the literal </a:t>
            </a:r>
            <a:r>
              <a:rPr lang="en-US" i="1" dirty="0">
                <a:solidFill>
                  <a:srgbClr val="FF0000"/>
                </a:solidFill>
              </a:rPr>
              <a:t>res </a:t>
            </a:r>
            <a:r>
              <a:rPr lang="en-US" i="1" dirty="0" err="1">
                <a:solidFill>
                  <a:srgbClr val="FF0000"/>
                </a:solidFill>
              </a:rPr>
              <a:t>gestae</a:t>
            </a:r>
            <a:r>
              <a:rPr lang="en-US" dirty="0">
                <a:solidFill>
                  <a:srgbClr val="FF0000"/>
                </a:solidFill>
              </a:rPr>
              <a:t> of the war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It’s a </a:t>
            </a:r>
            <a:r>
              <a:rPr lang="en-US" dirty="0" smtClean="0">
                <a:solidFill>
                  <a:srgbClr val="FF0000"/>
                </a:solidFill>
              </a:rPr>
              <a:t>story</a:t>
            </a:r>
            <a:r>
              <a:rPr lang="en-US" dirty="0" smtClean="0"/>
              <a:t> (a fictional narrative) </a:t>
            </a:r>
            <a:r>
              <a:rPr lang="en-US" dirty="0"/>
              <a:t>a</a:t>
            </a:r>
            <a:r>
              <a:rPr lang="en-US" dirty="0" smtClean="0"/>
              <a:t>nd as such it </a:t>
            </a:r>
            <a:r>
              <a:rPr lang="en-US" u="sng" dirty="0" smtClean="0"/>
              <a:t>creates a world for us to judge</a:t>
            </a:r>
            <a:r>
              <a:rPr lang="en-US" dirty="0" smtClean="0"/>
              <a:t>. But the world of “History” (with a capital H) is not really present </a:t>
            </a:r>
            <a:r>
              <a:rPr lang="en-US" i="1" dirty="0" smtClean="0"/>
              <a:t>directly</a:t>
            </a:r>
            <a:r>
              <a:rPr lang="en-US" dirty="0" smtClean="0"/>
              <a:t> in the story.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18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So, what’s the relation between this story and the “big history” going on? How are we to read this novel in relation to this history?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Three possibilities:</a:t>
            </a:r>
          </a:p>
          <a:p>
            <a:pPr marL="0" indent="0">
              <a:buNone/>
            </a:pPr>
            <a:r>
              <a:rPr lang="en-US" dirty="0" smtClean="0"/>
              <a:t>1. Could just be entertainment, a funny story about a </a:t>
            </a:r>
            <a:r>
              <a:rPr lang="en-US" dirty="0" err="1" smtClean="0"/>
              <a:t>simplisitic</a:t>
            </a:r>
            <a:r>
              <a:rPr lang="en-US" dirty="0" smtClean="0"/>
              <a:t> person, a simpleton. Slapstick.</a:t>
            </a:r>
          </a:p>
          <a:p>
            <a:pPr marL="0" indent="0">
              <a:buNone/>
            </a:pPr>
            <a:r>
              <a:rPr lang="en-US" dirty="0" smtClean="0"/>
              <a:t>But the hints at the epic tradition and the constructed nature of the narrative makes this solution unsatisfactory.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3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We could read it as a literal depiction of the realities of the Thirty Years’ War.</a:t>
            </a:r>
          </a:p>
          <a:p>
            <a:pPr marL="0" indent="0">
              <a:buNone/>
            </a:pPr>
            <a:r>
              <a:rPr lang="en-US" dirty="0" smtClean="0"/>
              <a:t>It’s certainly realistic and matter-of-fact in its descriptions of brutality. And many people continue to read it this way.</a:t>
            </a:r>
          </a:p>
          <a:p>
            <a:pPr marL="0" indent="0">
              <a:buNone/>
            </a:pPr>
            <a:r>
              <a:rPr lang="en-US" dirty="0" smtClean="0"/>
              <a:t>But again, the </a:t>
            </a:r>
            <a:r>
              <a:rPr lang="en-US" i="1" dirty="0" smtClean="0"/>
              <a:t>constructed</a:t>
            </a:r>
            <a:r>
              <a:rPr lang="en-US" dirty="0" smtClean="0"/>
              <a:t> and </a:t>
            </a:r>
            <a:r>
              <a:rPr lang="en-US" i="1" dirty="0" smtClean="0"/>
              <a:t>mediated</a:t>
            </a:r>
            <a:r>
              <a:rPr lang="en-US" dirty="0" smtClean="0"/>
              <a:t> nature of the narrative should warn us not to take it literally.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6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finally we arrive at my thesis, which I hinted at in the title of the lecture: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70339"/>
            <a:ext cx="8229600" cy="196596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MY THESIS</a:t>
            </a:r>
            <a:r>
              <a:rPr lang="en-US" sz="2000" dirty="0" smtClean="0"/>
              <a:t>: </a:t>
            </a:r>
            <a:r>
              <a:rPr lang="en-US" sz="2400" dirty="0" smtClean="0"/>
              <a:t>The novel is not </a:t>
            </a:r>
            <a:r>
              <a:rPr lang="en-US" sz="2400" dirty="0" smtClean="0">
                <a:solidFill>
                  <a:srgbClr val="FF0000"/>
                </a:solidFill>
              </a:rPr>
              <a:t>just entertainment</a:t>
            </a:r>
            <a:r>
              <a:rPr lang="en-US" sz="2400" dirty="0" smtClean="0"/>
              <a:t>, and is </a:t>
            </a:r>
            <a:r>
              <a:rPr lang="en-US" sz="2400" dirty="0" smtClean="0">
                <a:solidFill>
                  <a:srgbClr val="FF0000"/>
                </a:solidFill>
              </a:rPr>
              <a:t>not a literal depiction of the war </a:t>
            </a:r>
            <a:r>
              <a:rPr lang="en-US" sz="2400" i="1" dirty="0" smtClean="0"/>
              <a:t> </a:t>
            </a:r>
            <a:r>
              <a:rPr lang="en-US" sz="2400" dirty="0" smtClean="0"/>
              <a:t>but is, rather, a </a:t>
            </a:r>
            <a:r>
              <a:rPr lang="en-US" sz="2400" i="1" dirty="0" smtClean="0">
                <a:solidFill>
                  <a:srgbClr val="FF0000"/>
                </a:solidFill>
              </a:rPr>
              <a:t>figurative, allegorical, satirical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post-war commentary </a:t>
            </a:r>
            <a:r>
              <a:rPr lang="en-US" sz="2400" dirty="0" smtClean="0"/>
              <a:t>on the </a:t>
            </a:r>
            <a:r>
              <a:rPr lang="en-US" sz="2400" i="1" dirty="0" smtClean="0"/>
              <a:t>values of the world that the war and the peace Treaty of Westphalia  had created</a:t>
            </a:r>
            <a:r>
              <a:rPr lang="en-US" sz="2400" dirty="0" smtClean="0"/>
              <a:t>…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538428" y="3664220"/>
            <a:ext cx="2509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Treaty of Westphalia </a:t>
            </a:r>
          </a:p>
          <a:p>
            <a:r>
              <a:rPr lang="en-US" dirty="0" smtClean="0"/>
              <a:t>(1648)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71" y="2779908"/>
            <a:ext cx="4958589" cy="407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is, in a kind of allegory </a:t>
            </a:r>
            <a:r>
              <a:rPr lang="en-US" dirty="0" err="1" smtClean="0"/>
              <a:t>Grimmelshausen</a:t>
            </a:r>
            <a:r>
              <a:rPr lang="en-US" dirty="0" smtClean="0"/>
              <a:t> shows us from the perspective of one individual the chaos of the war and movement toward a new order that grew out of the Treaty of Westphalia.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5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rest of the lecture will offer some textual evidence for this claim.</a:t>
            </a:r>
          </a:p>
          <a:p>
            <a:r>
              <a:rPr lang="en-US" dirty="0" smtClean="0"/>
              <a:t>But first, I need to be clear on my terms.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37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Literal vs. Allegorical (“figurative”) Reading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					</a:t>
            </a:r>
            <a:r>
              <a:rPr lang="en-US" sz="3613" dirty="0" smtClean="0"/>
              <a:t>   </a:t>
            </a:r>
            <a:r>
              <a:rPr lang="en-US" sz="3613" u="sng" dirty="0" smtClean="0"/>
              <a:t>Allegory</a:t>
            </a:r>
            <a:r>
              <a:rPr lang="en-US" sz="3613" dirty="0" smtClean="0"/>
              <a:t> 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b="1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The representation of </a:t>
            </a:r>
            <a:r>
              <a:rPr lang="en-US" dirty="0" smtClean="0"/>
              <a:t>abstract ideas or principles </a:t>
            </a:r>
            <a:r>
              <a:rPr lang="en-US" dirty="0" smtClean="0">
                <a:solidFill>
                  <a:srgbClr val="FF0000"/>
                </a:solidFill>
              </a:rPr>
              <a:t>by </a:t>
            </a:r>
            <a:r>
              <a:rPr lang="en-US" dirty="0" smtClean="0">
                <a:solidFill>
                  <a:srgbClr val="FFFFFF"/>
                </a:solidFill>
              </a:rPr>
              <a:t>characters, figures, or events </a:t>
            </a:r>
            <a:r>
              <a:rPr lang="en-US" dirty="0" smtClean="0">
                <a:solidFill>
                  <a:srgbClr val="FF0000"/>
                </a:solidFill>
              </a:rPr>
              <a:t>in narrative, dramatic, or pictorial form.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2. </a:t>
            </a:r>
            <a:r>
              <a:rPr lang="en-US" dirty="0" smtClean="0"/>
              <a:t>A symbolic representation: The blindfolded figure with scales is an allegory of justice.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4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literary “figure” is a form of speech that expresses something indirectly, or in terms of something else.</a:t>
            </a:r>
          </a:p>
          <a:p>
            <a:r>
              <a:rPr lang="en-US" dirty="0" smtClean="0"/>
              <a:t>You saw lots of metaphors and similes.</a:t>
            </a:r>
          </a:p>
          <a:p>
            <a:r>
              <a:rPr lang="en-US" dirty="0" smtClean="0"/>
              <a:t>“X is like Y”– “My love is like a rose.”</a:t>
            </a:r>
          </a:p>
          <a:p>
            <a:r>
              <a:rPr lang="en-US" dirty="0" smtClean="0"/>
              <a:t>To say that </a:t>
            </a:r>
            <a:r>
              <a:rPr lang="en-US" i="1" dirty="0" err="1" smtClean="0"/>
              <a:t>Simplicissimus</a:t>
            </a:r>
            <a:r>
              <a:rPr lang="en-US" dirty="0" smtClean="0"/>
              <a:t> is a “figurative representation” means that it gives us a picture of history </a:t>
            </a:r>
            <a:r>
              <a:rPr lang="en-US" i="1" dirty="0" smtClean="0"/>
              <a:t>in other terms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425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84" b="18884"/>
          <a:stretch>
            <a:fillRect/>
          </a:stretch>
        </p:blipFill>
        <p:spPr>
          <a:xfrm>
            <a:off x="699248" y="1656047"/>
            <a:ext cx="7745505" cy="38778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3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We’ve already seen a specific “artifact” that can serve as a figurative, allegorical representation of </a:t>
            </a:r>
            <a:r>
              <a:rPr lang="en-US" dirty="0" err="1" smtClean="0"/>
              <a:t>Grimmelshausen’s</a:t>
            </a:r>
            <a:r>
              <a:rPr lang="en-US" dirty="0" smtClean="0"/>
              <a:t> world: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3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http://www.hist.umn.edu/hist1012/primarysource/lecturenotes/hierarchy/images/ge0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72" y="0"/>
            <a:ext cx="51818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5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Reading the Trees of the Estates as an </a:t>
            </a:r>
            <a:r>
              <a:rPr lang="en-US" sz="2400" dirty="0" smtClean="0">
                <a:solidFill>
                  <a:srgbClr val="FF0000"/>
                </a:solidFill>
              </a:rPr>
              <a:t>Allegory</a:t>
            </a:r>
            <a:r>
              <a:rPr lang="en-US" sz="2400" dirty="0" smtClean="0"/>
              <a:t> of the Condition of the </a:t>
            </a:r>
            <a:r>
              <a:rPr lang="en-US" sz="2400" dirty="0" smtClean="0">
                <a:solidFill>
                  <a:srgbClr val="FF0000"/>
                </a:solidFill>
              </a:rPr>
              <a:t>“Modern” post-</a:t>
            </a:r>
            <a:r>
              <a:rPr lang="en-US" sz="2400" dirty="0" err="1" smtClean="0">
                <a:solidFill>
                  <a:srgbClr val="FF0000"/>
                </a:solidFill>
              </a:rPr>
              <a:t>Westphalian</a:t>
            </a:r>
            <a:r>
              <a:rPr lang="en-US" sz="2400" dirty="0" smtClean="0">
                <a:solidFill>
                  <a:srgbClr val="FF0000"/>
                </a:solidFill>
              </a:rPr>
              <a:t> (post-1648) Self </a:t>
            </a:r>
            <a:r>
              <a:rPr lang="en-US" sz="2400" dirty="0" smtClean="0"/>
              <a:t>(pp. 24-7)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771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“The sight was a pleasure to look at, for everything was divided by rank.”</a:t>
            </a:r>
          </a:p>
          <a:p>
            <a:pPr>
              <a:buNone/>
            </a:pPr>
            <a:r>
              <a:rPr lang="en-US" dirty="0" smtClean="0"/>
              <a:t>“The </a:t>
            </a:r>
            <a:r>
              <a:rPr lang="en-US" dirty="0" smtClean="0">
                <a:solidFill>
                  <a:srgbClr val="FF0000"/>
                </a:solidFill>
              </a:rPr>
              <a:t>roots </a:t>
            </a:r>
            <a:r>
              <a:rPr lang="en-US" dirty="0" smtClean="0"/>
              <a:t>of these trees had sheer wretchedness to contend with, but the men on </a:t>
            </a:r>
            <a:r>
              <a:rPr lang="en-US" dirty="0" smtClean="0">
                <a:solidFill>
                  <a:srgbClr val="FF0000"/>
                </a:solidFill>
              </a:rPr>
              <a:t>the lowest branches </a:t>
            </a:r>
            <a:r>
              <a:rPr lang="en-US" dirty="0" smtClean="0"/>
              <a:t>had to endure even greater trouble, hardship, and discomfort. And though the branch-dwellers were jollier, there were also more defiant, tyrannical, and for the most part ungodly.”</a:t>
            </a:r>
          </a:p>
          <a:p>
            <a:pPr>
              <a:buNone/>
            </a:pPr>
            <a:r>
              <a:rPr lang="en-US" dirty="0" smtClean="0"/>
              <a:t>“But above them there were some still a little higher, and they also aspired to grandeur.”</a:t>
            </a:r>
          </a:p>
          <a:p>
            <a:pPr>
              <a:buNone/>
            </a:pPr>
            <a:r>
              <a:rPr lang="en-US" dirty="0" smtClean="0"/>
              <a:t>“Above these </a:t>
            </a:r>
            <a:r>
              <a:rPr lang="en-US" dirty="0" smtClean="0">
                <a:solidFill>
                  <a:srgbClr val="FF0000"/>
                </a:solidFill>
              </a:rPr>
              <a:t>the tree had a kind of a break or separation, a smooth section without branches which was greased with the soap of envy</a:t>
            </a:r>
            <a:r>
              <a:rPr lang="en-US" dirty="0" smtClean="0"/>
              <a:t>…”</a:t>
            </a:r>
          </a:p>
          <a:p>
            <a:pPr>
              <a:buNone/>
            </a:pPr>
            <a:r>
              <a:rPr lang="en-US" dirty="0" smtClean="0"/>
              <a:t>“A little further up sat still higher ones…”</a:t>
            </a:r>
          </a:p>
          <a:p>
            <a:pPr>
              <a:buNone/>
            </a:pPr>
            <a:r>
              <a:rPr lang="en-US" dirty="0" smtClean="0"/>
              <a:t>“[</a:t>
            </a:r>
            <a:r>
              <a:rPr lang="en-US" dirty="0" err="1" smtClean="0"/>
              <a:t>T]here</a:t>
            </a:r>
            <a:r>
              <a:rPr lang="en-US" dirty="0" smtClean="0"/>
              <a:t> was </a:t>
            </a:r>
            <a:r>
              <a:rPr lang="en-US" dirty="0" smtClean="0">
                <a:solidFill>
                  <a:srgbClr val="FF0000"/>
                </a:solidFill>
              </a:rPr>
              <a:t>constant wrangling and climbing in this tree</a:t>
            </a:r>
            <a:r>
              <a:rPr lang="en-US" dirty="0" smtClean="0"/>
              <a:t>, for every one wanted to sit in the highest, most blessed place…”</a:t>
            </a:r>
          </a:p>
          <a:p>
            <a:pPr>
              <a:buNone/>
            </a:pPr>
            <a:r>
              <a:rPr lang="en-US" dirty="0" smtClean="0"/>
              <a:t>“The struggle was fiercest and least rewarding in the slippery section…”</a:t>
            </a:r>
          </a:p>
          <a:p>
            <a:pPr>
              <a:buNone/>
            </a:pPr>
            <a:r>
              <a:rPr lang="en-US" dirty="0" smtClean="0"/>
              <a:t>“It seemed as if all the trees were only one tree and </a:t>
            </a:r>
            <a:r>
              <a:rPr lang="en-US" dirty="0" smtClean="0">
                <a:solidFill>
                  <a:srgbClr val="FF0000"/>
                </a:solidFill>
              </a:rPr>
              <a:t>on its top sat Mars, the god of war.</a:t>
            </a:r>
            <a:r>
              <a:rPr lang="en-US" dirty="0" smtClean="0"/>
              <a:t>”</a:t>
            </a:r>
          </a:p>
          <a:p>
            <a:pPr>
              <a:buNone/>
            </a:pPr>
            <a:r>
              <a:rPr lang="en-US" dirty="0" smtClean="0"/>
              <a:t>“He was covering </a:t>
            </a:r>
            <a:r>
              <a:rPr lang="en-US" dirty="0" smtClean="0">
                <a:solidFill>
                  <a:srgbClr val="FF0000"/>
                </a:solidFill>
              </a:rPr>
              <a:t>all of Europe </a:t>
            </a:r>
            <a:r>
              <a:rPr lang="en-US" dirty="0" smtClean="0"/>
              <a:t>with the branches of this tree.”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11862"/>
            <a:ext cx="8229600" cy="5614301"/>
          </a:xfrm>
        </p:spPr>
        <p:txBody>
          <a:bodyPr>
            <a:normAutofit/>
          </a:bodyPr>
          <a:lstStyle/>
          <a:p>
            <a:r>
              <a:rPr lang="en-US" dirty="0" smtClean="0"/>
              <a:t>An allegorical depiction (a TREE) of the hierarchical world of the past feudal order: kings, rulers, nobles on top, peasants on the bottom (the roots).</a:t>
            </a:r>
          </a:p>
          <a:p>
            <a:r>
              <a:rPr lang="en-US" dirty="0" smtClean="0"/>
              <a:t>BUT, it is a world </a:t>
            </a:r>
            <a:r>
              <a:rPr lang="en-US" i="1" dirty="0" smtClean="0"/>
              <a:t>in flux</a:t>
            </a:r>
            <a:r>
              <a:rPr lang="en-US" dirty="0" smtClean="0"/>
              <a:t>. People are trying to move up and down.</a:t>
            </a:r>
          </a:p>
          <a:p>
            <a:r>
              <a:rPr lang="en-US" dirty="0" smtClean="0"/>
              <a:t>The chaos introduced into the world by the Protestant Reformation and ensuing wars demands (1) a new order and (2) a wily individual who can navigate in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3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885" y="2123263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Proving my thesis…</a:t>
            </a:r>
            <a:br>
              <a:rPr lang="en-US" sz="4800" dirty="0" smtClean="0"/>
            </a:br>
            <a:r>
              <a:rPr lang="en-US" sz="4800" dirty="0" smtClean="0"/>
              <a:t>Reading beyond the Literal:</a:t>
            </a:r>
            <a:br>
              <a:rPr lang="en-US" sz="4800" dirty="0" smtClean="0"/>
            </a:br>
            <a:r>
              <a:rPr lang="en-US" sz="4800" dirty="0" smtClean="0"/>
              <a:t>Brutality, Sex, and Bathroom Humor in </a:t>
            </a:r>
            <a:r>
              <a:rPr lang="en-US" sz="4800" dirty="0" err="1" smtClean="0"/>
              <a:t>Grimmelshausen</a:t>
            </a:r>
            <a:r>
              <a:rPr lang="en-US" sz="4800" dirty="0" smtClean="0"/>
              <a:t>, </a:t>
            </a:r>
            <a:r>
              <a:rPr lang="en-US" sz="4800" u="sng" dirty="0" err="1" smtClean="0"/>
              <a:t>Simplicissimus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811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4038600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The “Goose Jail” and the </a:t>
            </a:r>
            <a:r>
              <a:rPr lang="en-US" sz="2000" dirty="0" smtClean="0">
                <a:solidFill>
                  <a:srgbClr val="FF0000"/>
                </a:solidFill>
              </a:rPr>
              <a:t>Goose and the Gander </a:t>
            </a:r>
            <a:r>
              <a:rPr lang="en-US" sz="2000" dirty="0" smtClean="0"/>
              <a:t>(Book Two, pp. 53-4)</a:t>
            </a:r>
          </a:p>
          <a:p>
            <a:pPr>
              <a:buNone/>
            </a:pPr>
            <a:r>
              <a:rPr lang="en-US" sz="2000" dirty="0" smtClean="0"/>
              <a:t>Of “</a:t>
            </a:r>
            <a:r>
              <a:rPr lang="en-US" sz="2000" dirty="0" smtClean="0">
                <a:solidFill>
                  <a:srgbClr val="FF0000"/>
                </a:solidFill>
              </a:rPr>
              <a:t>Fiendish Farts</a:t>
            </a:r>
            <a:r>
              <a:rPr lang="en-US" sz="2000" dirty="0" smtClean="0"/>
              <a:t>” (Book One, pp. 45-46), “Tornados” (</a:t>
            </a:r>
            <a:r>
              <a:rPr lang="en-US" sz="2000" dirty="0" err="1" smtClean="0"/>
              <a:t>p</a:t>
            </a:r>
            <a:r>
              <a:rPr lang="en-US" sz="2000" dirty="0" smtClean="0"/>
              <a:t>. 49), and Self “Soiling” (Book One, p. 52, Book Two, p. 61)</a:t>
            </a:r>
          </a:p>
          <a:p>
            <a:pPr>
              <a:buNone/>
            </a:pPr>
            <a:r>
              <a:rPr lang="en-US" sz="2000" dirty="0" err="1" smtClean="0"/>
              <a:t>Simplicius</a:t>
            </a:r>
            <a:r>
              <a:rPr lang="en-US" sz="2000" dirty="0" smtClean="0"/>
              <a:t>:  “I didn’t think it at all bad to let nature take her course” (Book One, p. 46) .</a:t>
            </a:r>
          </a:p>
          <a:p>
            <a:pPr>
              <a:buNone/>
            </a:pPr>
            <a:r>
              <a:rPr lang="en-US" sz="2000" dirty="0"/>
              <a:t>Read </a:t>
            </a:r>
            <a:r>
              <a:rPr lang="en-US" sz="2000" dirty="0">
                <a:solidFill>
                  <a:srgbClr val="FF0000"/>
                </a:solidFill>
              </a:rPr>
              <a:t>literally</a:t>
            </a:r>
            <a:r>
              <a:rPr lang="en-US" sz="2000" dirty="0"/>
              <a:t>, these scenes </a:t>
            </a:r>
            <a:r>
              <a:rPr lang="en-US" sz="2000" dirty="0" smtClean="0"/>
              <a:t>are </a:t>
            </a:r>
            <a:r>
              <a:rPr lang="en-US" sz="2000" dirty="0"/>
              <a:t>over the top, </a:t>
            </a:r>
            <a:r>
              <a:rPr lang="en-US" sz="2000" dirty="0" smtClean="0"/>
              <a:t>funny, and gross.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But read </a:t>
            </a:r>
            <a:r>
              <a:rPr lang="en-US" sz="2000" dirty="0">
                <a:solidFill>
                  <a:srgbClr val="FF0000"/>
                </a:solidFill>
              </a:rPr>
              <a:t>“allegorically”/ “figuratively,</a:t>
            </a:r>
            <a:r>
              <a:rPr lang="en-US" sz="2000" dirty="0"/>
              <a:t>” they suggest we think about the </a:t>
            </a:r>
            <a:r>
              <a:rPr lang="en-US" sz="2000" dirty="0">
                <a:solidFill>
                  <a:srgbClr val="FF0000"/>
                </a:solidFill>
              </a:rPr>
              <a:t>“the abstract idea” </a:t>
            </a:r>
            <a:r>
              <a:rPr lang="en-US" sz="2000" dirty="0"/>
              <a:t>of what happens when humans give in to </a:t>
            </a:r>
            <a:r>
              <a:rPr lang="en-US" sz="2000" dirty="0" smtClean="0"/>
              <a:t>or </a:t>
            </a:r>
            <a:r>
              <a:rPr lang="en-US" sz="2000" dirty="0"/>
              <a:t>are controlled by their ‘natural’ appetites and bodily </a:t>
            </a:r>
            <a:r>
              <a:rPr lang="en-US" sz="2000" dirty="0" smtClean="0"/>
              <a:t>needs.</a:t>
            </a:r>
          </a:p>
          <a:p>
            <a:pPr>
              <a:buNone/>
            </a:pPr>
            <a:r>
              <a:rPr lang="en-US" sz="2000" dirty="0" smtClean="0"/>
              <a:t>Man in a “state of nature.” Hold that thought….</a:t>
            </a:r>
            <a:endParaRPr lang="en-US" sz="2000" dirty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8000" contrast="32000"/>
          </a:blip>
          <a:stretch>
            <a:fillRect/>
          </a:stretch>
        </p:blipFill>
        <p:spPr>
          <a:xfrm>
            <a:off x="4731857" y="2167413"/>
            <a:ext cx="4286105" cy="3043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6172" y="5479830"/>
            <a:ext cx="4341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Brueghel, “The Battle between Carnival and </a:t>
            </a:r>
          </a:p>
          <a:p>
            <a:r>
              <a:rPr lang="en-US" dirty="0" smtClean="0"/>
              <a:t>Lent” (1559)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In the novel, giving in to “natural” appetites (for booze and sex) and other natural “forces” </a:t>
            </a:r>
            <a:r>
              <a:rPr lang="en-US" sz="2400" dirty="0" smtClean="0">
                <a:solidFill>
                  <a:srgbClr val="FF0000"/>
                </a:solidFill>
              </a:rPr>
              <a:t>that you </a:t>
            </a:r>
            <a:r>
              <a:rPr lang="en-US" sz="2400" i="1" dirty="0" smtClean="0">
                <a:solidFill>
                  <a:srgbClr val="FF0000"/>
                </a:solidFill>
              </a:rPr>
              <a:t>think</a:t>
            </a:r>
            <a:r>
              <a:rPr lang="en-US" sz="2400" dirty="0" smtClean="0">
                <a:solidFill>
                  <a:srgbClr val="FF0000"/>
                </a:solidFill>
              </a:rPr>
              <a:t> you control </a:t>
            </a:r>
            <a:r>
              <a:rPr lang="en-US" sz="2400" dirty="0" smtClean="0"/>
              <a:t>(“je </a:t>
            </a:r>
            <a:r>
              <a:rPr lang="en-US" sz="2400" dirty="0" err="1" smtClean="0"/>
              <a:t>pète</a:t>
            </a:r>
            <a:r>
              <a:rPr lang="en-US" sz="2400" dirty="0" smtClean="0"/>
              <a:t>, je </a:t>
            </a:r>
            <a:r>
              <a:rPr lang="en-US" sz="2400" dirty="0" err="1" smtClean="0"/>
              <a:t>pète</a:t>
            </a:r>
            <a:r>
              <a:rPr lang="en-US" sz="2400" dirty="0" smtClean="0"/>
              <a:t>,” pp. 47, 49) creates a “</a:t>
            </a:r>
            <a:r>
              <a:rPr lang="en-US" sz="2400" dirty="0"/>
              <a:t>w</a:t>
            </a:r>
            <a:r>
              <a:rPr lang="en-US" sz="2400" dirty="0" smtClean="0"/>
              <a:t>ar of all against all”!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The Banquet </a:t>
            </a:r>
            <a:r>
              <a:rPr lang="en-US" dirty="0" smtClean="0"/>
              <a:t>(Book One, </a:t>
            </a:r>
            <a:r>
              <a:rPr lang="en-US" dirty="0" err="1" smtClean="0"/>
              <a:t>p</a:t>
            </a:r>
            <a:r>
              <a:rPr lang="en-US" dirty="0" smtClean="0"/>
              <a:t>. 50)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“Toward the end serious fighting broke out; they were throwing glasses, tumblers, plates, and dishes, using their fists, chairs and chair legs, swords, and other handy objects to strike at each other, and quite a few were wounded.”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LITERALLY</a:t>
            </a:r>
            <a:r>
              <a:rPr lang="en-US" dirty="0" smtClean="0"/>
              <a:t> – A massive food fight?</a:t>
            </a:r>
          </a:p>
          <a:p>
            <a:pPr>
              <a:buNone/>
            </a:pPr>
            <a:r>
              <a:rPr lang="en-US" dirty="0" smtClean="0"/>
              <a:t>But read </a:t>
            </a:r>
            <a:r>
              <a:rPr lang="en-US" dirty="0" smtClean="0">
                <a:solidFill>
                  <a:srgbClr val="FF0000"/>
                </a:solidFill>
              </a:rPr>
              <a:t>FIGURATIVELY</a:t>
            </a:r>
            <a:r>
              <a:rPr lang="en-US" dirty="0" smtClean="0"/>
              <a:t> – a “state of nature” of all-against-all, every man for himself…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6000" contrast="50000"/>
          </a:blip>
          <a:srcRect r="6497"/>
          <a:stretch>
            <a:fillRect/>
          </a:stretch>
        </p:blipFill>
        <p:spPr>
          <a:xfrm>
            <a:off x="4447634" y="1854168"/>
            <a:ext cx="4377644" cy="3597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5133" y="5473005"/>
            <a:ext cx="412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Abraham </a:t>
            </a:r>
            <a:r>
              <a:rPr lang="en-US" dirty="0" err="1" smtClean="0"/>
              <a:t>Diepraaem</a:t>
            </a:r>
            <a:r>
              <a:rPr lang="en-US" dirty="0" smtClean="0"/>
              <a:t> (1622-70), “Peasants </a:t>
            </a:r>
          </a:p>
          <a:p>
            <a:r>
              <a:rPr lang="en-US" dirty="0" smtClean="0"/>
              <a:t>Brawling in a Tavern Interior”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4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important point: </a:t>
            </a:r>
            <a:r>
              <a:rPr lang="en-US" dirty="0" err="1" smtClean="0"/>
              <a:t>Grimmelshausen</a:t>
            </a:r>
            <a:r>
              <a:rPr lang="en-US" dirty="0" smtClean="0"/>
              <a:t> was not the first to think of this. One of the founders of modern political theory, Thomas Hobbes, saw this phenomenon as the grounds of the modern state.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5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44467" y="345174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Thomas Hobbes (1588-1679) / English</a:t>
            </a:r>
            <a:br>
              <a:rPr lang="en-US" sz="2000" dirty="0" smtClean="0"/>
            </a:br>
            <a:r>
              <a:rPr lang="en-US" sz="2000" dirty="0" smtClean="0"/>
              <a:t> political philosopher / </a:t>
            </a:r>
            <a:r>
              <a:rPr lang="en-US" sz="2000" u="sng" dirty="0" smtClean="0"/>
              <a:t>Leviathan</a:t>
            </a:r>
            <a:r>
              <a:rPr lang="en-US" sz="2000" dirty="0" smtClean="0"/>
              <a:t> (1651) 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344488"/>
            <a:ext cx="4038600" cy="65135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In his “natural” state (before civil and political society)</a:t>
            </a:r>
            <a:r>
              <a:rPr lang="en-US" sz="1800" dirty="0" smtClean="0">
                <a:solidFill>
                  <a:srgbClr val="FF0000"/>
                </a:solidFill>
              </a:rPr>
              <a:t>, it’s every man for himself</a:t>
            </a:r>
            <a:r>
              <a:rPr lang="en-US" sz="1800" dirty="0" smtClean="0"/>
              <a:t>…</a:t>
            </a:r>
          </a:p>
          <a:p>
            <a:pPr>
              <a:buNone/>
            </a:pPr>
            <a:r>
              <a:rPr lang="en-US" sz="1800" dirty="0" smtClean="0"/>
              <a:t>“Hereby it is manifest that during the time men live without a common Power to keep them all in awe, they are in that condition which is called </a:t>
            </a:r>
            <a:r>
              <a:rPr lang="en-US" sz="1800" dirty="0" err="1" smtClean="0"/>
              <a:t>Warre</a:t>
            </a:r>
            <a:r>
              <a:rPr lang="en-US" sz="1800" dirty="0" smtClean="0"/>
              <a:t>; and </a:t>
            </a:r>
            <a:r>
              <a:rPr lang="en-US" sz="1800" dirty="0" smtClean="0">
                <a:solidFill>
                  <a:srgbClr val="FF0000"/>
                </a:solidFill>
              </a:rPr>
              <a:t>such a </a:t>
            </a:r>
            <a:r>
              <a:rPr lang="en-US" sz="1800" dirty="0" err="1" smtClean="0">
                <a:solidFill>
                  <a:srgbClr val="FF0000"/>
                </a:solidFill>
              </a:rPr>
              <a:t>warre</a:t>
            </a:r>
            <a:r>
              <a:rPr lang="en-US" sz="1800" dirty="0" smtClean="0">
                <a:solidFill>
                  <a:srgbClr val="FF0000"/>
                </a:solidFill>
              </a:rPr>
              <a:t> as is of every man against every man</a:t>
            </a:r>
            <a:r>
              <a:rPr lang="en-US" sz="1800" dirty="0" smtClean="0"/>
              <a:t>; [this is a condition of] </a:t>
            </a:r>
            <a:r>
              <a:rPr lang="en-US" sz="1800" dirty="0" err="1" smtClean="0"/>
              <a:t>continuall</a:t>
            </a:r>
            <a:r>
              <a:rPr lang="en-US" sz="1800" dirty="0" smtClean="0"/>
              <a:t> </a:t>
            </a:r>
            <a:r>
              <a:rPr lang="en-US" sz="1800" dirty="0" err="1" smtClean="0"/>
              <a:t>Feare</a:t>
            </a:r>
            <a:r>
              <a:rPr lang="en-US" sz="1800" dirty="0" smtClean="0"/>
              <a:t>, and danger of violent death; And the life of man [is] solitary, </a:t>
            </a:r>
            <a:r>
              <a:rPr lang="en-US" sz="1800" dirty="0" err="1" smtClean="0"/>
              <a:t>poore</a:t>
            </a:r>
            <a:r>
              <a:rPr lang="en-US" sz="1800" dirty="0" smtClean="0"/>
              <a:t>, nasty, brutish, and short.”</a:t>
            </a:r>
          </a:p>
          <a:p>
            <a:pPr>
              <a:buNone/>
            </a:pPr>
            <a:r>
              <a:rPr lang="en-US" sz="1800" dirty="0" smtClean="0"/>
              <a:t>Because of this “</a:t>
            </a:r>
            <a:r>
              <a:rPr lang="en-US" sz="1800" dirty="0" err="1" smtClean="0"/>
              <a:t>Feare</a:t>
            </a:r>
            <a:r>
              <a:rPr lang="en-US" sz="1800" dirty="0" smtClean="0"/>
              <a:t>,” </a:t>
            </a:r>
            <a:r>
              <a:rPr lang="en-US" sz="1800" dirty="0" smtClean="0">
                <a:solidFill>
                  <a:srgbClr val="FF0000"/>
                </a:solidFill>
              </a:rPr>
              <a:t>men submit to a </a:t>
            </a:r>
            <a:r>
              <a:rPr lang="en-US" sz="1800" dirty="0" smtClean="0"/>
              <a:t>“sovereign” </a:t>
            </a:r>
            <a:r>
              <a:rPr lang="en-US" sz="1800" dirty="0" smtClean="0">
                <a:solidFill>
                  <a:srgbClr val="FF0000"/>
                </a:solidFill>
              </a:rPr>
              <a:t>authority to </a:t>
            </a:r>
            <a:r>
              <a:rPr lang="en-US" sz="1800" i="1" dirty="0" smtClean="0">
                <a:solidFill>
                  <a:srgbClr val="FF0000"/>
                </a:solidFill>
              </a:rPr>
              <a:t>protect </a:t>
            </a:r>
            <a:r>
              <a:rPr lang="en-US" sz="1800" dirty="0" smtClean="0">
                <a:solidFill>
                  <a:srgbClr val="FF0000"/>
                </a:solidFill>
              </a:rPr>
              <a:t>themselves – both from one another and from themselves! </a:t>
            </a:r>
          </a:p>
          <a:p>
            <a:pPr>
              <a:buNone/>
            </a:pPr>
            <a:r>
              <a:rPr lang="en-US" sz="1800" dirty="0" smtClean="0"/>
              <a:t>This </a:t>
            </a:r>
            <a:r>
              <a:rPr lang="en-US" sz="1800" dirty="0" smtClean="0">
                <a:solidFill>
                  <a:srgbClr val="FF0000"/>
                </a:solidFill>
              </a:rPr>
              <a:t>“sovereign”</a:t>
            </a:r>
            <a:r>
              <a:rPr lang="en-US" sz="1800" dirty="0" smtClean="0"/>
              <a:t> has “</a:t>
            </a:r>
            <a:r>
              <a:rPr lang="en-US" sz="1800" dirty="0" smtClean="0">
                <a:solidFill>
                  <a:srgbClr val="FF0000"/>
                </a:solidFill>
              </a:rPr>
              <a:t>sovereign power</a:t>
            </a:r>
            <a:r>
              <a:rPr lang="en-US" sz="1800" dirty="0" smtClean="0"/>
              <a:t>; and every one besides [is] his subject.” (chapter XVII)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-19000" contrast="6000"/>
          </a:blip>
          <a:stretch>
            <a:fillRect/>
          </a:stretch>
        </p:blipFill>
        <p:spPr>
          <a:xfrm>
            <a:off x="5271929" y="1488174"/>
            <a:ext cx="3052129" cy="4687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1929" y="6175931"/>
            <a:ext cx="319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Frontispiece of </a:t>
            </a:r>
            <a:r>
              <a:rPr lang="en-US" u="sng" dirty="0" smtClean="0"/>
              <a:t>Leviathan</a:t>
            </a:r>
            <a:r>
              <a:rPr lang="en-US" dirty="0" smtClean="0"/>
              <a:t> (1651)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52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r>
              <a:rPr lang="en-US" dirty="0" smtClean="0"/>
              <a:t>Note how Hobbes also depicts the state </a:t>
            </a:r>
            <a:r>
              <a:rPr lang="en-US" i="1" dirty="0" smtClean="0"/>
              <a:t>allegorically</a:t>
            </a:r>
            <a:r>
              <a:rPr lang="en-US" dirty="0" smtClean="0"/>
              <a:t> as an individual body!</a:t>
            </a:r>
          </a:p>
          <a:p>
            <a:r>
              <a:rPr lang="en-US" dirty="0" smtClean="0"/>
              <a:t>We also sometimes speak even today of “the body politic.”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-19000" contrast="6000"/>
          </a:blip>
          <a:srcRect l="-18525" r="-18525"/>
          <a:stretch>
            <a:fillRect/>
          </a:stretch>
        </p:blipFill>
        <p:spPr>
          <a:xfrm>
            <a:off x="3621088" y="492125"/>
            <a:ext cx="5522912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7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6264" b="16264"/>
          <a:stretch>
            <a:fillRect/>
          </a:stretch>
        </p:blipFill>
        <p:spPr/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41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 the Treaty of Westphalia – </a:t>
            </a:r>
            <a:r>
              <a:rPr lang="en-US" sz="2000" dirty="0" smtClean="0">
                <a:solidFill>
                  <a:srgbClr val="FF0000"/>
                </a:solidFill>
              </a:rPr>
              <a:t>designed to end the Thirty Years’ War as (an apparently unending) state of “war of all against all”</a:t>
            </a:r>
            <a:r>
              <a:rPr lang="en-US" sz="2000" dirty="0" smtClean="0"/>
              <a:t> – “sovereign authority” was indeed given over into the hands of the “</a:t>
            </a:r>
            <a:r>
              <a:rPr lang="en-US" sz="2000" dirty="0" smtClean="0">
                <a:solidFill>
                  <a:srgbClr val="FF0000"/>
                </a:solidFill>
              </a:rPr>
              <a:t>state</a:t>
            </a:r>
            <a:r>
              <a:rPr lang="en-US" sz="2000" dirty="0" smtClean="0"/>
              <a:t>” (both lots of smaller polities and the emerging territorial (nation) states of Sweden and France)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54200" y="5893694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Treaty of Westphalia (1648) – 109 signatories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1607960"/>
            <a:ext cx="5153344" cy="42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6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7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In </a:t>
            </a:r>
            <a:r>
              <a:rPr lang="en-US" sz="2667" dirty="0" err="1" smtClean="0"/>
              <a:t>Grimmelshausen’s</a:t>
            </a:r>
            <a:r>
              <a:rPr lang="en-US" sz="2667" dirty="0" smtClean="0"/>
              <a:t> novel, we don’t see actual “states” all that often. Rather, we see “authorities” who control the “state of nature” by taking charge, </a:t>
            </a:r>
            <a:r>
              <a:rPr lang="en-US" sz="2667" dirty="0" smtClean="0">
                <a:solidFill>
                  <a:srgbClr val="FF0000"/>
                </a:solidFill>
              </a:rPr>
              <a:t>often in brutal and authoritarian ways,</a:t>
            </a:r>
            <a:r>
              <a:rPr lang="en-US" sz="2667" dirty="0" smtClean="0"/>
              <a:t> within their jurisdictions…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845337"/>
            <a:ext cx="8229600" cy="465690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 smtClean="0"/>
              <a:t>The ‘War” of the Banquet (in the walled city of Hanau): “My master soon quelled the riot” (Book One, p. 50)</a:t>
            </a:r>
          </a:p>
          <a:p>
            <a:pPr>
              <a:buFontTx/>
              <a:buChar char="-"/>
            </a:pPr>
            <a:r>
              <a:rPr lang="en-US" sz="2400" dirty="0" smtClean="0"/>
              <a:t>Punishment of the Drunk “Lieutenant” who murders Old </a:t>
            </a:r>
            <a:r>
              <a:rPr lang="en-US" sz="2400" dirty="0" err="1" smtClean="0"/>
              <a:t>Heartbrother</a:t>
            </a:r>
            <a:r>
              <a:rPr lang="en-US" sz="2400" dirty="0" smtClean="0"/>
              <a:t> in the imperial camp: “Our general immediately had him hanged by his precious neck” (Book Two, p. 87)</a:t>
            </a:r>
          </a:p>
          <a:p>
            <a:pPr>
              <a:buNone/>
            </a:pPr>
            <a:r>
              <a:rPr lang="en-US" sz="2400" dirty="0" smtClean="0"/>
              <a:t> - Such episodes may be read as allegories (“figures”) of the top-down, state-imposed discipline for post-</a:t>
            </a:r>
            <a:r>
              <a:rPr lang="en-US" sz="2400" dirty="0" err="1" smtClean="0"/>
              <a:t>Westphalian</a:t>
            </a:r>
            <a:r>
              <a:rPr lang="en-US" sz="2400" dirty="0" smtClean="0"/>
              <a:t> (post-1648 peace treaty) times </a:t>
            </a:r>
            <a:r>
              <a:rPr lang="en-US" sz="2400" dirty="0" smtClean="0">
                <a:solidFill>
                  <a:srgbClr val="FF0000"/>
                </a:solidFill>
              </a:rPr>
              <a:t>that people accepted (or that was accepted for them on their behalf) to (finally) establish peace…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274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So, what kind of individual has this new world order (OUR world order?) created?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70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763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How does the individual </a:t>
            </a:r>
            <a:br>
              <a:rPr lang="en-US" sz="2000" dirty="0" smtClean="0"/>
            </a:br>
            <a:r>
              <a:rPr lang="en-US" sz="2000" dirty="0" smtClean="0"/>
              <a:t>(‘from below’) survive in this “modern”</a:t>
            </a:r>
            <a:br>
              <a:rPr lang="en-US" sz="2000" dirty="0" smtClean="0"/>
            </a:br>
            <a:r>
              <a:rPr lang="en-US" sz="2000" dirty="0" smtClean="0"/>
              <a:t> world of state-controlled violence</a:t>
            </a:r>
            <a:br>
              <a:rPr lang="en-US" sz="2000" dirty="0" smtClean="0"/>
            </a:br>
            <a:r>
              <a:rPr lang="en-US" sz="2000" dirty="0" smtClean="0"/>
              <a:t> (‘from above’)?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621635"/>
            <a:ext cx="4038600" cy="55045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/>
              <a:t>Dissemblance and “Prudence”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“Purposeful Pretending”</a:t>
            </a:r>
            <a:r>
              <a:rPr lang="en-US" sz="1800" dirty="0" smtClean="0"/>
              <a:t>: </a:t>
            </a:r>
            <a:r>
              <a:rPr lang="en-US" sz="1800" dirty="0" err="1" smtClean="0"/>
              <a:t>Simplicius</a:t>
            </a:r>
            <a:r>
              <a:rPr lang="en-US" sz="1800" dirty="0" smtClean="0"/>
              <a:t> becomes The Calf / the “court” jester (Book Two, </a:t>
            </a:r>
            <a:r>
              <a:rPr lang="en-US" sz="1800" dirty="0" err="1" smtClean="0"/>
              <a:t>p</a:t>
            </a:r>
            <a:r>
              <a:rPr lang="en-US" sz="1800" dirty="0" smtClean="0"/>
              <a:t>. 60) </a:t>
            </a:r>
          </a:p>
          <a:p>
            <a:pPr>
              <a:buNone/>
            </a:pPr>
            <a:r>
              <a:rPr lang="en-US" sz="1800" dirty="0" smtClean="0"/>
              <a:t>(Again): </a:t>
            </a:r>
            <a:r>
              <a:rPr lang="en-US" sz="1800" dirty="0" err="1" smtClean="0">
                <a:solidFill>
                  <a:srgbClr val="FF0000"/>
                </a:solidFill>
              </a:rPr>
              <a:t>Simplicius</a:t>
            </a:r>
            <a:r>
              <a:rPr lang="en-US" sz="1800" dirty="0" smtClean="0">
                <a:solidFill>
                  <a:srgbClr val="FF0000"/>
                </a:solidFill>
              </a:rPr>
              <a:t>’ </a:t>
            </a:r>
            <a:r>
              <a:rPr lang="en-US" sz="1800" u="sng" dirty="0" err="1" smtClean="0">
                <a:solidFill>
                  <a:srgbClr val="FF0000"/>
                </a:solidFill>
              </a:rPr>
              <a:t>kleos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r>
              <a:rPr lang="en-US" sz="1800" dirty="0" smtClean="0"/>
              <a:t>– “You will have </a:t>
            </a:r>
            <a:r>
              <a:rPr lang="en-US" sz="1800" dirty="0" smtClean="0">
                <a:solidFill>
                  <a:srgbClr val="FF0000"/>
                </a:solidFill>
              </a:rPr>
              <a:t>glory </a:t>
            </a:r>
            <a:r>
              <a:rPr lang="en-US" sz="1800" dirty="0" smtClean="0"/>
              <a:t>enough if you…can pull the wool over the eyes of three experienced hags” (</a:t>
            </a:r>
            <a:r>
              <a:rPr lang="en-US" sz="1800" dirty="0" err="1" smtClean="0"/>
              <a:t>p</a:t>
            </a:r>
            <a:r>
              <a:rPr lang="en-US" sz="1800" dirty="0" smtClean="0"/>
              <a:t>. 61)</a:t>
            </a:r>
          </a:p>
          <a:p>
            <a:pPr>
              <a:buNone/>
            </a:pPr>
            <a:r>
              <a:rPr lang="en-US" sz="1800" dirty="0" smtClean="0"/>
              <a:t>“It wasn’t till I was supposed to have turned foolish that I became </a:t>
            </a:r>
            <a:r>
              <a:rPr lang="en-US" sz="1800" dirty="0" smtClean="0">
                <a:solidFill>
                  <a:srgbClr val="FF0000"/>
                </a:solidFill>
              </a:rPr>
              <a:t>prudent</a:t>
            </a:r>
            <a:r>
              <a:rPr lang="en-US" sz="1800" dirty="0" smtClean="0"/>
              <a:t> and more guarded in my speech” (</a:t>
            </a:r>
            <a:r>
              <a:rPr lang="en-US" sz="1800" dirty="0" err="1" smtClean="0"/>
              <a:t>p</a:t>
            </a:r>
            <a:r>
              <a:rPr lang="en-US" sz="1800" dirty="0" smtClean="0"/>
              <a:t>. 65)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Prudence</a:t>
            </a:r>
            <a:r>
              <a:rPr lang="en-US" sz="1800" dirty="0" smtClean="0"/>
              <a:t>: Caution, foresight, but also the ability to be flexible in the face of variable conditions in the interest of a successful (political?) outcome (</a:t>
            </a:r>
            <a:r>
              <a:rPr lang="en-US" sz="1800" dirty="0" smtClean="0">
                <a:solidFill>
                  <a:srgbClr val="FF0000"/>
                </a:solidFill>
              </a:rPr>
              <a:t>for oneself</a:t>
            </a:r>
            <a:r>
              <a:rPr lang="en-US" sz="1800" dirty="0" smtClean="0"/>
              <a:t>?)</a:t>
            </a:r>
          </a:p>
          <a:p>
            <a:pPr>
              <a:buNone/>
            </a:pPr>
            <a:r>
              <a:rPr lang="en-US" sz="1800" dirty="0" smtClean="0"/>
              <a:t> </a:t>
            </a:r>
            <a:r>
              <a:rPr lang="en-US" sz="1800" dirty="0" err="1" smtClean="0">
                <a:sym typeface="Wingdings"/>
              </a:rPr>
              <a:t></a:t>
            </a:r>
            <a:r>
              <a:rPr lang="en-US" sz="1800" dirty="0" smtClean="0">
                <a:sym typeface="Wingdings"/>
              </a:rPr>
              <a:t> Machiavelli!</a:t>
            </a:r>
            <a:endParaRPr lang="en-US" sz="1800" dirty="0" smtClean="0"/>
          </a:p>
          <a:p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contrast="50000"/>
          </a:blip>
          <a:stretch>
            <a:fillRect/>
          </a:stretch>
        </p:blipFill>
        <p:spPr>
          <a:xfrm>
            <a:off x="5240396" y="1536402"/>
            <a:ext cx="2759124" cy="3890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2789" y="5481935"/>
            <a:ext cx="4072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Heinrich </a:t>
            </a:r>
            <a:r>
              <a:rPr lang="en-US" dirty="0" err="1" smtClean="0"/>
              <a:t>Vogtherr</a:t>
            </a:r>
            <a:r>
              <a:rPr lang="en-US" dirty="0" smtClean="0"/>
              <a:t>, “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Schalksnarr</a:t>
            </a:r>
            <a:r>
              <a:rPr lang="en-US" dirty="0" smtClean="0"/>
              <a:t>” (The </a:t>
            </a:r>
          </a:p>
          <a:p>
            <a:r>
              <a:rPr lang="en-US" dirty="0" smtClean="0"/>
              <a:t>Fool) (</a:t>
            </a:r>
            <a:r>
              <a:rPr lang="en-US" dirty="0" err="1" smtClean="0"/>
              <a:t>c</a:t>
            </a:r>
            <a:r>
              <a:rPr lang="en-US" dirty="0" smtClean="0"/>
              <a:t>. 1540): “Look at me, brother fool; </a:t>
            </a:r>
          </a:p>
          <a:p>
            <a:r>
              <a:rPr lang="en-US" dirty="0" smtClean="0"/>
              <a:t>don’t you recognize yourself?”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6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“</a:t>
            </a:r>
            <a:r>
              <a:rPr lang="en-US" dirty="0" err="1" smtClean="0"/>
              <a:t>Westphalian</a:t>
            </a:r>
            <a:r>
              <a:rPr lang="en-US" dirty="0" smtClean="0"/>
              <a:t> world”…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2" r="-28472"/>
          <a:stretch>
            <a:fillRect/>
          </a:stretch>
        </p:blipFill>
        <p:spPr bwMode="auto">
          <a:xfrm>
            <a:off x="-250571" y="1417638"/>
            <a:ext cx="4603278" cy="515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762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…an </a:t>
            </a:r>
            <a:r>
              <a:rPr lang="en-US" dirty="0" smtClean="0"/>
              <a:t>individual must be many things in order to survive.</a:t>
            </a:r>
          </a:p>
          <a:p>
            <a:r>
              <a:rPr lang="en-US" dirty="0" smtClean="0"/>
              <a:t>…the sovereign nation-state becomes the guarantor of order.</a:t>
            </a:r>
          </a:p>
          <a:p>
            <a:r>
              <a:rPr lang="en-US" dirty="0" smtClean="0"/>
              <a:t>…and so </a:t>
            </a:r>
            <a:r>
              <a:rPr lang="en-US" dirty="0"/>
              <a:t>such an individual lives in a world that gives him (or her) limited agency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see all this played </a:t>
            </a:r>
            <a:r>
              <a:rPr lang="en-US" smtClean="0"/>
              <a:t>out allegorically </a:t>
            </a:r>
            <a:r>
              <a:rPr lang="en-US" dirty="0" smtClean="0"/>
              <a:t>on and with the </a:t>
            </a:r>
            <a:r>
              <a:rPr lang="en-US" dirty="0" err="1" smtClean="0"/>
              <a:t>picaro’s</a:t>
            </a:r>
            <a:r>
              <a:rPr lang="en-US" dirty="0" smtClean="0"/>
              <a:t> body.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9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“him (or her)”?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1346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Because, as I mentioned last time, this novel was very successful and </a:t>
            </a:r>
            <a:r>
              <a:rPr lang="en-US" dirty="0" err="1" smtClean="0"/>
              <a:t>Grimmelshausen</a:t>
            </a:r>
            <a:r>
              <a:rPr lang="en-US" dirty="0" smtClean="0"/>
              <a:t> created many spin-offs.</a:t>
            </a:r>
          </a:p>
          <a:p>
            <a:r>
              <a:rPr lang="en-US" dirty="0" smtClean="0"/>
              <a:t>One was the tale of a woman during the war. Her name was “Courage.”</a:t>
            </a:r>
          </a:p>
          <a:p>
            <a:r>
              <a:rPr lang="en-US" dirty="0" smtClean="0"/>
              <a:t>And that story inspired </a:t>
            </a:r>
            <a:r>
              <a:rPr lang="en-US" dirty="0" err="1" smtClean="0"/>
              <a:t>Bertold</a:t>
            </a:r>
            <a:r>
              <a:rPr lang="en-US" dirty="0"/>
              <a:t> </a:t>
            </a:r>
            <a:r>
              <a:rPr lang="en-US" dirty="0" smtClean="0"/>
              <a:t>Brecht’s play, </a:t>
            </a:r>
            <a:r>
              <a:rPr lang="en-US" i="1" dirty="0" smtClean="0"/>
              <a:t>Mother Courage and Her Children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en-US" dirty="0" smtClean="0"/>
              <a:t>about the Thirty Years’ War, but written in a world at war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-11000" contrast="26000"/>
          </a:blip>
          <a:stretch>
            <a:fillRect/>
          </a:stretch>
        </p:blipFill>
        <p:spPr>
          <a:xfrm>
            <a:off x="5074148" y="1600200"/>
            <a:ext cx="2976124" cy="43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2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We’ll explore </a:t>
            </a:r>
            <a:r>
              <a:rPr lang="en-US" dirty="0" err="1" smtClean="0"/>
              <a:t>Bertold</a:t>
            </a:r>
            <a:r>
              <a:rPr lang="en-US" dirty="0" smtClean="0"/>
              <a:t> Brecht’s “view from below” and his representation of one individual’s agency, or lack of agency, in a time of war—</a:t>
            </a:r>
            <a:r>
              <a:rPr lang="en-US" smtClean="0"/>
              <a:t>World War II.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412" r="284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350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30025"/>
            <a:ext cx="8229600" cy="545211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political form that we know as the homogeneous (nation) state “won” over the HRE</a:t>
            </a:r>
            <a:r>
              <a:rPr lang="en-US" dirty="0"/>
              <a:t> and became the dominant form of the </a:t>
            </a:r>
            <a:r>
              <a:rPr lang="en-US" dirty="0">
                <a:solidFill>
                  <a:srgbClr val="FF0000"/>
                </a:solidFill>
              </a:rPr>
              <a:t>modern “state”</a:t>
            </a:r>
            <a:r>
              <a:rPr lang="en-US" dirty="0"/>
              <a:t> </a:t>
            </a:r>
            <a:r>
              <a:rPr lang="en-US" dirty="0" smtClean="0"/>
              <a:t>thereafter.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process of nation building didn’t happen overnight. The HRE does hobble along, weakened, until 1806 when </a:t>
            </a:r>
            <a:r>
              <a:rPr lang="en-US" dirty="0" err="1" smtClean="0"/>
              <a:t>Napolean’s</a:t>
            </a:r>
            <a:r>
              <a:rPr lang="en-US" dirty="0" smtClean="0"/>
              <a:t> French troops defeated the Russian and Imperial armies at the Battle of Austerlitz.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And it’s not </a:t>
            </a:r>
            <a:r>
              <a:rPr lang="en-US" dirty="0"/>
              <a:t>that this system of nation states puts an end to war. But it is a new political order</a:t>
            </a:r>
            <a:r>
              <a:rPr lang="en-US" dirty="0" smtClean="0"/>
              <a:t>. With some minor exceptions, Europe does not experience religious wars again, but, rather, wars between nations.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8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Our world….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14588" b="-14588"/>
          <a:stretch>
            <a:fillRect/>
          </a:stretch>
        </p:blipFill>
        <p:spPr>
          <a:xfrm>
            <a:off x="1251111" y="442611"/>
            <a:ext cx="6103898" cy="6839982"/>
          </a:xfrm>
        </p:spPr>
      </p:pic>
    </p:spTree>
    <p:extLst>
      <p:ext uri="{BB962C8B-B14F-4D97-AF65-F5344CB8AC3E}">
        <p14:creationId xmlns:p14="http://schemas.microsoft.com/office/powerpoint/2010/main" val="15950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884" b="18884"/>
          <a:stretch>
            <a:fillRect/>
          </a:stretch>
        </p:blipFill>
        <p:spPr>
          <a:xfrm>
            <a:off x="699248" y="1656047"/>
            <a:ext cx="7745505" cy="38778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25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9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world….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4588" b="-14588"/>
          <a:stretch>
            <a:fillRect/>
          </a:stretch>
        </p:blipFill>
        <p:spPr>
          <a:xfrm>
            <a:off x="-6676" y="1080346"/>
            <a:ext cx="4502476" cy="504581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459" r="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572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3754</TotalTime>
  <Words>3867</Words>
  <Application>Microsoft Macintosh PowerPoint</Application>
  <PresentationFormat>On-screen Show (4:3)</PresentationFormat>
  <Paragraphs>209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Black</vt:lpstr>
      <vt:lpstr>PowerPoint Presentation</vt:lpstr>
      <vt:lpstr>Some review</vt:lpstr>
      <vt:lpstr>Thirty Years’ War (1618-48)…</vt:lpstr>
      <vt:lpstr>PowerPoint Presentation</vt:lpstr>
      <vt:lpstr>PowerPoint Presentation</vt:lpstr>
      <vt:lpstr>PowerPoint Presentation</vt:lpstr>
      <vt:lpstr>Our world….</vt:lpstr>
      <vt:lpstr>PowerPoint Presentation</vt:lpstr>
      <vt:lpstr>Our world….</vt:lpstr>
      <vt:lpstr>Momentous developments….</vt:lpstr>
      <vt:lpstr>The European Union A Humongous HRE?</vt:lpstr>
      <vt:lpstr>Also, the “picaresque” as a new genre</vt:lpstr>
      <vt:lpstr>The picaro as a new kind of individual</vt:lpstr>
      <vt:lpstr>Pico della Mirandola—Oration on the Dignity of Man (1486)</vt:lpstr>
      <vt:lpstr>PowerPoint Presentation</vt:lpstr>
      <vt:lpstr>How to we tell the (hi)story of these events?</vt:lpstr>
      <vt:lpstr> </vt:lpstr>
      <vt:lpstr>Or a peasant-eye view of the war?</vt:lpstr>
      <vt:lpstr>Next quarter you’ll look photographs of the Civil War that for the first time will give a view of the battlefield….</vt:lpstr>
      <vt:lpstr>In a literary or historical text, what you see depends on linguistic / textual mediation</vt:lpstr>
      <vt:lpstr>It’s important to take this fact of mediation into account</vt:lpstr>
      <vt:lpstr>PowerPoint Presentation</vt:lpstr>
      <vt:lpstr>Simplicius as Achilles?!?  “Mincing”  Achilles?!?   </vt:lpstr>
      <vt:lpstr>Had Simplicius read the  Iliad and know the Greek tradition?</vt:lpstr>
      <vt:lpstr>This little reflection on mediation allows us to consider the relation of Grimmelshausen’s novel to the epic tradition</vt:lpstr>
      <vt:lpstr>The Visibility of “Cause” #1: In Grimmelshausen’s Simplicissimus,  do we see the Thirty Years’ War as a  war of religion?</vt:lpstr>
      <vt:lpstr>THE EXCEPTION(S): </vt:lpstr>
      <vt:lpstr>“Cause” #3: In Grimmelshausen’s Simplicissimus, do we see the Thirty Years’ War as a war of (nation-state) building / Swedes (and the French) against the HRE?</vt:lpstr>
      <vt:lpstr>Why doesn’t Grimmelshausen tell us very often which political side the various soldiers are on?   Is he employing a “subtractive” technique (Prof. Izenberg)? He is not providing a uniting principle.</vt:lpstr>
      <vt:lpstr>The novel certainly seems to capture the brutality and chaos of the war realistically</vt:lpstr>
      <vt:lpstr>PowerPoint Presentation</vt:lpstr>
      <vt:lpstr>So, what’s the relation between this story and the “big history” going on? How are we to read this novel in relation to this history?</vt:lpstr>
      <vt:lpstr>PowerPoint Presentation</vt:lpstr>
      <vt:lpstr>PowerPoint Presentation</vt:lpstr>
      <vt:lpstr>MY THESIS: The novel is not just entertainment, and is not a literal depiction of the war  but is, rather, a figurative, allegorical, satirical post-war commentary on the values of the world that the war and the peace Treaty of Westphalia  had created… </vt:lpstr>
      <vt:lpstr>PowerPoint Presentation</vt:lpstr>
      <vt:lpstr>PowerPoint Presentation</vt:lpstr>
      <vt:lpstr>Literal vs. Allegorical (“figurative”) Reading</vt:lpstr>
      <vt:lpstr>PowerPoint Presentation</vt:lpstr>
      <vt:lpstr>PowerPoint Presentation</vt:lpstr>
      <vt:lpstr>PowerPoint Presentation</vt:lpstr>
      <vt:lpstr>Reading the Trees of the Estates as an Allegory of the Condition of the “Modern” post-Westphalian (post-1648) Self (pp. 24-7)</vt:lpstr>
      <vt:lpstr>PowerPoint Presentation</vt:lpstr>
      <vt:lpstr>Proving my thesis… Reading beyond the Literal: Brutality, Sex, and Bathroom Humor in Grimmelshausen, Simplicissimus</vt:lpstr>
      <vt:lpstr>PowerPoint Presentation</vt:lpstr>
      <vt:lpstr>In the novel, giving in to “natural” appetites (for booze and sex) and other natural “forces” that you think you control (“je pète, je pète,” pp. 47, 49) creates a “war of all against all”!</vt:lpstr>
      <vt:lpstr>PowerPoint Presentation</vt:lpstr>
      <vt:lpstr>Thomas Hobbes (1588-1679) / English  political philosopher / Leviathan (1651) </vt:lpstr>
      <vt:lpstr>PowerPoint Presentation</vt:lpstr>
      <vt:lpstr>In the Treaty of Westphalia – designed to end the Thirty Years’ War as (an apparently unending) state of “war of all against all” – “sovereign authority” was indeed given over into the hands of the “state” (both lots of smaller polities and the emerging territorial (nation) states of Sweden and France)</vt:lpstr>
      <vt:lpstr>In Grimmelshausen’s novel, we don’t see actual “states” all that often. Rather, we see “authorities” who control the “state of nature” by taking charge, often in brutal and authoritarian ways, within their jurisdictions…</vt:lpstr>
      <vt:lpstr>PowerPoint Presentation</vt:lpstr>
      <vt:lpstr>How does the individual  (‘from below’) survive in this “modern”  world of state-controlled violence  (‘from above’)? </vt:lpstr>
      <vt:lpstr>In this “Westphalian world”…</vt:lpstr>
      <vt:lpstr>Why “him (or her)”?</vt:lpstr>
      <vt:lpstr>Next time…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Announcement!!!</dc:title>
  <dc:creator>John Smith</dc:creator>
  <cp:lastModifiedBy>Kazumo Washizuka</cp:lastModifiedBy>
  <cp:revision>61</cp:revision>
  <dcterms:created xsi:type="dcterms:W3CDTF">2015-09-10T16:30:17Z</dcterms:created>
  <dcterms:modified xsi:type="dcterms:W3CDTF">2015-10-21T19:47:27Z</dcterms:modified>
</cp:coreProperties>
</file>