
<file path=[Content_Types].xml><?xml version="1.0" encoding="utf-8"?>
<Types xmlns="http://schemas.openxmlformats.org/package/2006/content-types">
  <Default Extension="xml" ContentType="application/xml"/>
  <Default Extension="jpeg" ContentType="image/jpeg"/>
  <Default Extension="m4v" ContentType="video/unknown"/>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Lst>
  <p:notesMasterIdLst>
    <p:notesMasterId r:id="rId59"/>
  </p:notesMasterIdLst>
  <p:sldIdLst>
    <p:sldId id="256" r:id="rId2"/>
    <p:sldId id="257" r:id="rId3"/>
    <p:sldId id="258" r:id="rId4"/>
    <p:sldId id="317" r:id="rId5"/>
    <p:sldId id="260" r:id="rId6"/>
    <p:sldId id="259" r:id="rId7"/>
    <p:sldId id="309" r:id="rId8"/>
    <p:sldId id="319" r:id="rId9"/>
    <p:sldId id="310" r:id="rId10"/>
    <p:sldId id="261" r:id="rId11"/>
    <p:sldId id="300" r:id="rId12"/>
    <p:sldId id="301" r:id="rId13"/>
    <p:sldId id="272" r:id="rId14"/>
    <p:sldId id="273" r:id="rId15"/>
    <p:sldId id="311" r:id="rId16"/>
    <p:sldId id="274" r:id="rId17"/>
    <p:sldId id="275" r:id="rId18"/>
    <p:sldId id="276" r:id="rId19"/>
    <p:sldId id="277" r:id="rId20"/>
    <p:sldId id="278" r:id="rId21"/>
    <p:sldId id="279" r:id="rId22"/>
    <p:sldId id="280" r:id="rId23"/>
    <p:sldId id="281" r:id="rId24"/>
    <p:sldId id="302" r:id="rId25"/>
    <p:sldId id="282" r:id="rId26"/>
    <p:sldId id="283" r:id="rId27"/>
    <p:sldId id="285" r:id="rId28"/>
    <p:sldId id="306" r:id="rId29"/>
    <p:sldId id="284" r:id="rId30"/>
    <p:sldId id="286" r:id="rId31"/>
    <p:sldId id="262" r:id="rId32"/>
    <p:sldId id="264" r:id="rId33"/>
    <p:sldId id="265" r:id="rId34"/>
    <p:sldId id="303" r:id="rId35"/>
    <p:sldId id="269" r:id="rId36"/>
    <p:sldId id="270" r:id="rId37"/>
    <p:sldId id="312" r:id="rId38"/>
    <p:sldId id="271" r:id="rId39"/>
    <p:sldId id="304" r:id="rId40"/>
    <p:sldId id="287" r:id="rId41"/>
    <p:sldId id="288" r:id="rId42"/>
    <p:sldId id="313" r:id="rId43"/>
    <p:sldId id="289" r:id="rId44"/>
    <p:sldId id="267" r:id="rId45"/>
    <p:sldId id="290" r:id="rId46"/>
    <p:sldId id="291" r:id="rId47"/>
    <p:sldId id="292" r:id="rId48"/>
    <p:sldId id="314" r:id="rId49"/>
    <p:sldId id="293" r:id="rId50"/>
    <p:sldId id="315" r:id="rId51"/>
    <p:sldId id="294" r:id="rId52"/>
    <p:sldId id="295" r:id="rId53"/>
    <p:sldId id="305" r:id="rId54"/>
    <p:sldId id="297" r:id="rId55"/>
    <p:sldId id="296" r:id="rId56"/>
    <p:sldId id="308" r:id="rId57"/>
    <p:sldId id="31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94" d="100"/>
          <a:sy n="194" d="100"/>
        </p:scale>
        <p:origin x="-7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F0E8A0-03B0-4E46-8AD2-CD65E451291A}" type="datetimeFigureOut">
              <a:rPr lang="en-US" smtClean="0"/>
              <a:t>10/27/15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06983B-3537-8D40-BDCB-14C793D59513}" type="slidenum">
              <a:rPr lang="en-US" smtClean="0"/>
              <a:t>‹#›</a:t>
            </a:fld>
            <a:endParaRPr lang="en-US"/>
          </a:p>
        </p:txBody>
      </p:sp>
    </p:spTree>
    <p:extLst>
      <p:ext uri="{BB962C8B-B14F-4D97-AF65-F5344CB8AC3E}">
        <p14:creationId xmlns:p14="http://schemas.microsoft.com/office/powerpoint/2010/main" val="1308644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A7F09D-0078-EB42-89A9-70C73493B6CA}" type="slidenum">
              <a:rPr lang="en-US" smtClean="0"/>
              <a:pPr/>
              <a:t>49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B2F2-32C0-EE4C-B63A-3F6BC03848F9}" type="datetimeFigureOut">
              <a:rPr lang="en-US" smtClean="0"/>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extLst>
      <p:ext uri="{BB962C8B-B14F-4D97-AF65-F5344CB8AC3E}">
        <p14:creationId xmlns:p14="http://schemas.microsoft.com/office/powerpoint/2010/main" val="398091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B2F2-32C0-EE4C-B63A-3F6BC03848F9}" type="datetimeFigureOut">
              <a:rPr lang="en-US" smtClean="0"/>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261203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B2F2-32C0-EE4C-B63A-3F6BC03848F9}" type="datetimeFigureOut">
              <a:rPr lang="en-US" smtClean="0"/>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25270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B2F2-32C0-EE4C-B63A-3F6BC03848F9}" type="datetimeFigureOut">
              <a:rPr lang="en-US" smtClean="0"/>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160281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B2F2-32C0-EE4C-B63A-3F6BC03848F9}" type="datetimeFigureOut">
              <a:rPr lang="en-US" smtClean="0"/>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94597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B2F2-32C0-EE4C-B63A-3F6BC03848F9}" type="datetimeFigureOut">
              <a:rPr lang="en-US" smtClean="0"/>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211224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B2F2-32C0-EE4C-B63A-3F6BC03848F9}" type="datetimeFigureOut">
              <a:rPr lang="en-US" smtClean="0"/>
              <a:t>10/27/15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199526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B2F2-32C0-EE4C-B63A-3F6BC03848F9}" type="datetimeFigureOut">
              <a:rPr lang="en-US" smtClean="0"/>
              <a:t>10/27/15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1170038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B2F2-32C0-EE4C-B63A-3F6BC03848F9}" type="datetimeFigureOut">
              <a:rPr lang="en-US" smtClean="0"/>
              <a:t>10/27/15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403219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B2F2-32C0-EE4C-B63A-3F6BC03848F9}" type="datetimeFigureOut">
              <a:rPr lang="en-US" smtClean="0"/>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171238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B2F2-32C0-EE4C-B63A-3F6BC03848F9}" type="datetimeFigureOut">
              <a:rPr lang="en-US" smtClean="0"/>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7A6E4-295F-904A-8C12-A0CF4E848073}" type="slidenum">
              <a:rPr lang="en-US" smtClean="0"/>
              <a:t>‹#›</a:t>
            </a:fld>
            <a:endParaRPr lang="en-US"/>
          </a:p>
        </p:txBody>
      </p:sp>
    </p:spTree>
    <p:extLst>
      <p:ext uri="{BB962C8B-B14F-4D97-AF65-F5344CB8AC3E}">
        <p14:creationId xmlns:p14="http://schemas.microsoft.com/office/powerpoint/2010/main" val="33884783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B2F2-32C0-EE4C-B63A-3F6BC03848F9}" type="datetimeFigureOut">
              <a:rPr lang="en-US" smtClean="0"/>
              <a:t>10/27/15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7A6E4-295F-904A-8C12-A0CF4E848073}" type="slidenum">
              <a:rPr lang="en-US" smtClean="0"/>
              <a:t>‹#›</a:t>
            </a:fld>
            <a:endParaRPr lang="en-US"/>
          </a:p>
        </p:txBody>
      </p:sp>
    </p:spTree>
    <p:extLst>
      <p:ext uri="{BB962C8B-B14F-4D97-AF65-F5344CB8AC3E}">
        <p14:creationId xmlns:p14="http://schemas.microsoft.com/office/powerpoint/2010/main" val="4170830044"/>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media/media1.m4v"/><Relationship Id="rId2" Type="http://schemas.openxmlformats.org/officeDocument/2006/relationships/video" Target="../media/media1.m4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9.png"/><Relationship Id="rId1" Type="http://schemas.microsoft.com/office/2007/relationships/media" Target="../media/media2.m4v"/><Relationship Id="rId2" Type="http://schemas.openxmlformats.org/officeDocument/2006/relationships/video" Target="../media/media2.m4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Mother Courage</a:t>
            </a:r>
            <a:r>
              <a:rPr lang="en-US" dirty="0" smtClean="0"/>
              <a:t>, Brecht, and Agency: A Lesson about War and Business</a:t>
            </a:r>
            <a:endParaRPr lang="en-US" i="1" dirty="0"/>
          </a:p>
        </p:txBody>
      </p:sp>
      <p:pic>
        <p:nvPicPr>
          <p:cNvPr id="7" name="Content Placeholder 6"/>
          <p:cNvPicPr>
            <a:picLocks noGrp="1" noChangeAspect="1"/>
          </p:cNvPicPr>
          <p:nvPr>
            <p:ph idx="1"/>
          </p:nvPr>
        </p:nvPicPr>
        <p:blipFill>
          <a:blip r:embed="rId2"/>
          <a:srcRect t="1474" b="1474"/>
          <a:stretch>
            <a:fillRect/>
          </a:stretch>
        </p:blipFill>
        <p:spPr/>
      </p:pic>
    </p:spTree>
    <p:extLst>
      <p:ext uri="{BB962C8B-B14F-4D97-AF65-F5344CB8AC3E}">
        <p14:creationId xmlns:p14="http://schemas.microsoft.com/office/powerpoint/2010/main" val="29045685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000" dirty="0" smtClean="0"/>
              <a:t/>
            </a:r>
            <a:br>
              <a:rPr lang="en-US" sz="2000" dirty="0" smtClean="0"/>
            </a:br>
            <a:r>
              <a:rPr lang="en-US" sz="2000" dirty="0" smtClean="0"/>
              <a:t> Through its anti- / un-realism, </a:t>
            </a:r>
            <a:r>
              <a:rPr lang="en-US" sz="2000" dirty="0" smtClean="0">
                <a:solidFill>
                  <a:srgbClr val="FF0000"/>
                </a:solidFill>
              </a:rPr>
              <a:t>the play does offer a commentary on the ‘realities’ of the “modernity” re-presented in this play </a:t>
            </a:r>
            <a:r>
              <a:rPr lang="en-US" sz="2000" dirty="0" smtClean="0"/>
              <a:t>/</a:t>
            </a:r>
            <a:r>
              <a:rPr lang="en-US" sz="2000" dirty="0" smtClean="0">
                <a:sym typeface="Wingdings"/>
              </a:rPr>
              <a:t/>
            </a:r>
            <a:br>
              <a:rPr lang="en-US" sz="2000" dirty="0" smtClean="0">
                <a:sym typeface="Wingdings"/>
              </a:rPr>
            </a:br>
            <a:r>
              <a:rPr lang="en-US" sz="2000" dirty="0" smtClean="0"/>
              <a:t>Mother Courage as a ‘modern’ </a:t>
            </a:r>
            <a:r>
              <a:rPr lang="en-US" sz="2000" u="sng" dirty="0" err="1" smtClean="0"/>
              <a:t>picaro</a:t>
            </a:r>
            <a:r>
              <a:rPr lang="en-US" sz="2000" dirty="0" smtClean="0"/>
              <a:t> (actually, a </a:t>
            </a:r>
            <a:r>
              <a:rPr lang="en-US" sz="2000" u="sng" dirty="0" err="1" smtClean="0"/>
              <a:t>picara</a:t>
            </a:r>
            <a:r>
              <a:rPr lang="en-US" sz="2000" dirty="0" smtClean="0"/>
              <a:t>)</a:t>
            </a:r>
            <a:endParaRPr lang="en-US" sz="2000" dirty="0"/>
          </a:p>
        </p:txBody>
      </p:sp>
      <p:sp>
        <p:nvSpPr>
          <p:cNvPr id="3" name="Content Placeholder 2"/>
          <p:cNvSpPr>
            <a:spLocks noGrp="1"/>
          </p:cNvSpPr>
          <p:nvPr>
            <p:ph sz="half" idx="1"/>
          </p:nvPr>
        </p:nvSpPr>
        <p:spPr>
          <a:xfrm>
            <a:off x="457200" y="1417636"/>
            <a:ext cx="4038600" cy="5779536"/>
          </a:xfrm>
        </p:spPr>
        <p:txBody>
          <a:bodyPr>
            <a:normAutofit fontScale="62500" lnSpcReduction="20000"/>
          </a:bodyPr>
          <a:lstStyle/>
          <a:p>
            <a:pPr>
              <a:buNone/>
            </a:pPr>
            <a:r>
              <a:rPr lang="en-US" sz="3789" dirty="0" smtClean="0"/>
              <a:t>The new normal is to survive by one’s wits and turn a profit for oneself…</a:t>
            </a:r>
          </a:p>
          <a:p>
            <a:pPr>
              <a:buNone/>
            </a:pPr>
            <a:r>
              <a:rPr lang="en-US" sz="3789" dirty="0" smtClean="0"/>
              <a:t>We all just do our best to get by in a world in which the needs of the war pre-determine most things and especially our “choices”…</a:t>
            </a:r>
          </a:p>
          <a:p>
            <a:pPr>
              <a:buNone/>
            </a:pPr>
            <a:r>
              <a:rPr lang="en-US" sz="3789" dirty="0" smtClean="0"/>
              <a:t>Mother Courage: “…in general everything’s OK, the war’s going well, every other day fresh countries are joining in, it’ll last four or five years easily.” (Scene Three, p.29)*</a:t>
            </a:r>
          </a:p>
          <a:p>
            <a:pPr>
              <a:buNone/>
            </a:pPr>
            <a:r>
              <a:rPr lang="en-US" sz="3789" dirty="0" smtClean="0"/>
              <a:t>“If it’s business, it makes sense.” (</a:t>
            </a:r>
            <a:r>
              <a:rPr lang="en-US" sz="3789" dirty="0" err="1" smtClean="0"/>
              <a:t>p</a:t>
            </a:r>
            <a:r>
              <a:rPr lang="en-US" sz="3789" dirty="0" smtClean="0"/>
              <a:t>. 34)</a:t>
            </a:r>
          </a:p>
          <a:p>
            <a:pPr>
              <a:buNone/>
            </a:pPr>
            <a:endParaRPr lang="en-US" sz="3789" dirty="0" smtClean="0"/>
          </a:p>
          <a:p>
            <a:endParaRPr lang="en-US" sz="3789" dirty="0" smtClean="0"/>
          </a:p>
          <a:p>
            <a:endParaRPr lang="en-US" dirty="0"/>
          </a:p>
        </p:txBody>
      </p:sp>
      <p:pic>
        <p:nvPicPr>
          <p:cNvPr id="5" name="Content Placeholder 4"/>
          <p:cNvPicPr>
            <a:picLocks noGrp="1" noChangeAspect="1"/>
          </p:cNvPicPr>
          <p:nvPr>
            <p:ph sz="half" idx="2"/>
          </p:nvPr>
        </p:nvPicPr>
        <p:blipFill>
          <a:blip r:embed="rId2"/>
          <a:srcRect t="-50184" b="-50184"/>
          <a:stretch>
            <a:fillRect/>
          </a:stretch>
        </p:blipFill>
        <p:spPr>
          <a:xfrm>
            <a:off x="4648199" y="932189"/>
            <a:ext cx="4398969" cy="5925812"/>
          </a:xfrm>
        </p:spPr>
      </p:pic>
    </p:spTree>
    <p:extLst>
      <p:ext uri="{BB962C8B-B14F-4D97-AF65-F5344CB8AC3E}">
        <p14:creationId xmlns:p14="http://schemas.microsoft.com/office/powerpoint/2010/main" val="2815077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a:buNone/>
            </a:pPr>
            <a:r>
              <a:rPr lang="en-US" dirty="0" smtClean="0"/>
              <a:t>Courage is caught up in the </a:t>
            </a:r>
            <a:r>
              <a:rPr lang="en-US" dirty="0"/>
              <a:t>“business” of war…</a:t>
            </a:r>
          </a:p>
          <a:p>
            <a:pPr>
              <a:buNone/>
            </a:pPr>
            <a:r>
              <a:rPr lang="en-US" dirty="0" smtClean="0"/>
              <a:t>But this </a:t>
            </a:r>
            <a:r>
              <a:rPr lang="en-US" dirty="0"/>
              <a:t>way of thinking is precisely the problem for Brecht…</a:t>
            </a:r>
          </a:p>
          <a:p>
            <a:pPr>
              <a:buNone/>
            </a:pPr>
            <a:r>
              <a:rPr lang="en-US" dirty="0">
                <a:solidFill>
                  <a:srgbClr val="FF0000"/>
                </a:solidFill>
              </a:rPr>
              <a:t>Mother Courage acts, but she </a:t>
            </a:r>
            <a:r>
              <a:rPr lang="en-US" dirty="0" smtClean="0">
                <a:solidFill>
                  <a:srgbClr val="FF0000"/>
                </a:solidFill>
              </a:rPr>
              <a:t>has limited </a:t>
            </a:r>
            <a:r>
              <a:rPr lang="en-US" dirty="0">
                <a:solidFill>
                  <a:srgbClr val="FF0000"/>
                </a:solidFill>
              </a:rPr>
              <a:t>agency…</a:t>
            </a:r>
          </a:p>
          <a:p>
            <a:pPr>
              <a:buNone/>
            </a:pPr>
            <a:r>
              <a:rPr lang="en-US" dirty="0"/>
              <a:t>Her “choices” are determined by the circumstances…</a:t>
            </a:r>
          </a:p>
          <a:p>
            <a:endParaRPr lang="en-US" dirty="0"/>
          </a:p>
        </p:txBody>
      </p:sp>
      <p:pic>
        <p:nvPicPr>
          <p:cNvPr id="7" name="Content Placeholder 6"/>
          <p:cNvPicPr>
            <a:picLocks noGrp="1" noChangeAspect="1"/>
          </p:cNvPicPr>
          <p:nvPr>
            <p:ph sz="half" idx="2"/>
          </p:nvPr>
        </p:nvPicPr>
        <p:blipFill>
          <a:blip r:embed="rId2"/>
          <a:srcRect l="-9959" r="-9959"/>
          <a:stretch>
            <a:fillRect/>
          </a:stretch>
        </p:blipFill>
        <p:spPr>
          <a:xfrm>
            <a:off x="4648199" y="621460"/>
            <a:ext cx="4911949" cy="5504704"/>
          </a:xfrm>
        </p:spPr>
      </p:pic>
    </p:spTree>
    <p:extLst>
      <p:ext uri="{BB962C8B-B14F-4D97-AF65-F5344CB8AC3E}">
        <p14:creationId xmlns:p14="http://schemas.microsoft.com/office/powerpoint/2010/main" val="2943905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457200" y="1309751"/>
            <a:ext cx="8229600" cy="5548249"/>
          </a:xfrm>
        </p:spPr>
        <p:txBody>
          <a:bodyPr>
            <a:normAutofit fontScale="92500" lnSpcReduction="20000"/>
          </a:bodyPr>
          <a:lstStyle/>
          <a:p>
            <a:pPr>
              <a:buNone/>
            </a:pPr>
            <a:r>
              <a:rPr lang="en-US" dirty="0"/>
              <a:t>Brecht is calling our attention to </a:t>
            </a:r>
            <a:r>
              <a:rPr lang="en-US" i="1" dirty="0"/>
              <a:t>real</a:t>
            </a:r>
            <a:r>
              <a:rPr lang="en-US" dirty="0"/>
              <a:t> dangers of being determined in one’s actions by conditions around one – including war, business, and war as “business” (p. 29) – </a:t>
            </a:r>
            <a:r>
              <a:rPr lang="en-US" dirty="0">
                <a:solidFill>
                  <a:srgbClr val="FF0000"/>
                </a:solidFill>
              </a:rPr>
              <a:t>and seeing them as “natural” / inevitable…</a:t>
            </a:r>
          </a:p>
          <a:p>
            <a:pPr>
              <a:buNone/>
            </a:pPr>
            <a:r>
              <a:rPr lang="en-US" dirty="0"/>
              <a:t>Mother Courage is autonomous / has her own business…</a:t>
            </a:r>
          </a:p>
          <a:p>
            <a:pPr>
              <a:buNone/>
            </a:pPr>
            <a:r>
              <a:rPr lang="en-US" dirty="0" smtClean="0"/>
              <a:t>…but </a:t>
            </a:r>
            <a:r>
              <a:rPr lang="en-US" dirty="0"/>
              <a:t>she is employed by the war</a:t>
            </a:r>
            <a:r>
              <a:rPr lang="en-US" dirty="0" smtClean="0"/>
              <a:t>… and it takes its toll.</a:t>
            </a:r>
            <a:endParaRPr lang="en-US" dirty="0"/>
          </a:p>
          <a:p>
            <a:pPr>
              <a:buNone/>
            </a:pPr>
            <a:r>
              <a:rPr lang="en-US" dirty="0"/>
              <a:t>The Sergeant: “If off the war you hope to live, Take what you can. You’ll also give.” (Scene One, p. 18)</a:t>
            </a:r>
          </a:p>
          <a:p>
            <a:pPr>
              <a:buNone/>
            </a:pPr>
            <a:r>
              <a:rPr lang="en-US" dirty="0"/>
              <a:t>Brecht’s challenge to the Germans in 1939</a:t>
            </a:r>
            <a:r>
              <a:rPr lang="en-US" dirty="0" smtClean="0"/>
              <a:t>?</a:t>
            </a:r>
          </a:p>
          <a:p>
            <a:pPr>
              <a:buNone/>
            </a:pPr>
            <a:r>
              <a:rPr lang="en-US" dirty="0" smtClean="0"/>
              <a:t>Why were they </a:t>
            </a:r>
            <a:r>
              <a:rPr lang="en-US" dirty="0" err="1" smtClean="0"/>
              <a:t>complicitous</a:t>
            </a:r>
            <a:r>
              <a:rPr lang="en-US" dirty="0" smtClean="0"/>
              <a:t>?</a:t>
            </a:r>
            <a:endParaRPr lang="en-US" dirty="0"/>
          </a:p>
          <a:p>
            <a:endParaRPr lang="en-US" dirty="0"/>
          </a:p>
        </p:txBody>
      </p:sp>
    </p:spTree>
    <p:extLst>
      <p:ext uri="{BB962C8B-B14F-4D97-AF65-F5344CB8AC3E}">
        <p14:creationId xmlns:p14="http://schemas.microsoft.com/office/powerpoint/2010/main" val="88909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Values </a:t>
            </a:r>
            <a:r>
              <a:rPr lang="en-US" i="1" dirty="0" smtClean="0"/>
              <a:t>in the play</a:t>
            </a:r>
            <a:endParaRPr lang="en-US" i="1" dirty="0"/>
          </a:p>
        </p:txBody>
      </p:sp>
      <p:sp>
        <p:nvSpPr>
          <p:cNvPr id="5" name="Subtitle 4"/>
          <p:cNvSpPr>
            <a:spLocks noGrp="1"/>
          </p:cNvSpPr>
          <p:nvPr>
            <p:ph idx="1"/>
          </p:nvPr>
        </p:nvSpPr>
        <p:spPr/>
        <p:txBody>
          <a:bodyPr>
            <a:normAutofit lnSpcReduction="10000"/>
          </a:bodyPr>
          <a:lstStyle/>
          <a:p>
            <a:r>
              <a:rPr lang="en-US" dirty="0" smtClean="0"/>
              <a:t>Values: “a person's </a:t>
            </a:r>
            <a:r>
              <a:rPr lang="en-US" dirty="0" smtClean="0">
                <a:solidFill>
                  <a:srgbClr val="FF0000"/>
                </a:solidFill>
              </a:rPr>
              <a:t>principles</a:t>
            </a:r>
            <a:r>
              <a:rPr lang="en-US" dirty="0" smtClean="0"/>
              <a:t> or standards of behavior; one's judgment of what is important in life”</a:t>
            </a:r>
          </a:p>
          <a:p>
            <a:r>
              <a:rPr lang="en-US" dirty="0" smtClean="0"/>
              <a:t>Where do they get the </a:t>
            </a:r>
            <a:r>
              <a:rPr lang="en-US" i="1" dirty="0" smtClean="0"/>
              <a:t>individual</a:t>
            </a:r>
            <a:r>
              <a:rPr lang="en-US" dirty="0" smtClean="0"/>
              <a:t> characters in the world of the play? How are they perverted?</a:t>
            </a:r>
          </a:p>
          <a:p>
            <a:r>
              <a:rPr lang="en-US" dirty="0" smtClean="0"/>
              <a:t>NOTE: I emphasized </a:t>
            </a:r>
            <a:r>
              <a:rPr lang="en-US" i="1" dirty="0" smtClean="0"/>
              <a:t>individual</a:t>
            </a:r>
            <a:r>
              <a:rPr lang="en-US" dirty="0" smtClean="0"/>
              <a:t> because we will need to contrast individual from </a:t>
            </a:r>
            <a:r>
              <a:rPr lang="en-US" i="1" dirty="0" smtClean="0"/>
              <a:t>collective</a:t>
            </a:r>
            <a:r>
              <a:rPr lang="en-US" dirty="0" smtClean="0"/>
              <a:t> agency….</a:t>
            </a:r>
            <a:endParaRPr lang="en-US" dirty="0"/>
          </a:p>
        </p:txBody>
      </p:sp>
    </p:spTree>
    <p:extLst>
      <p:ext uri="{BB962C8B-B14F-4D97-AF65-F5344CB8AC3E}">
        <p14:creationId xmlns:p14="http://schemas.microsoft.com/office/powerpoint/2010/main" val="3289766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0333" y="215331"/>
            <a:ext cx="8229600" cy="1143000"/>
          </a:xfrm>
        </p:spPr>
        <p:txBody>
          <a:bodyPr>
            <a:normAutofit/>
          </a:bodyPr>
          <a:lstStyle/>
          <a:p>
            <a:r>
              <a:rPr lang="en-US" sz="2000" dirty="0" smtClean="0">
                <a:solidFill>
                  <a:srgbClr val="FF0000"/>
                </a:solidFill>
              </a:rPr>
              <a:t>“Fatal” Values </a:t>
            </a:r>
            <a:r>
              <a:rPr lang="en-US" sz="2000" dirty="0" smtClean="0">
                <a:solidFill>
                  <a:srgbClr val="FF0000"/>
                </a:solidFill>
                <a:sym typeface="Wingdings"/>
              </a:rPr>
              <a:t>and </a:t>
            </a:r>
            <a:r>
              <a:rPr lang="en-US" sz="2000" dirty="0" smtClean="0">
                <a:solidFill>
                  <a:srgbClr val="FF0000"/>
                </a:solidFill>
              </a:rPr>
              <a:t>Fatal “Virtues”:</a:t>
            </a:r>
            <a:r>
              <a:rPr lang="en-US" sz="2000" dirty="0" smtClean="0"/>
              <a:t/>
            </a:r>
            <a:br>
              <a:rPr lang="en-US" sz="2000" dirty="0" smtClean="0"/>
            </a:br>
            <a:endParaRPr lang="en-US" sz="2000" u="sng" dirty="0"/>
          </a:p>
        </p:txBody>
      </p:sp>
      <p:sp>
        <p:nvSpPr>
          <p:cNvPr id="5" name="Content Placeholder 4"/>
          <p:cNvSpPr>
            <a:spLocks noGrp="1"/>
          </p:cNvSpPr>
          <p:nvPr>
            <p:ph sz="half" idx="1"/>
          </p:nvPr>
        </p:nvSpPr>
        <p:spPr>
          <a:xfrm>
            <a:off x="230258" y="575376"/>
            <a:ext cx="4038600" cy="5813337"/>
          </a:xfrm>
        </p:spPr>
        <p:txBody>
          <a:bodyPr>
            <a:normAutofit fontScale="92500"/>
          </a:bodyPr>
          <a:lstStyle/>
          <a:p>
            <a:pPr>
              <a:buNone/>
            </a:pPr>
            <a:r>
              <a:rPr lang="en-US" dirty="0" smtClean="0"/>
              <a:t>Brecht’s Question: “What is a performance of </a:t>
            </a:r>
            <a:r>
              <a:rPr lang="en-US" u="sng" dirty="0" smtClean="0"/>
              <a:t>Mother Courage and her Children</a:t>
            </a:r>
            <a:r>
              <a:rPr lang="en-US" dirty="0" smtClean="0"/>
              <a:t> primarily meant to show?” </a:t>
            </a:r>
          </a:p>
          <a:p>
            <a:pPr>
              <a:buNone/>
            </a:pPr>
            <a:r>
              <a:rPr lang="en-US" dirty="0" smtClean="0"/>
              <a:t> Brecht’s Answer </a:t>
            </a:r>
            <a:r>
              <a:rPr lang="en-US" dirty="0" smtClean="0">
                <a:solidFill>
                  <a:srgbClr val="FF0000"/>
                </a:solidFill>
              </a:rPr>
              <a:t>(BRECHT’s THESIS!)</a:t>
            </a:r>
            <a:r>
              <a:rPr lang="en-US" dirty="0" smtClean="0"/>
              <a:t>: “That war is a continuation of business by other means, </a:t>
            </a:r>
            <a:r>
              <a:rPr lang="en-US" dirty="0" smtClean="0">
                <a:solidFill>
                  <a:srgbClr val="FF0000"/>
                </a:solidFill>
              </a:rPr>
              <a:t>making the </a:t>
            </a:r>
            <a:r>
              <a:rPr lang="en-US" dirty="0" smtClean="0"/>
              <a:t>human virtues </a:t>
            </a:r>
            <a:r>
              <a:rPr lang="en-US" dirty="0" smtClean="0">
                <a:solidFill>
                  <a:srgbClr val="FF0000"/>
                </a:solidFill>
              </a:rPr>
              <a:t>fatal even to those who exercise them.”</a:t>
            </a:r>
            <a:r>
              <a:rPr lang="en-US" dirty="0" smtClean="0"/>
              <a:t> (</a:t>
            </a:r>
            <a:r>
              <a:rPr lang="en-US" u="sng" dirty="0" err="1" smtClean="0"/>
              <a:t>Couragemodel</a:t>
            </a:r>
            <a:r>
              <a:rPr lang="en-US" dirty="0" err="1" smtClean="0"/>
              <a:t>l</a:t>
            </a:r>
            <a:r>
              <a:rPr lang="en-US" dirty="0" smtClean="0"/>
              <a:t>, 1949)</a:t>
            </a:r>
          </a:p>
          <a:p>
            <a:pPr>
              <a:buNone/>
            </a:pPr>
            <a:endParaRPr lang="en-US" dirty="0" smtClean="0"/>
          </a:p>
        </p:txBody>
      </p:sp>
      <p:pic>
        <p:nvPicPr>
          <p:cNvPr id="7" name="Content Placeholder 6" descr="Brecht_Eilif_Dancing.bmp"/>
          <p:cNvPicPr>
            <a:picLocks noGrp="1" noChangeAspect="1"/>
          </p:cNvPicPr>
          <p:nvPr>
            <p:ph sz="half" idx="2"/>
          </p:nvPr>
        </p:nvPicPr>
        <p:blipFill>
          <a:blip r:embed="rId2">
            <a:lum contrast="41000"/>
          </a:blip>
          <a:srcRect t="-21260" b="-21260"/>
          <a:stretch>
            <a:fillRect/>
          </a:stretch>
        </p:blipFill>
        <p:spPr>
          <a:xfrm>
            <a:off x="4648200" y="1081883"/>
            <a:ext cx="4038600" cy="4525963"/>
          </a:xfrm>
        </p:spPr>
      </p:pic>
      <p:sp>
        <p:nvSpPr>
          <p:cNvPr id="8" name="TextBox 7"/>
          <p:cNvSpPr txBox="1"/>
          <p:nvPr/>
        </p:nvSpPr>
        <p:spPr>
          <a:xfrm>
            <a:off x="4873286" y="4960964"/>
            <a:ext cx="3813514" cy="923330"/>
          </a:xfrm>
          <a:prstGeom prst="rect">
            <a:avLst/>
          </a:prstGeom>
          <a:noFill/>
        </p:spPr>
        <p:txBody>
          <a:bodyPr wrap="none" rtlCol="0">
            <a:spAutoFit/>
          </a:bodyPr>
          <a:lstStyle/>
          <a:p>
            <a:r>
              <a:rPr lang="en-US" dirty="0" err="1" smtClean="0"/>
              <a:t>Eilif</a:t>
            </a:r>
            <a:r>
              <a:rPr lang="en-US" dirty="0" smtClean="0"/>
              <a:t> Dancing and Singing “The Song</a:t>
            </a:r>
          </a:p>
          <a:p>
            <a:r>
              <a:rPr lang="en-US" dirty="0" smtClean="0"/>
              <a:t>About the Solider and his Wife” (Scene</a:t>
            </a:r>
          </a:p>
          <a:p>
            <a:r>
              <a:rPr lang="en-US" dirty="0" smtClean="0"/>
              <a:t>Two, </a:t>
            </a:r>
            <a:r>
              <a:rPr lang="en-US" dirty="0" err="1" smtClean="0"/>
              <a:t>p</a:t>
            </a:r>
            <a:r>
              <a:rPr lang="en-US" dirty="0" smtClean="0"/>
              <a:t>. 25) / Berlin production, 1949</a:t>
            </a:r>
            <a:endParaRPr lang="en-US" dirty="0"/>
          </a:p>
        </p:txBody>
      </p:sp>
    </p:spTree>
    <p:extLst>
      <p:ext uri="{BB962C8B-B14F-4D97-AF65-F5344CB8AC3E}">
        <p14:creationId xmlns:p14="http://schemas.microsoft.com/office/powerpoint/2010/main" val="3251310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Virtue #1:  “Heroism” in </a:t>
            </a:r>
            <a:r>
              <a:rPr lang="en-US" sz="2800" u="sng" dirty="0"/>
              <a:t>Mother Courage </a:t>
            </a:r>
            <a:br>
              <a:rPr lang="en-US" sz="2800" u="sng" dirty="0"/>
            </a:br>
            <a:r>
              <a:rPr lang="en-US" sz="2800" u="sng" dirty="0"/>
              <a:t> and her </a:t>
            </a:r>
            <a:r>
              <a:rPr lang="en-US" sz="2800" u="sng" dirty="0" smtClean="0"/>
              <a:t>Children</a:t>
            </a:r>
            <a:br>
              <a:rPr lang="en-US" sz="2800" u="sng" dirty="0" smtClean="0"/>
            </a:br>
            <a:r>
              <a:rPr lang="en-US" sz="2800" dirty="0" smtClean="0"/>
              <a:t>What happens to the virtue of heroism (the traditional source of epic </a:t>
            </a:r>
            <a:r>
              <a:rPr lang="en-US" sz="2800" i="1" dirty="0" err="1" smtClean="0"/>
              <a:t>kleos</a:t>
            </a:r>
            <a:r>
              <a:rPr lang="en-US" sz="2800" dirty="0" smtClean="0"/>
              <a:t>)?</a:t>
            </a:r>
            <a:endParaRPr lang="en-US" sz="2800" dirty="0"/>
          </a:p>
        </p:txBody>
      </p:sp>
      <p:sp>
        <p:nvSpPr>
          <p:cNvPr id="3" name="Content Placeholder 2"/>
          <p:cNvSpPr>
            <a:spLocks noGrp="1"/>
          </p:cNvSpPr>
          <p:nvPr>
            <p:ph sz="half" idx="1"/>
          </p:nvPr>
        </p:nvSpPr>
        <p:spPr>
          <a:xfrm>
            <a:off x="457200" y="1983865"/>
            <a:ext cx="4038600" cy="4525963"/>
          </a:xfrm>
        </p:spPr>
        <p:txBody>
          <a:bodyPr>
            <a:normAutofit fontScale="85000" lnSpcReduction="20000"/>
          </a:bodyPr>
          <a:lstStyle/>
          <a:p>
            <a:pPr>
              <a:buNone/>
            </a:pPr>
            <a:r>
              <a:rPr lang="en-US" dirty="0"/>
              <a:t>The General (to </a:t>
            </a:r>
            <a:r>
              <a:rPr lang="en-US" dirty="0" err="1"/>
              <a:t>Eilif</a:t>
            </a:r>
            <a:r>
              <a:rPr lang="en-US" dirty="0"/>
              <a:t>): “You’re a hero…” (“</a:t>
            </a:r>
            <a:r>
              <a:rPr lang="en-US" dirty="0" err="1"/>
              <a:t>Heldentat</a:t>
            </a:r>
            <a:r>
              <a:rPr lang="en-US" dirty="0"/>
              <a:t>,” the act of a hero)</a:t>
            </a:r>
          </a:p>
          <a:p>
            <a:pPr>
              <a:buNone/>
            </a:pPr>
            <a:r>
              <a:rPr lang="en-US" dirty="0" err="1"/>
              <a:t>Eilif</a:t>
            </a:r>
            <a:r>
              <a:rPr lang="en-US" dirty="0"/>
              <a:t>: “You really work up an appetite, butchering peasants” (Scene Two, pp. 20-21</a:t>
            </a:r>
            <a:r>
              <a:rPr lang="en-US" dirty="0" smtClean="0"/>
              <a:t>)*</a:t>
            </a:r>
          </a:p>
          <a:p>
            <a:pPr>
              <a:buNone/>
            </a:pPr>
            <a:r>
              <a:rPr lang="en-US" dirty="0" smtClean="0"/>
              <a:t>And what happens to such a “hero”? (p. 82)*</a:t>
            </a:r>
            <a:endParaRPr lang="en-US" dirty="0"/>
          </a:p>
          <a:p>
            <a:pPr>
              <a:buNone/>
            </a:pPr>
            <a:r>
              <a:rPr lang="en-US" dirty="0"/>
              <a:t>Mother Courage asks the Cook about </a:t>
            </a:r>
            <a:r>
              <a:rPr lang="en-US" dirty="0" err="1"/>
              <a:t>Eilif</a:t>
            </a:r>
            <a:r>
              <a:rPr lang="en-US" dirty="0"/>
              <a:t>: “</a:t>
            </a:r>
            <a:r>
              <a:rPr lang="en-US" dirty="0" smtClean="0"/>
              <a:t>Any more heroism</a:t>
            </a:r>
            <a:r>
              <a:rPr lang="en-US" dirty="0"/>
              <a:t>?” (“</a:t>
            </a:r>
            <a:r>
              <a:rPr lang="en-US" dirty="0" err="1" smtClean="0"/>
              <a:t>Heldentaten</a:t>
            </a:r>
            <a:r>
              <a:rPr lang="en-US" dirty="0" smtClean="0"/>
              <a:t>” </a:t>
            </a:r>
            <a:r>
              <a:rPr lang="en-US" dirty="0"/>
              <a:t>Scene Eight, p. 84</a:t>
            </a:r>
            <a:r>
              <a:rPr lang="en-US" dirty="0" smtClean="0"/>
              <a:t>)*</a:t>
            </a:r>
            <a:endParaRPr lang="en-US" dirty="0"/>
          </a:p>
          <a:p>
            <a:endParaRPr lang="en-US" dirty="0"/>
          </a:p>
        </p:txBody>
      </p:sp>
      <p:sp>
        <p:nvSpPr>
          <p:cNvPr id="4" name="Content Placeholder 3"/>
          <p:cNvSpPr>
            <a:spLocks noGrp="1"/>
          </p:cNvSpPr>
          <p:nvPr>
            <p:ph sz="half" idx="2"/>
          </p:nvPr>
        </p:nvSpPr>
        <p:spPr>
          <a:xfrm>
            <a:off x="4754026" y="2129392"/>
            <a:ext cx="4038600" cy="4525963"/>
          </a:xfrm>
        </p:spPr>
        <p:txBody>
          <a:bodyPr>
            <a:normAutofit fontScale="85000" lnSpcReduction="20000"/>
          </a:bodyPr>
          <a:lstStyle/>
          <a:p>
            <a:r>
              <a:rPr lang="en-US" dirty="0" smtClean="0"/>
              <a:t>For Brecht, it’s not that the characters are “</a:t>
            </a:r>
            <a:r>
              <a:rPr lang="en-US" dirty="0" err="1" smtClean="0"/>
              <a:t>unvirtuous</a:t>
            </a:r>
            <a:r>
              <a:rPr lang="en-US" dirty="0" smtClean="0"/>
              <a:t>” (have a flaw); rather, it’s that under these conditions, their virtues are corrupted.</a:t>
            </a:r>
            <a:endParaRPr lang="en-US" dirty="0"/>
          </a:p>
        </p:txBody>
      </p:sp>
    </p:spTree>
    <p:extLst>
      <p:ext uri="{BB962C8B-B14F-4D97-AF65-F5344CB8AC3E}">
        <p14:creationId xmlns:p14="http://schemas.microsoft.com/office/powerpoint/2010/main" val="4072475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What does heroism, boldness, bravery achieve?</a:t>
            </a:r>
            <a:br>
              <a:rPr lang="en-US" sz="2000" dirty="0" smtClean="0"/>
            </a:br>
            <a:r>
              <a:rPr lang="en-US" sz="2000" dirty="0" smtClean="0"/>
              <a:t>Commentary in the ballads…</a:t>
            </a:r>
            <a:endParaRPr lang="en-US" sz="2000" dirty="0"/>
          </a:p>
        </p:txBody>
      </p:sp>
      <p:sp>
        <p:nvSpPr>
          <p:cNvPr id="3" name="Content Placeholder 2"/>
          <p:cNvSpPr>
            <a:spLocks noGrp="1"/>
          </p:cNvSpPr>
          <p:nvPr>
            <p:ph sz="half" idx="1"/>
          </p:nvPr>
        </p:nvSpPr>
        <p:spPr>
          <a:xfrm>
            <a:off x="457200" y="1865909"/>
            <a:ext cx="4038600" cy="4525963"/>
          </a:xfrm>
        </p:spPr>
        <p:txBody>
          <a:bodyPr>
            <a:normAutofit fontScale="85000" lnSpcReduction="20000"/>
          </a:bodyPr>
          <a:lstStyle/>
          <a:p>
            <a:pPr>
              <a:buNone/>
            </a:pPr>
            <a:r>
              <a:rPr lang="en-US" sz="2595" dirty="0" smtClean="0">
                <a:solidFill>
                  <a:srgbClr val="FF0000"/>
                </a:solidFill>
              </a:rPr>
              <a:t>“The Ballad of the Famous”</a:t>
            </a:r>
          </a:p>
          <a:p>
            <a:pPr>
              <a:buNone/>
            </a:pPr>
            <a:r>
              <a:rPr lang="en-US" sz="2595" dirty="0" smtClean="0"/>
              <a:t>The Cook: “A lecture in the form of a song, the Song of Solomon, Julius Caesar and other men possessed of a gigantic spirit (“</a:t>
            </a:r>
            <a:r>
              <a:rPr lang="en-US" sz="2595" dirty="0" err="1" smtClean="0"/>
              <a:t>große</a:t>
            </a:r>
            <a:r>
              <a:rPr lang="en-US" sz="2595" dirty="0" smtClean="0"/>
              <a:t> </a:t>
            </a:r>
            <a:r>
              <a:rPr lang="en-US" sz="2595" dirty="0" err="1" smtClean="0"/>
              <a:t>Geister</a:t>
            </a:r>
            <a:r>
              <a:rPr lang="en-US" sz="2595" dirty="0" smtClean="0"/>
              <a:t>”), </a:t>
            </a:r>
            <a:r>
              <a:rPr lang="en-US" sz="2595" dirty="0" smtClean="0">
                <a:solidFill>
                  <a:srgbClr val="FF0000"/>
                </a:solidFill>
              </a:rPr>
              <a:t>which proved to be of little use</a:t>
            </a:r>
            <a:r>
              <a:rPr lang="en-US" sz="2595" dirty="0" smtClean="0"/>
              <a:t>” (Scene Nine, pp. 88-91)*</a:t>
            </a:r>
          </a:p>
          <a:p>
            <a:pPr>
              <a:buNone/>
            </a:pPr>
            <a:endParaRPr lang="en-US" sz="2595" dirty="0" smtClean="0"/>
          </a:p>
          <a:p>
            <a:pPr>
              <a:buNone/>
            </a:pPr>
            <a:r>
              <a:rPr lang="en-US" sz="2595" dirty="0" smtClean="0"/>
              <a:t>Solomon / Julius Caesar / Socrates / St. Martin</a:t>
            </a:r>
          </a:p>
          <a:p>
            <a:pPr>
              <a:buNone/>
            </a:pPr>
            <a:endParaRPr lang="en-US" sz="2595" dirty="0" smtClean="0"/>
          </a:p>
          <a:p>
            <a:pPr>
              <a:buNone/>
            </a:pPr>
            <a:r>
              <a:rPr lang="en-US" sz="2595" dirty="0" smtClean="0"/>
              <a:t>Second stanza </a:t>
            </a:r>
            <a:r>
              <a:rPr lang="en-US" sz="2595" dirty="0" err="1" smtClean="0">
                <a:sym typeface="Wingdings"/>
              </a:rPr>
              <a:t></a:t>
            </a:r>
            <a:r>
              <a:rPr lang="en-US" sz="2595" dirty="0" smtClean="0">
                <a:sym typeface="Wingdings"/>
              </a:rPr>
              <a:t> </a:t>
            </a:r>
            <a:r>
              <a:rPr lang="en-US" sz="2595" dirty="0" err="1" smtClean="0">
                <a:sym typeface="Wingdings"/>
              </a:rPr>
              <a:t></a:t>
            </a:r>
            <a:r>
              <a:rPr lang="en-US" sz="2595" dirty="0" smtClean="0">
                <a:sym typeface="Wingdings"/>
              </a:rPr>
              <a:t> </a:t>
            </a:r>
            <a:r>
              <a:rPr lang="en-US" sz="2595" dirty="0" err="1" smtClean="0">
                <a:sym typeface="Wingdings"/>
              </a:rPr>
              <a:t></a:t>
            </a:r>
            <a:endParaRPr lang="en-US" sz="2595" dirty="0" smtClean="0"/>
          </a:p>
          <a:p>
            <a:pPr>
              <a:buNone/>
            </a:pPr>
            <a:endParaRPr lang="en-US" dirty="0"/>
          </a:p>
        </p:txBody>
      </p:sp>
      <p:sp>
        <p:nvSpPr>
          <p:cNvPr id="4" name="Content Placeholder 3"/>
          <p:cNvSpPr>
            <a:spLocks noGrp="1"/>
          </p:cNvSpPr>
          <p:nvPr>
            <p:ph sz="half" idx="2"/>
          </p:nvPr>
        </p:nvSpPr>
        <p:spPr>
          <a:xfrm>
            <a:off x="4648200" y="1865909"/>
            <a:ext cx="4038600" cy="4525963"/>
          </a:xfrm>
        </p:spPr>
        <p:txBody>
          <a:bodyPr>
            <a:normAutofit fontScale="85000" lnSpcReduction="20000"/>
          </a:bodyPr>
          <a:lstStyle/>
          <a:p>
            <a:pPr>
              <a:buNone/>
            </a:pPr>
            <a:r>
              <a:rPr lang="en-US" sz="2595" dirty="0" smtClean="0"/>
              <a:t>“Then Julius Caesar, mighty one, //…So brave ( or bold, “</a:t>
            </a:r>
            <a:r>
              <a:rPr lang="en-US" sz="2595" dirty="0" err="1" smtClean="0"/>
              <a:t>kühn</a:t>
            </a:r>
            <a:r>
              <a:rPr lang="en-US" sz="2595" dirty="0" smtClean="0"/>
              <a:t>”) he tore the world apart, // So they voted and changed their Caesar to a God, // Then drove a dagger through his heart, //… So brave, but screaming out in fear he ends. // </a:t>
            </a:r>
            <a:r>
              <a:rPr lang="en-US" sz="2595" dirty="0" smtClean="0">
                <a:solidFill>
                  <a:srgbClr val="FF0000"/>
                </a:solidFill>
              </a:rPr>
              <a:t>Brave hearts (“</a:t>
            </a:r>
            <a:r>
              <a:rPr lang="en-US" sz="2595" dirty="0" err="1" smtClean="0">
                <a:solidFill>
                  <a:srgbClr val="FF0000"/>
                </a:solidFill>
              </a:rPr>
              <a:t>Kühnheit</a:t>
            </a:r>
            <a:r>
              <a:rPr lang="en-US" sz="2595" dirty="0" smtClean="0">
                <a:solidFill>
                  <a:srgbClr val="FF0000"/>
                </a:solidFill>
              </a:rPr>
              <a:t>”) are grand! We’re fine with none”</a:t>
            </a:r>
            <a:r>
              <a:rPr lang="en-US" sz="2595" dirty="0" smtClean="0"/>
              <a:t> (</a:t>
            </a:r>
            <a:r>
              <a:rPr lang="en-US" sz="2595" dirty="0" err="1" smtClean="0"/>
              <a:t>p</a:t>
            </a:r>
            <a:r>
              <a:rPr lang="en-US" sz="2595" dirty="0" smtClean="0"/>
              <a:t>. 89)</a:t>
            </a:r>
          </a:p>
          <a:p>
            <a:pPr>
              <a:buNone/>
            </a:pPr>
            <a:endParaRPr lang="en-US" sz="2595" dirty="0" smtClean="0"/>
          </a:p>
          <a:p>
            <a:pPr>
              <a:buNone/>
            </a:pPr>
            <a:r>
              <a:rPr lang="en-US" sz="2595" dirty="0" smtClean="0"/>
              <a:t>“Our </a:t>
            </a:r>
            <a:r>
              <a:rPr lang="en-US" sz="2595" dirty="0" smtClean="0">
                <a:solidFill>
                  <a:srgbClr val="FF0000"/>
                </a:solidFill>
              </a:rPr>
              <a:t>virtues led us to our wretched ends</a:t>
            </a:r>
            <a:r>
              <a:rPr lang="en-US" sz="2595" dirty="0" smtClean="0"/>
              <a:t>. // And folk do better who have none.” (</a:t>
            </a:r>
            <a:r>
              <a:rPr lang="en-US" sz="2595" dirty="0" err="1" smtClean="0"/>
              <a:t>p</a:t>
            </a:r>
            <a:r>
              <a:rPr lang="en-US" sz="2595" dirty="0" smtClean="0"/>
              <a:t>. 91)*</a:t>
            </a:r>
          </a:p>
          <a:p>
            <a:endParaRPr lang="en-US" dirty="0"/>
          </a:p>
        </p:txBody>
      </p:sp>
    </p:spTree>
    <p:extLst>
      <p:ext uri="{BB962C8B-B14F-4D97-AF65-F5344CB8AC3E}">
        <p14:creationId xmlns:p14="http://schemas.microsoft.com/office/powerpoint/2010/main" val="2770483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No need for </a:t>
            </a:r>
            <a:r>
              <a:rPr lang="en-US" sz="2800" i="1" dirty="0" smtClean="0"/>
              <a:t>any kind</a:t>
            </a:r>
            <a:r>
              <a:rPr lang="en-US" sz="2800" dirty="0" smtClean="0"/>
              <a:t> of “heroism” when war </a:t>
            </a:r>
            <a:r>
              <a:rPr lang="en-US" sz="2800" dirty="0"/>
              <a:t>i</a:t>
            </a:r>
            <a:r>
              <a:rPr lang="en-US" sz="2800" dirty="0" smtClean="0"/>
              <a:t>s a “continuation of business by other means”...</a:t>
            </a:r>
            <a:endParaRPr lang="en-US" sz="2800" dirty="0"/>
          </a:p>
        </p:txBody>
      </p:sp>
      <p:sp>
        <p:nvSpPr>
          <p:cNvPr id="3" name="Content Placeholder 2"/>
          <p:cNvSpPr>
            <a:spLocks noGrp="1"/>
          </p:cNvSpPr>
          <p:nvPr>
            <p:ph sz="half" idx="4294967295"/>
          </p:nvPr>
        </p:nvSpPr>
        <p:spPr>
          <a:xfrm>
            <a:off x="457200" y="1417638"/>
            <a:ext cx="4038600" cy="4977552"/>
          </a:xfrm>
        </p:spPr>
        <p:txBody>
          <a:bodyPr>
            <a:normAutofit fontScale="62500" lnSpcReduction="20000"/>
          </a:bodyPr>
          <a:lstStyle/>
          <a:p>
            <a:pPr>
              <a:buNone/>
            </a:pPr>
            <a:r>
              <a:rPr lang="en-US" dirty="0" smtClean="0">
                <a:solidFill>
                  <a:srgbClr val="FF0000"/>
                </a:solidFill>
              </a:rPr>
              <a:t>The confines in which they operate:</a:t>
            </a:r>
          </a:p>
          <a:p>
            <a:pPr>
              <a:buNone/>
            </a:pPr>
            <a:r>
              <a:rPr lang="en-US" dirty="0" smtClean="0">
                <a:solidFill>
                  <a:srgbClr val="FF0000"/>
                </a:solidFill>
              </a:rPr>
              <a:t>P</a:t>
            </a:r>
            <a:r>
              <a:rPr lang="en-US" i="1" dirty="0" smtClean="0">
                <a:solidFill>
                  <a:srgbClr val="FF0000"/>
                </a:solidFill>
              </a:rPr>
              <a:t>olitical</a:t>
            </a:r>
            <a:r>
              <a:rPr lang="en-US" dirty="0" smtClean="0">
                <a:solidFill>
                  <a:srgbClr val="FF0000"/>
                </a:solidFill>
              </a:rPr>
              <a:t> “business as usual”</a:t>
            </a:r>
            <a:endParaRPr lang="en-US" dirty="0" smtClean="0"/>
          </a:p>
          <a:p>
            <a:pPr>
              <a:buNone/>
            </a:pPr>
            <a:r>
              <a:rPr lang="en-US" dirty="0" smtClean="0"/>
              <a:t>Mother Courage: “Think the war will end now?”</a:t>
            </a:r>
          </a:p>
          <a:p>
            <a:pPr>
              <a:buNone/>
            </a:pPr>
            <a:r>
              <a:rPr lang="en-US" dirty="0" smtClean="0"/>
              <a:t>The Chaplain: “There will be brief pauses…But the Emperor or the King or the Pope reliably provides what’s necessary to get it going again. This war’s got no significant worries as far as I can see…” (Scene Six, pp. 62-3)</a:t>
            </a:r>
          </a:p>
          <a:p>
            <a:pPr>
              <a:buNone/>
            </a:pPr>
            <a:r>
              <a:rPr lang="en-US" i="1" dirty="0" smtClean="0">
                <a:solidFill>
                  <a:srgbClr val="FF0000"/>
                </a:solidFill>
              </a:rPr>
              <a:t>Business</a:t>
            </a:r>
            <a:r>
              <a:rPr lang="en-US" dirty="0" smtClean="0">
                <a:solidFill>
                  <a:srgbClr val="FF0000"/>
                </a:solidFill>
              </a:rPr>
              <a:t> “business as usual”</a:t>
            </a:r>
            <a:endParaRPr lang="en-US" dirty="0" smtClean="0"/>
          </a:p>
          <a:p>
            <a:pPr>
              <a:buNone/>
            </a:pPr>
            <a:r>
              <a:rPr lang="en-US" dirty="0" smtClean="0"/>
              <a:t>Mother Courage: “What else is war but a profit-making competition, / A profit-building enterprise” (Scene Seven, </a:t>
            </a:r>
            <a:r>
              <a:rPr lang="en-US" dirty="0" err="1" smtClean="0"/>
              <a:t>p</a:t>
            </a:r>
            <a:r>
              <a:rPr lang="en-US" dirty="0" smtClean="0"/>
              <a:t>. 70)</a:t>
            </a:r>
          </a:p>
          <a:p>
            <a:pPr>
              <a:buNone/>
            </a:pPr>
            <a:r>
              <a:rPr lang="en-US" dirty="0" smtClean="0"/>
              <a:t>What are values in such a world?</a:t>
            </a:r>
          </a:p>
          <a:p>
            <a:endParaRPr lang="en-US" dirty="0"/>
          </a:p>
        </p:txBody>
      </p:sp>
      <p:sp>
        <p:nvSpPr>
          <p:cNvPr id="7" name="TextBox 6"/>
          <p:cNvSpPr txBox="1"/>
          <p:nvPr/>
        </p:nvSpPr>
        <p:spPr>
          <a:xfrm>
            <a:off x="4633324" y="5200056"/>
            <a:ext cx="4053476" cy="646331"/>
          </a:xfrm>
          <a:prstGeom prst="rect">
            <a:avLst/>
          </a:prstGeom>
          <a:noFill/>
        </p:spPr>
        <p:txBody>
          <a:bodyPr wrap="none" rtlCol="0">
            <a:spAutoFit/>
          </a:bodyPr>
          <a:lstStyle/>
          <a:p>
            <a:r>
              <a:rPr lang="en-US" dirty="0" smtClean="0"/>
              <a:t>Helene </a:t>
            </a:r>
            <a:r>
              <a:rPr lang="en-US" dirty="0" err="1" smtClean="0"/>
              <a:t>Weigel</a:t>
            </a:r>
            <a:r>
              <a:rPr lang="en-US" dirty="0" smtClean="0"/>
              <a:t> as Mother Courage (Berlin </a:t>
            </a:r>
          </a:p>
          <a:p>
            <a:r>
              <a:rPr lang="en-US" dirty="0"/>
              <a:t>p</a:t>
            </a:r>
            <a:r>
              <a:rPr lang="en-US" dirty="0" smtClean="0"/>
              <a:t>roduction, 1949)</a:t>
            </a:r>
            <a:endParaRPr lang="en-US" dirty="0"/>
          </a:p>
        </p:txBody>
      </p:sp>
      <p:pic>
        <p:nvPicPr>
          <p:cNvPr id="8" name="Picture 7"/>
          <p:cNvPicPr>
            <a:picLocks noChangeAspect="1"/>
          </p:cNvPicPr>
          <p:nvPr/>
        </p:nvPicPr>
        <p:blipFill>
          <a:blip r:embed="rId2"/>
          <a:stretch>
            <a:fillRect/>
          </a:stretch>
        </p:blipFill>
        <p:spPr>
          <a:xfrm>
            <a:off x="4633324" y="1879600"/>
            <a:ext cx="4191000" cy="3098800"/>
          </a:xfrm>
          <a:prstGeom prst="rect">
            <a:avLst/>
          </a:prstGeom>
        </p:spPr>
      </p:pic>
    </p:spTree>
    <p:extLst>
      <p:ext uri="{BB962C8B-B14F-4D97-AF65-F5344CB8AC3E}">
        <p14:creationId xmlns:p14="http://schemas.microsoft.com/office/powerpoint/2010/main" val="1473109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314" y="0"/>
            <a:ext cx="8229600" cy="1143000"/>
          </a:xfrm>
        </p:spPr>
        <p:txBody>
          <a:bodyPr>
            <a:normAutofit/>
          </a:bodyPr>
          <a:lstStyle/>
          <a:p>
            <a:r>
              <a:rPr lang="en-US" sz="2400" b="1" dirty="0" smtClean="0"/>
              <a:t>Sidebar: Brecht’s Hidden Inter-Texts</a:t>
            </a:r>
            <a:br>
              <a:rPr lang="en-US" sz="2400" b="1" dirty="0" smtClean="0"/>
            </a:br>
            <a:r>
              <a:rPr lang="en-US" sz="2400" b="1" dirty="0" smtClean="0"/>
              <a:t> and the Politics of Cribbing</a:t>
            </a:r>
            <a:endParaRPr lang="en-US" sz="2400" b="1" dirty="0"/>
          </a:p>
        </p:txBody>
      </p:sp>
      <p:sp>
        <p:nvSpPr>
          <p:cNvPr id="3" name="Content Placeholder 2"/>
          <p:cNvSpPr>
            <a:spLocks noGrp="1"/>
          </p:cNvSpPr>
          <p:nvPr>
            <p:ph sz="half" idx="1"/>
          </p:nvPr>
        </p:nvSpPr>
        <p:spPr>
          <a:xfrm>
            <a:off x="179014" y="623990"/>
            <a:ext cx="4038600" cy="5825338"/>
          </a:xfrm>
        </p:spPr>
        <p:txBody>
          <a:bodyPr>
            <a:normAutofit fontScale="70000" lnSpcReduction="20000"/>
          </a:bodyPr>
          <a:lstStyle/>
          <a:p>
            <a:pPr>
              <a:buNone/>
            </a:pPr>
            <a:r>
              <a:rPr lang="en-US" dirty="0" smtClean="0">
                <a:solidFill>
                  <a:srgbClr val="FF0000"/>
                </a:solidFill>
              </a:rPr>
              <a:t>“The Ballad of the Famous” (Scene 9)</a:t>
            </a:r>
          </a:p>
          <a:p>
            <a:pPr>
              <a:buNone/>
            </a:pPr>
            <a:r>
              <a:rPr lang="en-US" dirty="0" smtClean="0"/>
              <a:t>Based on a ballad by the late medieval poet, </a:t>
            </a:r>
            <a:r>
              <a:rPr lang="en-US" dirty="0" smtClean="0">
                <a:solidFill>
                  <a:srgbClr val="FF0000"/>
                </a:solidFill>
              </a:rPr>
              <a:t>François Villon </a:t>
            </a:r>
            <a:r>
              <a:rPr lang="en-US" dirty="0" smtClean="0"/>
              <a:t>(1431-c. 1463)…</a:t>
            </a:r>
          </a:p>
          <a:p>
            <a:pPr>
              <a:buNone/>
            </a:pPr>
            <a:r>
              <a:rPr lang="en-US" dirty="0" smtClean="0"/>
              <a:t>Villon wrote mostly about men destined for the gallows, indulged in parody and lewd jokes; some of his poems use Parisian thieves' slang.  His verse is mostly about his own life, a life of poverty and run-ins with the authorities…</a:t>
            </a:r>
          </a:p>
          <a:p>
            <a:pPr>
              <a:buNone/>
            </a:pPr>
            <a:r>
              <a:rPr lang="en-US" dirty="0" smtClean="0">
                <a:solidFill>
                  <a:srgbClr val="FF0000"/>
                </a:solidFill>
              </a:rPr>
              <a:t>Good choice by Brecht—another view of “Small people”?</a:t>
            </a:r>
          </a:p>
          <a:p>
            <a:pPr>
              <a:buNone/>
            </a:pPr>
            <a:r>
              <a:rPr lang="en-US" dirty="0" smtClean="0"/>
              <a:t>German translation of Villon by K.L. </a:t>
            </a:r>
            <a:r>
              <a:rPr lang="en-US" dirty="0" err="1" smtClean="0"/>
              <a:t>Ammer</a:t>
            </a:r>
            <a:r>
              <a:rPr lang="en-US" dirty="0" smtClean="0"/>
              <a:t> (1879-1956) – </a:t>
            </a:r>
            <a:r>
              <a:rPr lang="en-US" u="sng" dirty="0" smtClean="0"/>
              <a:t>Des </a:t>
            </a:r>
            <a:r>
              <a:rPr lang="en-US" u="sng" dirty="0" err="1" smtClean="0"/>
              <a:t>Meisters</a:t>
            </a:r>
            <a:r>
              <a:rPr lang="en-US" u="sng" dirty="0" smtClean="0"/>
              <a:t> </a:t>
            </a:r>
            <a:r>
              <a:rPr lang="en-US" u="sng" dirty="0" err="1" smtClean="0"/>
              <a:t>Werk</a:t>
            </a:r>
            <a:r>
              <a:rPr lang="en-US" dirty="0" smtClean="0"/>
              <a:t> (1907)</a:t>
            </a:r>
          </a:p>
          <a:p>
            <a:pPr>
              <a:buNone/>
            </a:pPr>
            <a:r>
              <a:rPr lang="en-US" dirty="0" smtClean="0">
                <a:solidFill>
                  <a:srgbClr val="FF0000"/>
                </a:solidFill>
              </a:rPr>
              <a:t>Brecht basically plagiarized </a:t>
            </a:r>
            <a:r>
              <a:rPr lang="en-US" dirty="0" err="1" smtClean="0">
                <a:solidFill>
                  <a:srgbClr val="FF0000"/>
                </a:solidFill>
              </a:rPr>
              <a:t>Ammer’s</a:t>
            </a:r>
            <a:r>
              <a:rPr lang="en-US" dirty="0" smtClean="0">
                <a:solidFill>
                  <a:srgbClr val="FF0000"/>
                </a:solidFill>
              </a:rPr>
              <a:t> work in this ballad.</a:t>
            </a:r>
          </a:p>
          <a:p>
            <a:pPr>
              <a:buNone/>
            </a:pPr>
            <a:r>
              <a:rPr lang="en-US" dirty="0" err="1" smtClean="0"/>
              <a:t>Ammer</a:t>
            </a:r>
            <a:r>
              <a:rPr lang="en-US" dirty="0" smtClean="0"/>
              <a:t> only got royalties after the ‘borrowings’ had been pointed out in reviews...</a:t>
            </a:r>
          </a:p>
        </p:txBody>
      </p:sp>
      <p:sp>
        <p:nvSpPr>
          <p:cNvPr id="7" name="Content Placeholder 6"/>
          <p:cNvSpPr>
            <a:spLocks noGrp="1"/>
          </p:cNvSpPr>
          <p:nvPr>
            <p:ph sz="half" idx="2"/>
          </p:nvPr>
        </p:nvSpPr>
        <p:spPr/>
        <p:txBody>
          <a:bodyPr>
            <a:normAutofit fontScale="70000" lnSpcReduction="20000"/>
          </a:bodyPr>
          <a:lstStyle/>
          <a:p>
            <a:endParaRPr lang="en-US"/>
          </a:p>
        </p:txBody>
      </p:sp>
      <p:pic>
        <p:nvPicPr>
          <p:cNvPr id="5" name="Picture 4"/>
          <p:cNvPicPr>
            <a:picLocks noChangeAspect="1"/>
          </p:cNvPicPr>
          <p:nvPr/>
        </p:nvPicPr>
        <p:blipFill>
          <a:blip r:embed="rId2"/>
          <a:stretch>
            <a:fillRect/>
          </a:stretch>
        </p:blipFill>
        <p:spPr>
          <a:xfrm>
            <a:off x="5325360" y="1143000"/>
            <a:ext cx="2415166" cy="4513189"/>
          </a:xfrm>
          <a:prstGeom prst="rect">
            <a:avLst/>
          </a:prstGeom>
        </p:spPr>
      </p:pic>
      <p:sp>
        <p:nvSpPr>
          <p:cNvPr id="6" name="TextBox 5"/>
          <p:cNvSpPr txBox="1"/>
          <p:nvPr/>
        </p:nvSpPr>
        <p:spPr>
          <a:xfrm>
            <a:off x="4495800" y="5656189"/>
            <a:ext cx="4520325" cy="646331"/>
          </a:xfrm>
          <a:prstGeom prst="rect">
            <a:avLst/>
          </a:prstGeom>
          <a:noFill/>
        </p:spPr>
        <p:txBody>
          <a:bodyPr wrap="none" rtlCol="0">
            <a:spAutoFit/>
          </a:bodyPr>
          <a:lstStyle/>
          <a:p>
            <a:r>
              <a:rPr lang="en-US" dirty="0" smtClean="0"/>
              <a:t>Woodcut illustration from </a:t>
            </a:r>
            <a:r>
              <a:rPr lang="en-US" u="sng" dirty="0" smtClean="0"/>
              <a:t>Le Grand Testament </a:t>
            </a:r>
          </a:p>
          <a:p>
            <a:r>
              <a:rPr lang="en-US" u="sng" dirty="0" smtClean="0"/>
              <a:t>de </a:t>
            </a:r>
            <a:r>
              <a:rPr lang="en-US" u="sng" dirty="0" err="1" smtClean="0"/>
              <a:t>Maistre</a:t>
            </a:r>
            <a:r>
              <a:rPr lang="en-US" u="sng" dirty="0" smtClean="0"/>
              <a:t> François Villon</a:t>
            </a:r>
            <a:r>
              <a:rPr lang="en-US" dirty="0" smtClean="0"/>
              <a:t> (Paris, 1489) </a:t>
            </a:r>
            <a:endParaRPr lang="en-US" dirty="0"/>
          </a:p>
        </p:txBody>
      </p:sp>
    </p:spTree>
    <p:extLst>
      <p:ext uri="{BB962C8B-B14F-4D97-AF65-F5344CB8AC3E}">
        <p14:creationId xmlns:p14="http://schemas.microsoft.com/office/powerpoint/2010/main" val="986155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136"/>
            <a:ext cx="8229600" cy="1143000"/>
          </a:xfrm>
        </p:spPr>
        <p:txBody>
          <a:bodyPr>
            <a:normAutofit fontScale="90000"/>
          </a:bodyPr>
          <a:lstStyle/>
          <a:p>
            <a:r>
              <a:rPr lang="en-US" dirty="0" smtClean="0"/>
              <a:t/>
            </a:r>
            <a:br>
              <a:rPr lang="en-US" dirty="0" smtClean="0"/>
            </a:br>
            <a:endParaRPr lang="en-US" dirty="0"/>
          </a:p>
        </p:txBody>
      </p:sp>
      <p:pic>
        <p:nvPicPr>
          <p:cNvPr id="3" name="Picture 2"/>
          <p:cNvPicPr>
            <a:picLocks noChangeAspect="1"/>
          </p:cNvPicPr>
          <p:nvPr/>
        </p:nvPicPr>
        <p:blipFill>
          <a:blip r:embed="rId2"/>
          <a:stretch>
            <a:fillRect/>
          </a:stretch>
        </p:blipFill>
        <p:spPr>
          <a:xfrm>
            <a:off x="0" y="348732"/>
            <a:ext cx="5901542" cy="3319617"/>
          </a:xfrm>
          <a:prstGeom prst="rect">
            <a:avLst/>
          </a:prstGeom>
        </p:spPr>
      </p:pic>
      <p:sp>
        <p:nvSpPr>
          <p:cNvPr id="4" name="TextBox 3"/>
          <p:cNvSpPr txBox="1"/>
          <p:nvPr/>
        </p:nvSpPr>
        <p:spPr>
          <a:xfrm>
            <a:off x="298445" y="3668349"/>
            <a:ext cx="3270021" cy="369332"/>
          </a:xfrm>
          <a:prstGeom prst="rect">
            <a:avLst/>
          </a:prstGeom>
          <a:noFill/>
        </p:spPr>
        <p:txBody>
          <a:bodyPr wrap="none" rtlCol="0">
            <a:spAutoFit/>
          </a:bodyPr>
          <a:lstStyle/>
          <a:p>
            <a:r>
              <a:rPr lang="en-US" dirty="0" smtClean="0"/>
              <a:t>Brecht and Elisabeth Hauptmann</a:t>
            </a:r>
            <a:endParaRPr lang="en-US" dirty="0"/>
          </a:p>
        </p:txBody>
      </p:sp>
      <p:pic>
        <p:nvPicPr>
          <p:cNvPr id="5" name="Picture 4"/>
          <p:cNvPicPr>
            <a:picLocks noChangeAspect="1"/>
          </p:cNvPicPr>
          <p:nvPr/>
        </p:nvPicPr>
        <p:blipFill>
          <a:blip r:embed="rId3"/>
          <a:stretch>
            <a:fillRect/>
          </a:stretch>
        </p:blipFill>
        <p:spPr>
          <a:xfrm>
            <a:off x="4837828" y="3668349"/>
            <a:ext cx="3860533" cy="2880436"/>
          </a:xfrm>
          <a:prstGeom prst="rect">
            <a:avLst/>
          </a:prstGeom>
        </p:spPr>
      </p:pic>
      <p:sp>
        <p:nvSpPr>
          <p:cNvPr id="6" name="TextBox 5"/>
          <p:cNvSpPr txBox="1"/>
          <p:nvPr/>
        </p:nvSpPr>
        <p:spPr>
          <a:xfrm>
            <a:off x="1600375" y="4336305"/>
            <a:ext cx="6942939" cy="2031325"/>
          </a:xfrm>
          <a:prstGeom prst="rect">
            <a:avLst/>
          </a:prstGeom>
          <a:noFill/>
        </p:spPr>
        <p:txBody>
          <a:bodyPr wrap="none" rtlCol="0">
            <a:spAutoFit/>
          </a:bodyPr>
          <a:lstStyle/>
          <a:p>
            <a:r>
              <a:rPr lang="en-US" dirty="0" smtClean="0"/>
              <a:t>Brecht and </a:t>
            </a:r>
            <a:r>
              <a:rPr lang="en-US" dirty="0" err="1" smtClean="0"/>
              <a:t>Margarete</a:t>
            </a:r>
            <a:r>
              <a:rPr lang="en-US" dirty="0" smtClean="0"/>
              <a:t> </a:t>
            </a:r>
            <a:r>
              <a:rPr lang="en-US" dirty="0" err="1" smtClean="0"/>
              <a:t>Steffin</a:t>
            </a:r>
            <a:endParaRPr lang="en-US" dirty="0" smtClean="0"/>
          </a:p>
          <a:p>
            <a:endParaRPr lang="en-US" dirty="0"/>
          </a:p>
          <a:p>
            <a:endParaRPr lang="en-US" dirty="0" smtClean="0"/>
          </a:p>
          <a:p>
            <a:endParaRPr lang="en-US" dirty="0"/>
          </a:p>
          <a:p>
            <a:endParaRPr lang="en-US" dirty="0" smtClean="0"/>
          </a:p>
          <a:p>
            <a:endParaRPr lang="en-US" dirty="0"/>
          </a:p>
          <a:p>
            <a:r>
              <a:rPr lang="en-US" dirty="0" smtClean="0"/>
              <a:t>We’ll return to Brecht as a person and canny individual in a few minutes.</a:t>
            </a:r>
            <a:endParaRPr lang="en-US" dirty="0"/>
          </a:p>
        </p:txBody>
      </p:sp>
      <p:sp>
        <p:nvSpPr>
          <p:cNvPr id="8" name="TextBox 7"/>
          <p:cNvSpPr txBox="1"/>
          <p:nvPr/>
        </p:nvSpPr>
        <p:spPr>
          <a:xfrm>
            <a:off x="6204132" y="348732"/>
            <a:ext cx="2544950" cy="3139321"/>
          </a:xfrm>
          <a:prstGeom prst="rect">
            <a:avLst/>
          </a:prstGeom>
          <a:noFill/>
        </p:spPr>
        <p:txBody>
          <a:bodyPr wrap="none" rtlCol="0">
            <a:spAutoFit/>
          </a:bodyPr>
          <a:lstStyle/>
          <a:p>
            <a:r>
              <a:rPr lang="en-US" dirty="0" smtClean="0"/>
              <a:t>Brecht notoriously</a:t>
            </a:r>
            <a:br>
              <a:rPr lang="en-US" dirty="0" smtClean="0"/>
            </a:br>
            <a:r>
              <a:rPr lang="en-US" dirty="0" smtClean="0"/>
              <a:t>used the work of many</a:t>
            </a:r>
          </a:p>
          <a:p>
            <a:r>
              <a:rPr lang="en-US" dirty="0" smtClean="0"/>
              <a:t>authors under his</a:t>
            </a:r>
          </a:p>
          <a:p>
            <a:r>
              <a:rPr lang="en-US" dirty="0" smtClean="0"/>
              <a:t>own name, </a:t>
            </a:r>
            <a:r>
              <a:rPr lang="en-US" dirty="0" smtClean="0">
                <a:solidFill>
                  <a:srgbClr val="FF0000"/>
                </a:solidFill>
              </a:rPr>
              <a:t>most</a:t>
            </a:r>
          </a:p>
          <a:p>
            <a:r>
              <a:rPr lang="en-US" dirty="0" smtClean="0">
                <a:solidFill>
                  <a:srgbClr val="FF0000"/>
                </a:solidFill>
              </a:rPr>
              <a:t>prominently scenes and </a:t>
            </a:r>
          </a:p>
          <a:p>
            <a:r>
              <a:rPr lang="en-US" dirty="0" smtClean="0">
                <a:solidFill>
                  <a:srgbClr val="FF0000"/>
                </a:solidFill>
              </a:rPr>
              <a:t>songs written by his</a:t>
            </a:r>
          </a:p>
          <a:p>
            <a:r>
              <a:rPr lang="en-US" dirty="0" smtClean="0">
                <a:solidFill>
                  <a:srgbClr val="FF0000"/>
                </a:solidFill>
              </a:rPr>
              <a:t>lovers, </a:t>
            </a:r>
            <a:r>
              <a:rPr lang="en-US" dirty="0" smtClean="0"/>
              <a:t>Elisabeth </a:t>
            </a:r>
          </a:p>
          <a:p>
            <a:r>
              <a:rPr lang="en-US" dirty="0" smtClean="0"/>
              <a:t>Hauptmann (1897-1973) </a:t>
            </a:r>
          </a:p>
          <a:p>
            <a:r>
              <a:rPr lang="en-US" dirty="0" smtClean="0"/>
              <a:t>and </a:t>
            </a:r>
            <a:r>
              <a:rPr lang="en-US" dirty="0" err="1" smtClean="0"/>
              <a:t>Margarete</a:t>
            </a:r>
            <a:r>
              <a:rPr lang="en-US" dirty="0" smtClean="0"/>
              <a:t> </a:t>
            </a:r>
            <a:r>
              <a:rPr lang="en-US" dirty="0" err="1" smtClean="0"/>
              <a:t>Steffin</a:t>
            </a:r>
            <a:r>
              <a:rPr lang="en-US" dirty="0" smtClean="0"/>
              <a:t> </a:t>
            </a:r>
          </a:p>
          <a:p>
            <a:r>
              <a:rPr lang="en-US" dirty="0" smtClean="0"/>
              <a:t>(1908-41), without giving</a:t>
            </a:r>
          </a:p>
          <a:p>
            <a:r>
              <a:rPr lang="en-US" dirty="0" smtClean="0"/>
              <a:t>them credit…</a:t>
            </a:r>
            <a:endParaRPr lang="en-US" dirty="0"/>
          </a:p>
        </p:txBody>
      </p:sp>
    </p:spTree>
    <p:extLst>
      <p:ext uri="{BB962C8B-B14F-4D97-AF65-F5344CB8AC3E}">
        <p14:creationId xmlns:p14="http://schemas.microsoft.com/office/powerpoint/2010/main" val="3896027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time…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did some work on a thesis about the play, a thesis I claimed was </a:t>
            </a:r>
            <a:r>
              <a:rPr lang="en-US" i="1" dirty="0" smtClean="0"/>
              <a:t>Brecht’s</a:t>
            </a:r>
            <a:r>
              <a:rPr lang="en-US" dirty="0" smtClean="0"/>
              <a:t>:</a:t>
            </a:r>
          </a:p>
          <a:p>
            <a:r>
              <a:rPr lang="en-US" dirty="0" smtClean="0">
                <a:solidFill>
                  <a:srgbClr val="FF0000"/>
                </a:solidFill>
              </a:rPr>
              <a:t>In this world, the individual subject has agency, but only within the confines of his or her subjection to the “state” and to the socio-economic order that sustains it</a:t>
            </a:r>
            <a:r>
              <a:rPr lang="en-US" dirty="0" smtClean="0">
                <a:solidFill>
                  <a:srgbClr val="FFFFFF"/>
                </a:solidFill>
              </a:rPr>
              <a:t>—and if these confines are the “military-industrial complex” that developed since the 17</a:t>
            </a:r>
            <a:r>
              <a:rPr lang="en-US" baseline="30000" dirty="0" smtClean="0">
                <a:solidFill>
                  <a:srgbClr val="FFFFFF"/>
                </a:solidFill>
              </a:rPr>
              <a:t>th</a:t>
            </a:r>
            <a:r>
              <a:rPr lang="en-US" dirty="0" smtClean="0">
                <a:solidFill>
                  <a:srgbClr val="FFFFFF"/>
                </a:solidFill>
              </a:rPr>
              <a:t> century, then the individual’s agency and values are fundamentally corrupted.</a:t>
            </a:r>
          </a:p>
          <a:p>
            <a:pPr marL="0" indent="0">
              <a:buNone/>
            </a:pPr>
            <a:endParaRPr lang="en-US" dirty="0" smtClean="0"/>
          </a:p>
        </p:txBody>
      </p:sp>
    </p:spTree>
    <p:extLst>
      <p:ext uri="{BB962C8B-B14F-4D97-AF65-F5344CB8AC3E}">
        <p14:creationId xmlns:p14="http://schemas.microsoft.com/office/powerpoint/2010/main" val="4417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Back to Brecht’s thesis on the “virtues” as “fatal” in the world of war / Virtue #2: (Real) </a:t>
            </a:r>
            <a:r>
              <a:rPr lang="en-US" sz="2400" dirty="0" smtClean="0">
                <a:solidFill>
                  <a:srgbClr val="FF0000"/>
                </a:solidFill>
              </a:rPr>
              <a:t>Honesty</a:t>
            </a:r>
            <a:r>
              <a:rPr lang="en-US" sz="2400" dirty="0" smtClean="0"/>
              <a:t> in </a:t>
            </a:r>
            <a:r>
              <a:rPr lang="en-US" sz="2400" u="sng" dirty="0" smtClean="0"/>
              <a:t>Mother Courage and her Children</a:t>
            </a:r>
            <a:r>
              <a:rPr lang="en-US" sz="2400" dirty="0" smtClean="0"/>
              <a:t> -- The Case of Swiss Cheese</a:t>
            </a:r>
            <a:endParaRPr lang="en-US" sz="2400" dirty="0"/>
          </a:p>
        </p:txBody>
      </p:sp>
      <p:sp>
        <p:nvSpPr>
          <p:cNvPr id="3" name="Content Placeholder 2"/>
          <p:cNvSpPr>
            <a:spLocks noGrp="1"/>
          </p:cNvSpPr>
          <p:nvPr>
            <p:ph sz="half" idx="1"/>
          </p:nvPr>
        </p:nvSpPr>
        <p:spPr>
          <a:xfrm>
            <a:off x="457200" y="1600200"/>
            <a:ext cx="4038600" cy="5096633"/>
          </a:xfrm>
        </p:spPr>
        <p:txBody>
          <a:bodyPr>
            <a:normAutofit fontScale="70000" lnSpcReduction="20000"/>
          </a:bodyPr>
          <a:lstStyle/>
          <a:p>
            <a:pPr>
              <a:buNone/>
            </a:pPr>
            <a:r>
              <a:rPr lang="en-US" dirty="0" smtClean="0">
                <a:solidFill>
                  <a:srgbClr val="FF0000"/>
                </a:solidFill>
              </a:rPr>
              <a:t>Swiss Cheese and the cash box </a:t>
            </a:r>
            <a:r>
              <a:rPr lang="en-US" dirty="0" smtClean="0"/>
              <a:t>(Scene Three)</a:t>
            </a:r>
          </a:p>
          <a:p>
            <a:pPr>
              <a:buNone/>
            </a:pPr>
            <a:r>
              <a:rPr lang="en-US" dirty="0" smtClean="0"/>
              <a:t>Mother Courage: “They made you paymaster because you’re honest, you’re not brave like your brother, they like it that you’re too feeble-minded to get your mind around the idea of stealing it.” (</a:t>
            </a:r>
            <a:r>
              <a:rPr lang="en-US" dirty="0" err="1" smtClean="0"/>
              <a:t>p</a:t>
            </a:r>
            <a:r>
              <a:rPr lang="en-US" dirty="0" smtClean="0"/>
              <a:t>. 28)*</a:t>
            </a:r>
          </a:p>
          <a:p>
            <a:pPr>
              <a:buNone/>
            </a:pPr>
            <a:r>
              <a:rPr lang="en-US" dirty="0" smtClean="0"/>
              <a:t>Swiss Cheese: “It’s the regimental cash box…It’s my responsibility.” (</a:t>
            </a:r>
            <a:r>
              <a:rPr lang="en-US" dirty="0" err="1" smtClean="0"/>
              <a:t>p</a:t>
            </a:r>
            <a:r>
              <a:rPr lang="en-US" dirty="0" smtClean="0"/>
              <a:t>. 37)</a:t>
            </a:r>
          </a:p>
          <a:p>
            <a:pPr>
              <a:buNone/>
            </a:pPr>
            <a:r>
              <a:rPr lang="en-US" dirty="0" smtClean="0"/>
              <a:t>“Your conscientiousness is terrifying” (39).</a:t>
            </a:r>
          </a:p>
          <a:p>
            <a:pPr>
              <a:buNone/>
            </a:pPr>
            <a:r>
              <a:rPr lang="en-US" dirty="0" smtClean="0">
                <a:solidFill>
                  <a:srgbClr val="FF0000"/>
                </a:solidFill>
              </a:rPr>
              <a:t>The wages of honesty in the world of </a:t>
            </a:r>
            <a:r>
              <a:rPr lang="en-US" u="sng" dirty="0" smtClean="0">
                <a:solidFill>
                  <a:srgbClr val="FF0000"/>
                </a:solidFill>
              </a:rPr>
              <a:t>Mother Courage and her Children?</a:t>
            </a:r>
            <a:endParaRPr lang="en-US" dirty="0" smtClean="0">
              <a:solidFill>
                <a:srgbClr val="FF0000"/>
              </a:solidFill>
            </a:endParaRPr>
          </a:p>
          <a:p>
            <a:pPr marL="0" indent="0">
              <a:buNone/>
            </a:pPr>
            <a:r>
              <a:rPr lang="en-US" dirty="0" smtClean="0"/>
              <a:t>We know what happens to Swiss Cheese….</a:t>
            </a:r>
            <a:endParaRPr lang="en-US" dirty="0"/>
          </a:p>
        </p:txBody>
      </p:sp>
      <p:sp>
        <p:nvSpPr>
          <p:cNvPr id="10" name="Content Placeholder 9"/>
          <p:cNvSpPr>
            <a:spLocks noGrp="1"/>
          </p:cNvSpPr>
          <p:nvPr>
            <p:ph sz="half" idx="2"/>
          </p:nvPr>
        </p:nvSpPr>
        <p:spPr/>
        <p:txBody>
          <a:bodyPr>
            <a:normAutofit fontScale="70000" lnSpcReduction="20000"/>
          </a:bodyPr>
          <a:lstStyle/>
          <a:p>
            <a:endParaRPr lang="en-US"/>
          </a:p>
        </p:txBody>
      </p:sp>
      <p:pic>
        <p:nvPicPr>
          <p:cNvPr id="5" name="Picture 4"/>
          <p:cNvPicPr>
            <a:picLocks noChangeAspect="1"/>
          </p:cNvPicPr>
          <p:nvPr/>
        </p:nvPicPr>
        <p:blipFill>
          <a:blip r:embed="rId2"/>
          <a:stretch>
            <a:fillRect/>
          </a:stretch>
        </p:blipFill>
        <p:spPr>
          <a:xfrm>
            <a:off x="4648200" y="1934953"/>
            <a:ext cx="4245198" cy="2741185"/>
          </a:xfrm>
          <a:prstGeom prst="rect">
            <a:avLst/>
          </a:prstGeom>
        </p:spPr>
      </p:pic>
      <p:sp>
        <p:nvSpPr>
          <p:cNvPr id="6" name="TextBox 5"/>
          <p:cNvSpPr txBox="1"/>
          <p:nvPr/>
        </p:nvSpPr>
        <p:spPr>
          <a:xfrm>
            <a:off x="4495800" y="5079253"/>
            <a:ext cx="4584120" cy="1477328"/>
          </a:xfrm>
          <a:prstGeom prst="rect">
            <a:avLst/>
          </a:prstGeom>
          <a:noFill/>
        </p:spPr>
        <p:txBody>
          <a:bodyPr wrap="none" rtlCol="0">
            <a:spAutoFit/>
          </a:bodyPr>
          <a:lstStyle/>
          <a:p>
            <a:r>
              <a:rPr lang="en-US" u="sng" dirty="0" smtClean="0"/>
              <a:t>Mother Courage and her Children</a:t>
            </a:r>
            <a:r>
              <a:rPr lang="en-US" dirty="0" smtClean="0"/>
              <a:t> – Production</a:t>
            </a:r>
          </a:p>
          <a:p>
            <a:r>
              <a:rPr lang="en-US" dirty="0" smtClean="0"/>
              <a:t>by the Classical Theater of Harlem (2004) – </a:t>
            </a:r>
          </a:p>
          <a:p>
            <a:r>
              <a:rPr lang="en-US" dirty="0" smtClean="0"/>
              <a:t>Mother Courage: “Why should I know him?” </a:t>
            </a:r>
          </a:p>
          <a:p>
            <a:r>
              <a:rPr lang="en-US" dirty="0" smtClean="0"/>
              <a:t>(</a:t>
            </a:r>
            <a:r>
              <a:rPr lang="en-US" dirty="0" err="1" smtClean="0"/>
              <a:t>p</a:t>
            </a:r>
            <a:r>
              <a:rPr lang="en-US" dirty="0" smtClean="0"/>
              <a:t>. 43)</a:t>
            </a:r>
          </a:p>
          <a:p>
            <a:endParaRPr lang="en-US" dirty="0"/>
          </a:p>
        </p:txBody>
      </p:sp>
    </p:spTree>
    <p:extLst>
      <p:ext uri="{BB962C8B-B14F-4D97-AF65-F5344CB8AC3E}">
        <p14:creationId xmlns:p14="http://schemas.microsoft.com/office/powerpoint/2010/main" val="2529453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Virtue #3: </a:t>
            </a:r>
            <a:r>
              <a:rPr lang="en-US" sz="2800" dirty="0" smtClean="0">
                <a:solidFill>
                  <a:srgbClr val="FF0000"/>
                </a:solidFill>
              </a:rPr>
              <a:t>Compassion</a:t>
            </a:r>
            <a:r>
              <a:rPr lang="en-US" sz="2800" dirty="0" smtClean="0"/>
              <a:t> in </a:t>
            </a:r>
            <a:r>
              <a:rPr lang="en-US" sz="2800" u="sng" dirty="0" smtClean="0"/>
              <a:t>Mother Courage and her Children</a:t>
            </a:r>
            <a:endParaRPr lang="en-US" sz="2800" dirty="0"/>
          </a:p>
        </p:txBody>
      </p:sp>
      <p:sp>
        <p:nvSpPr>
          <p:cNvPr id="5" name="Content Placeholder 4"/>
          <p:cNvSpPr>
            <a:spLocks noGrp="1"/>
          </p:cNvSpPr>
          <p:nvPr>
            <p:ph sz="half" idx="1"/>
          </p:nvPr>
        </p:nvSpPr>
        <p:spPr>
          <a:xfrm>
            <a:off x="392226" y="1417638"/>
            <a:ext cx="4038600" cy="4708525"/>
          </a:xfrm>
        </p:spPr>
        <p:txBody>
          <a:bodyPr>
            <a:normAutofit fontScale="70000" lnSpcReduction="20000"/>
          </a:bodyPr>
          <a:lstStyle/>
          <a:p>
            <a:pPr>
              <a:buNone/>
            </a:pPr>
            <a:r>
              <a:rPr lang="en-US" dirty="0" smtClean="0"/>
              <a:t>Mother Courage: “You can’t be so kind, </a:t>
            </a:r>
            <a:r>
              <a:rPr lang="en-US" dirty="0" err="1" smtClean="0"/>
              <a:t>Kattrin</a:t>
            </a:r>
            <a:r>
              <a:rPr lang="en-US" dirty="0" smtClean="0"/>
              <a:t>” (Scene One, </a:t>
            </a:r>
            <a:r>
              <a:rPr lang="en-US" dirty="0" err="1" smtClean="0"/>
              <a:t>p</a:t>
            </a:r>
            <a:r>
              <a:rPr lang="en-US" dirty="0" smtClean="0"/>
              <a:t>. 16)</a:t>
            </a:r>
          </a:p>
          <a:p>
            <a:pPr>
              <a:buNone/>
            </a:pPr>
            <a:r>
              <a:rPr lang="en-US" dirty="0" smtClean="0"/>
              <a:t>Later, she shows an act of kindness:</a:t>
            </a:r>
          </a:p>
          <a:p>
            <a:pPr>
              <a:buNone/>
            </a:pPr>
            <a:r>
              <a:rPr lang="en-US" dirty="0" smtClean="0"/>
              <a:t>Stage directions: “</a:t>
            </a:r>
            <a:r>
              <a:rPr lang="en-US" dirty="0" err="1" smtClean="0"/>
              <a:t>Kattrin</a:t>
            </a:r>
            <a:r>
              <a:rPr lang="en-US" dirty="0" smtClean="0"/>
              <a:t> emerges from the rubble, carrying an infant.”</a:t>
            </a:r>
          </a:p>
          <a:p>
            <a:pPr>
              <a:buNone/>
            </a:pPr>
            <a:r>
              <a:rPr lang="en-US" dirty="0" smtClean="0"/>
              <a:t>Mother Courage: “Oh what luck, who’s found herself another suckling to haul around? You give it back to its mother one-two-three before you get attached and I have to spend hours pulling it away, you hear me?” (Scene Six, p. 60)</a:t>
            </a:r>
          </a:p>
          <a:p>
            <a:pPr>
              <a:buNone/>
            </a:pPr>
            <a:r>
              <a:rPr lang="en-US" dirty="0" smtClean="0">
                <a:solidFill>
                  <a:srgbClr val="FF0000"/>
                </a:solidFill>
              </a:rPr>
              <a:t>Compassion as a viable value in this world?</a:t>
            </a:r>
            <a:endParaRPr lang="en-US" dirty="0">
              <a:solidFill>
                <a:srgbClr val="FF0000"/>
              </a:solidFill>
            </a:endParaRPr>
          </a:p>
        </p:txBody>
      </p:sp>
      <p:sp>
        <p:nvSpPr>
          <p:cNvPr id="10" name="Content Placeholder 9"/>
          <p:cNvSpPr>
            <a:spLocks noGrp="1"/>
          </p:cNvSpPr>
          <p:nvPr>
            <p:ph sz="half" idx="2"/>
          </p:nvPr>
        </p:nvSpPr>
        <p:spPr/>
        <p:txBody>
          <a:bodyPr>
            <a:normAutofit fontScale="70000" lnSpcReduction="20000"/>
          </a:bodyPr>
          <a:lstStyle/>
          <a:p>
            <a:endParaRPr lang="en-US"/>
          </a:p>
        </p:txBody>
      </p:sp>
      <p:pic>
        <p:nvPicPr>
          <p:cNvPr id="8" name="Picture 7"/>
          <p:cNvPicPr>
            <a:picLocks noChangeAspect="1"/>
          </p:cNvPicPr>
          <p:nvPr/>
        </p:nvPicPr>
        <p:blipFill>
          <a:blip r:embed="rId2"/>
          <a:stretch>
            <a:fillRect/>
          </a:stretch>
        </p:blipFill>
        <p:spPr>
          <a:xfrm>
            <a:off x="4648200" y="1600200"/>
            <a:ext cx="4343514" cy="2692979"/>
          </a:xfrm>
          <a:prstGeom prst="rect">
            <a:avLst/>
          </a:prstGeom>
        </p:spPr>
      </p:pic>
      <p:sp>
        <p:nvSpPr>
          <p:cNvPr id="9" name="TextBox 8"/>
          <p:cNvSpPr txBox="1"/>
          <p:nvPr/>
        </p:nvSpPr>
        <p:spPr>
          <a:xfrm>
            <a:off x="4357112" y="4676138"/>
            <a:ext cx="4634602" cy="923330"/>
          </a:xfrm>
          <a:prstGeom prst="rect">
            <a:avLst/>
          </a:prstGeom>
          <a:noFill/>
        </p:spPr>
        <p:txBody>
          <a:bodyPr wrap="none" rtlCol="0">
            <a:spAutoFit/>
          </a:bodyPr>
          <a:lstStyle/>
          <a:p>
            <a:r>
              <a:rPr lang="en-US" dirty="0" err="1" smtClean="0"/>
              <a:t>Kattrin</a:t>
            </a:r>
            <a:r>
              <a:rPr lang="en-US" dirty="0" smtClean="0"/>
              <a:t> threatens Mother Courage (Scene Five, </a:t>
            </a:r>
          </a:p>
          <a:p>
            <a:r>
              <a:rPr lang="en-US" dirty="0" err="1" smtClean="0"/>
              <a:t>p</a:t>
            </a:r>
            <a:r>
              <a:rPr lang="en-US" dirty="0" smtClean="0"/>
              <a:t>. 59) – Cal Poly Pomona production of </a:t>
            </a:r>
            <a:r>
              <a:rPr lang="en-US" u="sng" dirty="0" smtClean="0"/>
              <a:t>Mother</a:t>
            </a:r>
          </a:p>
          <a:p>
            <a:r>
              <a:rPr lang="en-US" u="sng" dirty="0" smtClean="0"/>
              <a:t>Courage and her Children</a:t>
            </a:r>
            <a:r>
              <a:rPr lang="en-US" dirty="0" smtClean="0"/>
              <a:t> (2006)</a:t>
            </a:r>
            <a:endParaRPr lang="en-US" dirty="0"/>
          </a:p>
        </p:txBody>
      </p:sp>
    </p:spTree>
    <p:extLst>
      <p:ext uri="{BB962C8B-B14F-4D97-AF65-F5344CB8AC3E}">
        <p14:creationId xmlns:p14="http://schemas.microsoft.com/office/powerpoint/2010/main" val="1219698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400" dirty="0" smtClean="0"/>
              <a:t>Doubling up the “Fatal Virtues”:</a:t>
            </a:r>
            <a:br>
              <a:rPr lang="en-US" sz="2400" dirty="0" smtClean="0"/>
            </a:br>
            <a:r>
              <a:rPr lang="en-US" sz="2400" dirty="0" err="1" smtClean="0"/>
              <a:t>Kattrin’s</a:t>
            </a:r>
            <a:r>
              <a:rPr lang="en-US" sz="2400" dirty="0" smtClean="0"/>
              <a:t> </a:t>
            </a:r>
            <a:r>
              <a:rPr lang="en-US" sz="2400" dirty="0" smtClean="0">
                <a:solidFill>
                  <a:srgbClr val="FF0000"/>
                </a:solidFill>
              </a:rPr>
              <a:t>Compassionate Heroism</a:t>
            </a:r>
            <a:endParaRPr lang="en-US" sz="2400" dirty="0">
              <a:solidFill>
                <a:srgbClr val="FF0000"/>
              </a:solidFill>
            </a:endParaRPr>
          </a:p>
        </p:txBody>
      </p:sp>
      <p:sp>
        <p:nvSpPr>
          <p:cNvPr id="3" name="Content Placeholder 2"/>
          <p:cNvSpPr>
            <a:spLocks noGrp="1"/>
          </p:cNvSpPr>
          <p:nvPr>
            <p:ph sz="half" idx="1"/>
          </p:nvPr>
        </p:nvSpPr>
        <p:spPr>
          <a:xfrm>
            <a:off x="457200" y="1396294"/>
            <a:ext cx="4038600" cy="4983597"/>
          </a:xfrm>
        </p:spPr>
        <p:txBody>
          <a:bodyPr>
            <a:normAutofit fontScale="62500" lnSpcReduction="20000"/>
          </a:bodyPr>
          <a:lstStyle/>
          <a:p>
            <a:pPr>
              <a:buNone/>
            </a:pPr>
            <a:r>
              <a:rPr lang="en-US" dirty="0" smtClean="0"/>
              <a:t>Scene Eleven / The Attack on Halle</a:t>
            </a:r>
          </a:p>
          <a:p>
            <a:pPr>
              <a:buNone/>
            </a:pPr>
            <a:r>
              <a:rPr lang="en-US" dirty="0" smtClean="0"/>
              <a:t>“The stone begins to speak” (</a:t>
            </a:r>
            <a:r>
              <a:rPr lang="en-US" dirty="0" err="1" smtClean="0"/>
              <a:t>p</a:t>
            </a:r>
            <a:r>
              <a:rPr lang="en-US" dirty="0" smtClean="0"/>
              <a:t>. 93) (NB: This line isn’t in the German original…!)</a:t>
            </a:r>
          </a:p>
          <a:p>
            <a:pPr>
              <a:buNone/>
            </a:pPr>
            <a:endParaRPr lang="en-US" dirty="0" smtClean="0"/>
          </a:p>
          <a:p>
            <a:pPr>
              <a:buNone/>
            </a:pPr>
            <a:r>
              <a:rPr lang="en-US" dirty="0" smtClean="0"/>
              <a:t>The Farmer’s Wife: “Remember her mother, Lord, who’s gone there…and protect my brother-in-law and the four kids my late sister’s left him…save the four kids who never did nothing wrong.” (p. 96) “</a:t>
            </a:r>
            <a:r>
              <a:rPr lang="en-US" dirty="0" err="1" smtClean="0"/>
              <a:t>Kattrin</a:t>
            </a:r>
            <a:r>
              <a:rPr lang="en-US" dirty="0" smtClean="0"/>
              <a:t> </a:t>
            </a:r>
            <a:r>
              <a:rPr lang="en-US" i="1" dirty="0" smtClean="0"/>
              <a:t>groans</a:t>
            </a:r>
            <a:r>
              <a:rPr lang="en-US" dirty="0" smtClean="0"/>
              <a:t>” (97) [NOTE: Be sure to read the stage directions for </a:t>
            </a:r>
            <a:r>
              <a:rPr lang="en-US" dirty="0" err="1" smtClean="0"/>
              <a:t>Kattrin</a:t>
            </a:r>
            <a:r>
              <a:rPr lang="en-US" dirty="0" smtClean="0"/>
              <a:t>!]</a:t>
            </a:r>
          </a:p>
          <a:p>
            <a:pPr>
              <a:buNone/>
            </a:pPr>
            <a:r>
              <a:rPr lang="en-US" dirty="0" smtClean="0"/>
              <a:t>She is </a:t>
            </a:r>
            <a:r>
              <a:rPr lang="en-US" i="1" dirty="0" smtClean="0"/>
              <a:t>moved</a:t>
            </a:r>
            <a:r>
              <a:rPr lang="en-US" dirty="0" smtClean="0"/>
              <a:t> to action.</a:t>
            </a:r>
          </a:p>
          <a:p>
            <a:pPr>
              <a:buNone/>
            </a:pPr>
            <a:endParaRPr lang="en-US" dirty="0" smtClean="0"/>
          </a:p>
          <a:p>
            <a:pPr>
              <a:buNone/>
            </a:pPr>
            <a:r>
              <a:rPr lang="en-US" dirty="0" smtClean="0"/>
              <a:t>First Soldier: “Listen. It worked. She did it.” (</a:t>
            </a:r>
            <a:r>
              <a:rPr lang="en-US" dirty="0" err="1" smtClean="0"/>
              <a:t>p</a:t>
            </a:r>
            <a:r>
              <a:rPr lang="en-US" dirty="0" smtClean="0"/>
              <a:t>. 102)</a:t>
            </a:r>
          </a:p>
          <a:p>
            <a:pPr>
              <a:buNone/>
            </a:pPr>
            <a:endParaRPr lang="en-US" dirty="0" smtClean="0"/>
          </a:p>
          <a:p>
            <a:pPr>
              <a:buNone/>
            </a:pPr>
            <a:r>
              <a:rPr lang="en-US" dirty="0" smtClean="0"/>
              <a:t>Did it “work”? / </a:t>
            </a:r>
            <a:r>
              <a:rPr lang="en-US" dirty="0" smtClean="0">
                <a:solidFill>
                  <a:srgbClr val="FF0000"/>
                </a:solidFill>
              </a:rPr>
              <a:t>What are the wages of compassion in the play?</a:t>
            </a:r>
          </a:p>
          <a:p>
            <a:endParaRPr lang="en-US" dirty="0" smtClean="0"/>
          </a:p>
          <a:p>
            <a:endParaRPr lang="en-US" dirty="0"/>
          </a:p>
        </p:txBody>
      </p:sp>
      <p:sp>
        <p:nvSpPr>
          <p:cNvPr id="10" name="TextBox 9"/>
          <p:cNvSpPr txBox="1"/>
          <p:nvPr/>
        </p:nvSpPr>
        <p:spPr>
          <a:xfrm>
            <a:off x="4648200" y="5743401"/>
            <a:ext cx="3894553" cy="646331"/>
          </a:xfrm>
          <a:prstGeom prst="rect">
            <a:avLst/>
          </a:prstGeom>
          <a:noFill/>
        </p:spPr>
        <p:txBody>
          <a:bodyPr wrap="none" rtlCol="0">
            <a:spAutoFit/>
          </a:bodyPr>
          <a:lstStyle/>
          <a:p>
            <a:r>
              <a:rPr lang="en-US" u="sng" dirty="0" smtClean="0"/>
              <a:t>Mother Courage and her Children</a:t>
            </a:r>
            <a:r>
              <a:rPr lang="en-US" dirty="0" smtClean="0"/>
              <a:t> /</a:t>
            </a:r>
          </a:p>
          <a:p>
            <a:r>
              <a:rPr lang="en-US" dirty="0" smtClean="0"/>
              <a:t>Berlin production (1949) / Scene Eleven</a:t>
            </a:r>
            <a:endParaRPr lang="en-US" dirty="0"/>
          </a:p>
        </p:txBody>
      </p:sp>
      <p:pic>
        <p:nvPicPr>
          <p:cNvPr id="12" name="Content Placeholder 11" descr="Brecht_Kattrin_Drumming.bmp"/>
          <p:cNvPicPr>
            <a:picLocks noGrp="1" noChangeAspect="1"/>
          </p:cNvPicPr>
          <p:nvPr>
            <p:ph sz="half" idx="2"/>
          </p:nvPr>
        </p:nvPicPr>
        <p:blipFill>
          <a:blip r:embed="rId2">
            <a:lum contrast="32000"/>
          </a:blip>
          <a:srcRect l="-18566" r="-18566"/>
          <a:stretch>
            <a:fillRect/>
          </a:stretch>
        </p:blipFill>
        <p:spPr>
          <a:xfrm>
            <a:off x="4648200" y="1600200"/>
            <a:ext cx="3697054" cy="4143201"/>
          </a:xfrm>
        </p:spPr>
      </p:pic>
    </p:spTree>
    <p:extLst>
      <p:ext uri="{BB962C8B-B14F-4D97-AF65-F5344CB8AC3E}">
        <p14:creationId xmlns:p14="http://schemas.microsoft.com/office/powerpoint/2010/main" val="2814835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240"/>
            <a:ext cx="8229600" cy="1143000"/>
          </a:xfrm>
        </p:spPr>
        <p:txBody>
          <a:bodyPr>
            <a:normAutofit fontScale="90000"/>
          </a:bodyPr>
          <a:lstStyle/>
          <a:p>
            <a:r>
              <a:rPr lang="en-US" dirty="0" smtClean="0"/>
              <a:t>Even in this scene, however, our </a:t>
            </a:r>
            <a:r>
              <a:rPr lang="en-US" dirty="0"/>
              <a:t>c</a:t>
            </a:r>
            <a:r>
              <a:rPr lang="en-US" dirty="0" smtClean="0"/>
              <a:t>ompassion </a:t>
            </a:r>
            <a:r>
              <a:rPr lang="en-US" dirty="0" smtClean="0">
                <a:solidFill>
                  <a:srgbClr val="FF0000"/>
                </a:solidFill>
              </a:rPr>
              <a:t>as spectators</a:t>
            </a:r>
            <a:r>
              <a:rPr lang="en-US" dirty="0" smtClean="0"/>
              <a:t>…</a:t>
            </a:r>
            <a:endParaRPr lang="en-US" dirty="0"/>
          </a:p>
        </p:txBody>
      </p:sp>
      <p:sp>
        <p:nvSpPr>
          <p:cNvPr id="5" name="Content Placeholder 4"/>
          <p:cNvSpPr>
            <a:spLocks noGrp="1"/>
          </p:cNvSpPr>
          <p:nvPr>
            <p:ph idx="1"/>
          </p:nvPr>
        </p:nvSpPr>
        <p:spPr>
          <a:xfrm>
            <a:off x="457200" y="1995421"/>
            <a:ext cx="8229600" cy="4525963"/>
          </a:xfrm>
        </p:spPr>
        <p:txBody>
          <a:bodyPr>
            <a:normAutofit fontScale="77500" lnSpcReduction="20000"/>
          </a:bodyPr>
          <a:lstStyle/>
          <a:p>
            <a:pPr>
              <a:buNone/>
            </a:pPr>
            <a:r>
              <a:rPr lang="en-US" dirty="0" smtClean="0"/>
              <a:t>…is </a:t>
            </a:r>
            <a:r>
              <a:rPr lang="en-US" dirty="0" smtClean="0">
                <a:solidFill>
                  <a:srgbClr val="FF0000"/>
                </a:solidFill>
              </a:rPr>
              <a:t>interrupted</a:t>
            </a:r>
            <a:r>
              <a:rPr lang="en-US" dirty="0" smtClean="0"/>
              <a:t> by Brecht via comedy… (we saw this last time as well when Courage/Streep defended her family but was “friendly”)</a:t>
            </a:r>
          </a:p>
          <a:p>
            <a:pPr>
              <a:buNone/>
            </a:pPr>
            <a:endParaRPr lang="en-US" dirty="0" smtClean="0"/>
          </a:p>
          <a:p>
            <a:pPr>
              <a:buNone/>
            </a:pPr>
            <a:r>
              <a:rPr lang="en-US" dirty="0" smtClean="0"/>
              <a:t>The Lieutenant (calling up to </a:t>
            </a:r>
            <a:r>
              <a:rPr lang="en-US" dirty="0" err="1" smtClean="0"/>
              <a:t>Kattrin</a:t>
            </a:r>
            <a:r>
              <a:rPr lang="en-US" dirty="0" smtClean="0"/>
              <a:t>): “You don’t believe him, you aren’t stupid, you know we’re not friends and anyway, who’d trust someone with a face like his?”  (</a:t>
            </a:r>
            <a:r>
              <a:rPr lang="en-US" dirty="0" err="1" smtClean="0"/>
              <a:t>p</a:t>
            </a:r>
            <a:r>
              <a:rPr lang="en-US" dirty="0" smtClean="0"/>
              <a:t>. 99)</a:t>
            </a:r>
          </a:p>
          <a:p>
            <a:pPr>
              <a:buNone/>
            </a:pPr>
            <a:endParaRPr lang="en-US" dirty="0" smtClean="0"/>
          </a:p>
          <a:p>
            <a:pPr>
              <a:buNone/>
            </a:pPr>
            <a:r>
              <a:rPr lang="en-US" dirty="0" smtClean="0">
                <a:solidFill>
                  <a:srgbClr val="FF0000"/>
                </a:solidFill>
              </a:rPr>
              <a:t>Look for how Carl Weber describes the additional “comedy” of this scene in the Berlin production of 1949 in the film, “Theater of War”…</a:t>
            </a:r>
          </a:p>
          <a:p>
            <a:pPr>
              <a:buNone/>
            </a:pPr>
            <a:endParaRPr lang="en-US" dirty="0" smtClean="0"/>
          </a:p>
          <a:p>
            <a:pPr>
              <a:buNone/>
            </a:pPr>
            <a:r>
              <a:rPr lang="en-US" dirty="0" smtClean="0"/>
              <a:t>Epic theater, </a:t>
            </a:r>
            <a:r>
              <a:rPr lang="en-US" dirty="0" err="1" smtClean="0"/>
              <a:t>alieation</a:t>
            </a:r>
            <a:r>
              <a:rPr lang="en-US" dirty="0" smtClean="0"/>
              <a:t> effect, breaking our identification.</a:t>
            </a:r>
          </a:p>
          <a:p>
            <a:pPr>
              <a:buNone/>
            </a:pPr>
            <a:endParaRPr lang="en-US" dirty="0"/>
          </a:p>
        </p:txBody>
      </p:sp>
    </p:spTree>
    <p:extLst>
      <p:ext uri="{BB962C8B-B14F-4D97-AF65-F5344CB8AC3E}">
        <p14:creationId xmlns:p14="http://schemas.microsoft.com/office/powerpoint/2010/main" val="1599737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To take stock of the argument for now: Where does being “virtuous” get you in this world?</a:t>
            </a:r>
          </a:p>
          <a:p>
            <a:pPr marL="0" indent="0">
              <a:buNone/>
            </a:pPr>
            <a:r>
              <a:rPr lang="en-US" dirty="0" smtClean="0"/>
              <a:t>The individual characters do what’s expected of them and yet find themselves caught in impossible positions.</a:t>
            </a:r>
          </a:p>
          <a:p>
            <a:pPr marL="0" indent="0">
              <a:buNone/>
            </a:pPr>
            <a:r>
              <a:rPr lang="en-US" dirty="0" smtClean="0"/>
              <a:t>That’s sad!</a:t>
            </a:r>
          </a:p>
          <a:p>
            <a:pPr marL="0" indent="0">
              <a:buNone/>
            </a:pPr>
            <a:r>
              <a:rPr lang="en-US" dirty="0" smtClean="0"/>
              <a:t>But, for Brecht, feeling sad isn’t enough….</a:t>
            </a:r>
            <a:endParaRPr lang="en-US" dirty="0"/>
          </a:p>
        </p:txBody>
      </p:sp>
    </p:spTree>
    <p:extLst>
      <p:ext uri="{BB962C8B-B14F-4D97-AF65-F5344CB8AC3E}">
        <p14:creationId xmlns:p14="http://schemas.microsoft.com/office/powerpoint/2010/main" val="611420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959" y="139043"/>
            <a:ext cx="8229600" cy="1143000"/>
          </a:xfrm>
        </p:spPr>
        <p:txBody>
          <a:bodyPr>
            <a:normAutofit/>
          </a:bodyPr>
          <a:lstStyle/>
          <a:p>
            <a:r>
              <a:rPr lang="en-US" sz="2800" dirty="0" smtClean="0"/>
              <a:t> </a:t>
            </a:r>
            <a:r>
              <a:rPr lang="en-US" sz="2400" dirty="0" smtClean="0"/>
              <a:t>Virtue #4: </a:t>
            </a:r>
            <a:r>
              <a:rPr lang="en-US" sz="2400" dirty="0" smtClean="0">
                <a:solidFill>
                  <a:srgbClr val="FF0000"/>
                </a:solidFill>
              </a:rPr>
              <a:t>Empathy</a:t>
            </a:r>
            <a:r>
              <a:rPr lang="en-US" sz="2400" dirty="0" smtClean="0"/>
              <a:t> in </a:t>
            </a:r>
            <a:br>
              <a:rPr lang="en-US" sz="2400" dirty="0" smtClean="0"/>
            </a:br>
            <a:r>
              <a:rPr lang="en-US" sz="2400" u="sng" dirty="0" smtClean="0"/>
              <a:t>Mother Courage and her Children</a:t>
            </a:r>
            <a:endParaRPr lang="en-US" sz="2400" dirty="0"/>
          </a:p>
        </p:txBody>
      </p:sp>
      <p:sp>
        <p:nvSpPr>
          <p:cNvPr id="3" name="Content Placeholder 2"/>
          <p:cNvSpPr>
            <a:spLocks noGrp="1"/>
          </p:cNvSpPr>
          <p:nvPr>
            <p:ph sz="half" idx="1"/>
          </p:nvPr>
        </p:nvSpPr>
        <p:spPr>
          <a:xfrm>
            <a:off x="299014" y="307739"/>
            <a:ext cx="4038600" cy="5715000"/>
          </a:xfrm>
        </p:spPr>
        <p:txBody>
          <a:bodyPr>
            <a:noAutofit/>
          </a:bodyPr>
          <a:lstStyle/>
          <a:p>
            <a:pPr>
              <a:buNone/>
            </a:pPr>
            <a:r>
              <a:rPr lang="en-US" sz="1600" dirty="0" smtClean="0"/>
              <a:t>Brecht: “The scene with the drum [Scene Eleven] particularly stirred the spectators…Members of the audience may identify themselves with dumb </a:t>
            </a:r>
            <a:r>
              <a:rPr lang="en-US" sz="1600" dirty="0" err="1" smtClean="0"/>
              <a:t>Kattrin</a:t>
            </a:r>
            <a:r>
              <a:rPr lang="en-US" sz="1600" dirty="0" smtClean="0"/>
              <a:t> in this scene; they may get into her skin via empathy and enjoy feeling that they have the same latent strength...” (</a:t>
            </a:r>
            <a:r>
              <a:rPr lang="en-US" sz="1600" u="sng" dirty="0" err="1" smtClean="0"/>
              <a:t>Couragemodell</a:t>
            </a:r>
            <a:r>
              <a:rPr lang="en-US" sz="1600" dirty="0" smtClean="0"/>
              <a:t>, 1949)</a:t>
            </a:r>
          </a:p>
          <a:p>
            <a:pPr>
              <a:buNone/>
            </a:pPr>
            <a:endParaRPr lang="en-US" sz="1600" dirty="0" smtClean="0"/>
          </a:p>
          <a:p>
            <a:pPr>
              <a:buNone/>
            </a:pPr>
            <a:r>
              <a:rPr lang="en-US" sz="1600" dirty="0" smtClean="0"/>
              <a:t>But does/should the audience have empathy with Mother Courage in the next scene (Scene Twelve)?</a:t>
            </a:r>
          </a:p>
          <a:p>
            <a:pPr>
              <a:buNone/>
            </a:pPr>
            <a:r>
              <a:rPr lang="en-US" sz="1600" dirty="0" smtClean="0"/>
              <a:t>“The Lullaby” (</a:t>
            </a:r>
            <a:r>
              <a:rPr lang="en-US" sz="1600" dirty="0" err="1" smtClean="0"/>
              <a:t>p</a:t>
            </a:r>
            <a:r>
              <a:rPr lang="en-US" sz="1600" dirty="0" smtClean="0"/>
              <a:t>. 102)*</a:t>
            </a:r>
          </a:p>
          <a:p>
            <a:pPr>
              <a:buNone/>
            </a:pPr>
            <a:r>
              <a:rPr lang="en-US" sz="1600" dirty="0" smtClean="0"/>
              <a:t>Undoubtedly a sad song/situation.</a:t>
            </a:r>
          </a:p>
          <a:p>
            <a:pPr>
              <a:buNone/>
            </a:pPr>
            <a:r>
              <a:rPr lang="en-US" sz="1600" dirty="0" smtClean="0"/>
              <a:t>But it also reveals Mother Courage as a creature of her world—competitive, caring for her family, but at the expense of others. – And that destroys the family.</a:t>
            </a:r>
          </a:p>
          <a:p>
            <a:pPr>
              <a:buNone/>
            </a:pPr>
            <a:r>
              <a:rPr lang="en-US" sz="1600" dirty="0" smtClean="0"/>
              <a:t>The Farmer points to her dilemma: “You had to go hunt for bargains….” (103).</a:t>
            </a:r>
          </a:p>
          <a:p>
            <a:pPr>
              <a:buNone/>
            </a:pPr>
            <a:r>
              <a:rPr lang="en-US" sz="1600" dirty="0" smtClean="0"/>
              <a:t>EPIC THEATER—wants to break our empathy</a:t>
            </a:r>
            <a:endParaRPr lang="en-US" sz="1600" dirty="0"/>
          </a:p>
        </p:txBody>
      </p:sp>
      <p:pic>
        <p:nvPicPr>
          <p:cNvPr id="9" name="Content Placeholder 8" descr="Mother Courage Lament.png"/>
          <p:cNvPicPr>
            <a:picLocks noGrp="1" noChangeAspect="1"/>
          </p:cNvPicPr>
          <p:nvPr>
            <p:ph sz="half" idx="2"/>
          </p:nvPr>
        </p:nvPicPr>
        <p:blipFill>
          <a:blip r:embed="rId2"/>
          <a:srcRect t="-36716" b="-36716"/>
          <a:stretch>
            <a:fillRect/>
          </a:stretch>
        </p:blipFill>
        <p:spPr>
          <a:xfrm>
            <a:off x="4522280" y="710543"/>
            <a:ext cx="4495800" cy="5038336"/>
          </a:xfrm>
        </p:spPr>
      </p:pic>
      <p:sp>
        <p:nvSpPr>
          <p:cNvPr id="10" name="TextBox 9"/>
          <p:cNvSpPr txBox="1"/>
          <p:nvPr/>
        </p:nvSpPr>
        <p:spPr>
          <a:xfrm>
            <a:off x="4797513" y="5099409"/>
            <a:ext cx="3544811" cy="923330"/>
          </a:xfrm>
          <a:prstGeom prst="rect">
            <a:avLst/>
          </a:prstGeom>
          <a:noFill/>
        </p:spPr>
        <p:txBody>
          <a:bodyPr wrap="none" rtlCol="0">
            <a:spAutoFit/>
          </a:bodyPr>
          <a:lstStyle/>
          <a:p>
            <a:r>
              <a:rPr lang="en-US" dirty="0" smtClean="0"/>
              <a:t>Helene </a:t>
            </a:r>
            <a:r>
              <a:rPr lang="en-US" dirty="0" err="1" smtClean="0"/>
              <a:t>Weigel</a:t>
            </a:r>
            <a:r>
              <a:rPr lang="en-US" dirty="0" smtClean="0"/>
              <a:t> as Mother Courage /</a:t>
            </a:r>
          </a:p>
          <a:p>
            <a:r>
              <a:rPr lang="en-US" u="sng" dirty="0" smtClean="0"/>
              <a:t>Mother Courage and her Children</a:t>
            </a:r>
            <a:r>
              <a:rPr lang="en-US" dirty="0" smtClean="0"/>
              <a:t> /</a:t>
            </a:r>
          </a:p>
          <a:p>
            <a:r>
              <a:rPr lang="en-US" dirty="0" smtClean="0"/>
              <a:t>Berlin production (1949) </a:t>
            </a:r>
            <a:endParaRPr lang="en-US" dirty="0"/>
          </a:p>
        </p:txBody>
      </p:sp>
    </p:spTree>
    <p:extLst>
      <p:ext uri="{BB962C8B-B14F-4D97-AF65-F5344CB8AC3E}">
        <p14:creationId xmlns:p14="http://schemas.microsoft.com/office/powerpoint/2010/main" val="3908681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These </a:t>
            </a:r>
            <a:r>
              <a:rPr lang="en-US" sz="2800" dirty="0" smtClean="0">
                <a:solidFill>
                  <a:srgbClr val="FF0000"/>
                </a:solidFill>
              </a:rPr>
              <a:t>“virtues” are “fatal” in the play </a:t>
            </a:r>
            <a:r>
              <a:rPr lang="en-US" sz="2800" dirty="0" smtClean="0"/>
              <a:t>(sometimes they are not even “virtues”…) – and </a:t>
            </a:r>
            <a:r>
              <a:rPr lang="en-US" sz="2800" dirty="0" smtClean="0">
                <a:solidFill>
                  <a:srgbClr val="FF0000"/>
                </a:solidFill>
              </a:rPr>
              <a:t>pointless…</a:t>
            </a:r>
            <a:endParaRPr lang="en-US" sz="2800" dirty="0">
              <a:solidFill>
                <a:srgbClr val="FF0000"/>
              </a:solidFill>
            </a:endParaRPr>
          </a:p>
        </p:txBody>
      </p:sp>
      <p:sp>
        <p:nvSpPr>
          <p:cNvPr id="3" name="Content Placeholder 2"/>
          <p:cNvSpPr>
            <a:spLocks noGrp="1"/>
          </p:cNvSpPr>
          <p:nvPr>
            <p:ph idx="1"/>
          </p:nvPr>
        </p:nvSpPr>
        <p:spPr>
          <a:xfrm>
            <a:off x="457200" y="1600201"/>
            <a:ext cx="8229600" cy="4550198"/>
          </a:xfrm>
        </p:spPr>
        <p:txBody>
          <a:bodyPr>
            <a:normAutofit/>
          </a:bodyPr>
          <a:lstStyle/>
          <a:p>
            <a:pPr>
              <a:buNone/>
            </a:pPr>
            <a:r>
              <a:rPr lang="en-US" dirty="0" smtClean="0"/>
              <a:t>Is the problem here one of </a:t>
            </a:r>
            <a:r>
              <a:rPr lang="en-US" i="1" u="sng" dirty="0" smtClean="0">
                <a:solidFill>
                  <a:srgbClr val="FF0000"/>
                </a:solidFill>
              </a:rPr>
              <a:t>individual</a:t>
            </a:r>
            <a:r>
              <a:rPr lang="en-US" dirty="0" smtClean="0"/>
              <a:t> virtuous actions?</a:t>
            </a:r>
          </a:p>
          <a:p>
            <a:pPr>
              <a:buNone/>
            </a:pPr>
            <a:endParaRPr lang="en-US" dirty="0" smtClean="0"/>
          </a:p>
          <a:p>
            <a:pPr>
              <a:buNone/>
            </a:pPr>
            <a:endParaRPr lang="en-US" dirty="0"/>
          </a:p>
        </p:txBody>
      </p:sp>
    </p:spTree>
    <p:extLst>
      <p:ext uri="{BB962C8B-B14F-4D97-AF65-F5344CB8AC3E}">
        <p14:creationId xmlns:p14="http://schemas.microsoft.com/office/powerpoint/2010/main" val="828599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0084"/>
            <a:ext cx="8229600" cy="1143000"/>
          </a:xfrm>
        </p:spPr>
        <p:txBody>
          <a:bodyPr>
            <a:noAutofit/>
          </a:bodyPr>
          <a:lstStyle/>
          <a:p>
            <a:r>
              <a:rPr lang="en-US" sz="2800" dirty="0" smtClean="0">
                <a:solidFill>
                  <a:srgbClr val="FF0000"/>
                </a:solidFill>
              </a:rPr>
              <a:t>The Individual’s “Despair”</a:t>
            </a:r>
            <a:r>
              <a:rPr lang="en-US" sz="2800" dirty="0" smtClean="0"/>
              <a:t>:</a:t>
            </a:r>
            <a:br>
              <a:rPr lang="en-US" sz="2800" dirty="0" smtClean="0"/>
            </a:br>
            <a:r>
              <a:rPr lang="en-US" sz="2800" dirty="0" smtClean="0"/>
              <a:t>Mother Courage Caught between </a:t>
            </a:r>
            <a:r>
              <a:rPr lang="en-US" sz="2800" dirty="0" smtClean="0">
                <a:solidFill>
                  <a:srgbClr val="FF0000"/>
                </a:solidFill>
              </a:rPr>
              <a:t>an Ethics of Care and a Politics of Self-Interest </a:t>
            </a:r>
            <a:r>
              <a:rPr lang="en-US" sz="2800" dirty="0" smtClean="0"/>
              <a:t>/ Survival</a:t>
            </a:r>
            <a:endParaRPr lang="en-US" sz="2800" dirty="0"/>
          </a:p>
        </p:txBody>
      </p:sp>
      <p:sp>
        <p:nvSpPr>
          <p:cNvPr id="4" name="Content Placeholder 3"/>
          <p:cNvSpPr>
            <a:spLocks noGrp="1"/>
          </p:cNvSpPr>
          <p:nvPr>
            <p:ph idx="1"/>
          </p:nvPr>
        </p:nvSpPr>
        <p:spPr>
          <a:xfrm>
            <a:off x="457200" y="2064973"/>
            <a:ext cx="8229600" cy="4525963"/>
          </a:xfrm>
        </p:spPr>
        <p:txBody>
          <a:bodyPr>
            <a:normAutofit fontScale="62500" lnSpcReduction="20000"/>
          </a:bodyPr>
          <a:lstStyle/>
          <a:p>
            <a:pPr>
              <a:buNone/>
            </a:pPr>
            <a:r>
              <a:rPr lang="en-US" dirty="0" smtClean="0"/>
              <a:t>We already saw how she looses </a:t>
            </a:r>
            <a:r>
              <a:rPr lang="en-US" dirty="0" err="1" smtClean="0"/>
              <a:t>Eilif</a:t>
            </a:r>
            <a:r>
              <a:rPr lang="en-US" dirty="0" smtClean="0"/>
              <a:t> over the sale of a buckle. But why does she want to make the sale? It’s her support of her family.</a:t>
            </a:r>
          </a:p>
          <a:p>
            <a:pPr>
              <a:buNone/>
            </a:pPr>
            <a:r>
              <a:rPr lang="en-US" dirty="0" smtClean="0"/>
              <a:t>Mother Courage: “I don’t care if I’m ruined. At least two of my children survived the war, I saw to that.” (Scene Eight, </a:t>
            </a:r>
            <a:r>
              <a:rPr lang="en-US" dirty="0" err="1" smtClean="0"/>
              <a:t>p</a:t>
            </a:r>
            <a:r>
              <a:rPr lang="en-US" dirty="0" smtClean="0"/>
              <a:t>. 73)</a:t>
            </a:r>
          </a:p>
          <a:p>
            <a:pPr>
              <a:buNone/>
            </a:pPr>
            <a:r>
              <a:rPr lang="en-US" dirty="0">
                <a:solidFill>
                  <a:srgbClr val="FF0000"/>
                </a:solidFill>
              </a:rPr>
              <a:t>v</a:t>
            </a:r>
            <a:r>
              <a:rPr lang="en-US" dirty="0" smtClean="0">
                <a:solidFill>
                  <a:srgbClr val="FF0000"/>
                </a:solidFill>
              </a:rPr>
              <a:t>s.</a:t>
            </a:r>
            <a:endParaRPr lang="en-US" dirty="0" smtClean="0"/>
          </a:p>
          <a:p>
            <a:pPr>
              <a:buNone/>
            </a:pPr>
            <a:r>
              <a:rPr lang="en-US" dirty="0" smtClean="0">
                <a:solidFill>
                  <a:srgbClr val="FFFFFF"/>
                </a:solidFill>
              </a:rPr>
              <a:t>“Peace is finished! The war’s been back on three whole days…Thank God!” (Scene Eight, </a:t>
            </a:r>
            <a:r>
              <a:rPr lang="en-US" dirty="0" err="1" smtClean="0">
                <a:solidFill>
                  <a:srgbClr val="FFFFFF"/>
                </a:solidFill>
              </a:rPr>
              <a:t>p</a:t>
            </a:r>
            <a:r>
              <a:rPr lang="en-US" dirty="0" smtClean="0">
                <a:solidFill>
                  <a:srgbClr val="FFFFFF"/>
                </a:solidFill>
              </a:rPr>
              <a:t>. 83)</a:t>
            </a:r>
          </a:p>
          <a:p>
            <a:pPr>
              <a:buNone/>
            </a:pPr>
            <a:endParaRPr lang="en-US" dirty="0" smtClean="0">
              <a:solidFill>
                <a:srgbClr val="FFFFFF"/>
              </a:solidFill>
            </a:endParaRPr>
          </a:p>
          <a:p>
            <a:pPr>
              <a:buNone/>
            </a:pPr>
            <a:r>
              <a:rPr lang="en-US" dirty="0" smtClean="0">
                <a:solidFill>
                  <a:srgbClr val="FFFFFF"/>
                </a:solidFill>
              </a:rPr>
              <a:t>In the play, Brecht leaves her “without any alternative”… (</a:t>
            </a:r>
            <a:r>
              <a:rPr lang="en-US" u="sng" dirty="0" err="1" smtClean="0">
                <a:solidFill>
                  <a:srgbClr val="FFFFFF"/>
                </a:solidFill>
              </a:rPr>
              <a:t>Couragemodell</a:t>
            </a:r>
            <a:r>
              <a:rPr lang="en-US" dirty="0" smtClean="0">
                <a:solidFill>
                  <a:srgbClr val="FFFFFF"/>
                </a:solidFill>
              </a:rPr>
              <a:t>, 1949). But not because </a:t>
            </a:r>
            <a:r>
              <a:rPr lang="en-US" i="1" dirty="0" smtClean="0">
                <a:solidFill>
                  <a:srgbClr val="FFFFFF"/>
                </a:solidFill>
              </a:rPr>
              <a:t>Brecht </a:t>
            </a:r>
            <a:r>
              <a:rPr lang="en-US" dirty="0" smtClean="0">
                <a:solidFill>
                  <a:srgbClr val="FFFFFF"/>
                </a:solidFill>
              </a:rPr>
              <a:t>is mean….</a:t>
            </a:r>
          </a:p>
          <a:p>
            <a:pPr>
              <a:buNone/>
            </a:pPr>
            <a:endParaRPr lang="en-US" dirty="0" smtClean="0">
              <a:solidFill>
                <a:srgbClr val="FFFFFF"/>
              </a:solidFill>
            </a:endParaRPr>
          </a:p>
          <a:p>
            <a:pPr>
              <a:buNone/>
            </a:pPr>
            <a:r>
              <a:rPr lang="en-US" dirty="0">
                <a:solidFill>
                  <a:srgbClr val="FFFFFF"/>
                </a:solidFill>
              </a:rPr>
              <a:t>S</a:t>
            </a:r>
            <a:r>
              <a:rPr lang="en-US" dirty="0" smtClean="0">
                <a:solidFill>
                  <a:srgbClr val="FFFFFF"/>
                </a:solidFill>
              </a:rPr>
              <a:t>he is to be a “warning” / </a:t>
            </a:r>
            <a:r>
              <a:rPr lang="en-US" dirty="0" smtClean="0">
                <a:solidFill>
                  <a:srgbClr val="FF0000"/>
                </a:solidFill>
              </a:rPr>
              <a:t>“Courage has learnt </a:t>
            </a:r>
            <a:r>
              <a:rPr lang="en-US" i="1" dirty="0" smtClean="0">
                <a:solidFill>
                  <a:srgbClr val="FF0000"/>
                </a:solidFill>
              </a:rPr>
              <a:t>nothing</a:t>
            </a:r>
            <a:r>
              <a:rPr lang="en-US" dirty="0" smtClean="0">
                <a:solidFill>
                  <a:srgbClr val="FF0000"/>
                </a:solidFill>
              </a:rPr>
              <a:t>.”  </a:t>
            </a:r>
            <a:r>
              <a:rPr lang="en-US" dirty="0" smtClean="0">
                <a:solidFill>
                  <a:srgbClr val="FFFFFF"/>
                </a:solidFill>
              </a:rPr>
              <a:t>-  (Brecht, </a:t>
            </a:r>
            <a:r>
              <a:rPr lang="en-US" u="sng" dirty="0" smtClean="0">
                <a:solidFill>
                  <a:srgbClr val="FFFFFF"/>
                </a:solidFill>
              </a:rPr>
              <a:t>Theater Work</a:t>
            </a:r>
            <a:r>
              <a:rPr lang="en-US" dirty="0" smtClean="0">
                <a:solidFill>
                  <a:srgbClr val="FFFFFF"/>
                </a:solidFill>
              </a:rPr>
              <a:t>, 1952) – Recall the German clip on the 1949 production.</a:t>
            </a:r>
          </a:p>
          <a:p>
            <a:pPr>
              <a:buNone/>
            </a:pPr>
            <a:endParaRPr lang="en-US" dirty="0" smtClean="0">
              <a:solidFill>
                <a:srgbClr val="FFFFFF"/>
              </a:solidFill>
            </a:endParaRPr>
          </a:p>
          <a:p>
            <a:pPr>
              <a:buNone/>
            </a:pPr>
            <a:r>
              <a:rPr lang="en-US" dirty="0" smtClean="0">
                <a:solidFill>
                  <a:srgbClr val="FFFFFF"/>
                </a:solidFill>
              </a:rPr>
              <a:t>So that </a:t>
            </a:r>
            <a:r>
              <a:rPr lang="en-US" dirty="0" smtClean="0">
                <a:solidFill>
                  <a:srgbClr val="FF0000"/>
                </a:solidFill>
              </a:rPr>
              <a:t>the </a:t>
            </a:r>
            <a:r>
              <a:rPr lang="en-US" i="1" dirty="0" smtClean="0">
                <a:solidFill>
                  <a:srgbClr val="FF0000"/>
                </a:solidFill>
              </a:rPr>
              <a:t>audience</a:t>
            </a:r>
            <a:r>
              <a:rPr lang="en-US" dirty="0" smtClean="0">
                <a:solidFill>
                  <a:srgbClr val="FF0000"/>
                </a:solidFill>
              </a:rPr>
              <a:t> can learn </a:t>
            </a:r>
            <a:r>
              <a:rPr lang="en-US" dirty="0" smtClean="0">
                <a:solidFill>
                  <a:srgbClr val="FFFFFF"/>
                </a:solidFill>
                <a:sym typeface="Wingdings"/>
              </a:rPr>
              <a:t>(AGAIN) EPIC THEATER!</a:t>
            </a:r>
            <a:endParaRPr lang="en-US" dirty="0" smtClean="0">
              <a:solidFill>
                <a:srgbClr val="FFFFFF"/>
              </a:solidFill>
            </a:endParaRPr>
          </a:p>
          <a:p>
            <a:pPr>
              <a:buNone/>
            </a:pPr>
            <a:endParaRPr lang="en-US" dirty="0">
              <a:solidFill>
                <a:srgbClr val="FFFFFF"/>
              </a:solidFill>
            </a:endParaRPr>
          </a:p>
        </p:txBody>
      </p:sp>
    </p:spTree>
    <p:extLst>
      <p:ext uri="{BB962C8B-B14F-4D97-AF65-F5344CB8AC3E}">
        <p14:creationId xmlns:p14="http://schemas.microsoft.com/office/powerpoint/2010/main" val="3269595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If the individuals act “virtuously” in this world of war as business (the “military industrial complex”), and their acts lead to tragic consequences, what are we to think?</a:t>
            </a:r>
            <a:endParaRPr lang="en-US" dirty="0"/>
          </a:p>
        </p:txBody>
      </p:sp>
    </p:spTree>
    <p:extLst>
      <p:ext uri="{BB962C8B-B14F-4D97-AF65-F5344CB8AC3E}">
        <p14:creationId xmlns:p14="http://schemas.microsoft.com/office/powerpoint/2010/main" val="18951293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7160"/>
            <a:ext cx="7772400" cy="1470025"/>
          </a:xfrm>
        </p:spPr>
        <p:txBody>
          <a:bodyPr>
            <a:normAutofit fontScale="90000"/>
          </a:bodyPr>
          <a:lstStyle/>
          <a:p>
            <a:r>
              <a:rPr lang="en-US" sz="3111" dirty="0" smtClean="0"/>
              <a:t>Brecht is thus arguing that in a world in which the state and the military-industrial complex are in bed with one another (so to speak), </a:t>
            </a:r>
            <a:r>
              <a:rPr lang="en-US" sz="3111" i="1" dirty="0" smtClean="0">
                <a:solidFill>
                  <a:srgbClr val="FF0000"/>
                </a:solidFill>
              </a:rPr>
              <a:t>individual</a:t>
            </a:r>
            <a:r>
              <a:rPr lang="en-US" sz="3111" dirty="0" smtClean="0">
                <a:solidFill>
                  <a:srgbClr val="FF0000"/>
                </a:solidFill>
              </a:rPr>
              <a:t> actions are not enough…</a:t>
            </a:r>
            <a:r>
              <a:rPr lang="en-US" sz="3111" dirty="0" smtClean="0"/>
              <a:t/>
            </a:r>
            <a:br>
              <a:rPr lang="en-US" sz="3111" dirty="0" smtClean="0"/>
            </a:br>
            <a:endParaRPr lang="en-US" sz="3111" dirty="0"/>
          </a:p>
        </p:txBody>
      </p:sp>
      <p:sp>
        <p:nvSpPr>
          <p:cNvPr id="5" name="Subtitle 4"/>
          <p:cNvSpPr>
            <a:spLocks noGrp="1"/>
          </p:cNvSpPr>
          <p:nvPr>
            <p:ph type="subTitle" idx="1"/>
          </p:nvPr>
        </p:nvSpPr>
        <p:spPr>
          <a:xfrm>
            <a:off x="1371600" y="2587185"/>
            <a:ext cx="6400800" cy="1752600"/>
          </a:xfrm>
        </p:spPr>
        <p:txBody>
          <a:bodyPr>
            <a:noAutofit/>
          </a:bodyPr>
          <a:lstStyle/>
          <a:p>
            <a:r>
              <a:rPr lang="en-US" sz="2800" dirty="0" smtClean="0"/>
              <a:t>There must be </a:t>
            </a:r>
            <a:r>
              <a:rPr lang="en-US" sz="2800" i="1" dirty="0" smtClean="0">
                <a:solidFill>
                  <a:srgbClr val="FF0000"/>
                </a:solidFill>
              </a:rPr>
              <a:t>collective</a:t>
            </a:r>
            <a:r>
              <a:rPr lang="en-US" sz="2800" i="1" dirty="0" smtClean="0"/>
              <a:t> </a:t>
            </a:r>
            <a:r>
              <a:rPr lang="en-US" sz="2800" dirty="0" smtClean="0"/>
              <a:t>resistance to the conditions that enable war…</a:t>
            </a:r>
          </a:p>
          <a:p>
            <a:endParaRPr lang="en-US" sz="2800" dirty="0" smtClean="0"/>
          </a:p>
          <a:p>
            <a:r>
              <a:rPr lang="en-US" sz="2800" dirty="0" smtClean="0"/>
              <a:t>Or at least this is one of the theses of “Theater of War” (dir. Walter) (2008)…</a:t>
            </a:r>
          </a:p>
        </p:txBody>
      </p:sp>
    </p:spTree>
    <p:extLst>
      <p:ext uri="{BB962C8B-B14F-4D97-AF65-F5344CB8AC3E}">
        <p14:creationId xmlns:p14="http://schemas.microsoft.com/office/powerpoint/2010/main" val="1660392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argument grows out of this thesis: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I had to explain what “in this world” could mean. Namely, a “post-</a:t>
            </a:r>
            <a:r>
              <a:rPr lang="en-US" dirty="0" err="1" smtClean="0"/>
              <a:t>Westphalian</a:t>
            </a:r>
            <a:r>
              <a:rPr lang="en-US" dirty="0" smtClean="0"/>
              <a:t>” political order under the conditions of capitalism, what Eisenhower called the “military-industrial complex.”</a:t>
            </a:r>
          </a:p>
          <a:p>
            <a:r>
              <a:rPr lang="en-US" dirty="0" smtClean="0"/>
              <a:t>(2) I had to make a case that Brecht’s approach to theater is didactic or pedagogical, that he has a point to make, that he would have a “thesis.”</a:t>
            </a:r>
          </a:p>
          <a:p>
            <a:r>
              <a:rPr lang="en-US" dirty="0" smtClean="0"/>
              <a:t>(3) I need to provide textual evidence about the problems with agency in this world.</a:t>
            </a:r>
            <a:endParaRPr lang="en-US" dirty="0"/>
          </a:p>
        </p:txBody>
      </p:sp>
    </p:spTree>
    <p:extLst>
      <p:ext uri="{BB962C8B-B14F-4D97-AF65-F5344CB8AC3E}">
        <p14:creationId xmlns:p14="http://schemas.microsoft.com/office/powerpoint/2010/main" val="2853591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0"/>
            <a:ext cx="8229600" cy="1143000"/>
          </a:xfrm>
        </p:spPr>
        <p:txBody>
          <a:bodyPr>
            <a:normAutofit/>
          </a:bodyPr>
          <a:lstStyle/>
          <a:p>
            <a:r>
              <a:rPr lang="en-US" sz="3600" dirty="0" smtClean="0"/>
              <a:t>Pure Self-Interest: The Cook</a:t>
            </a:r>
            <a:endParaRPr lang="en-US" sz="3600" dirty="0"/>
          </a:p>
        </p:txBody>
      </p:sp>
      <p:sp>
        <p:nvSpPr>
          <p:cNvPr id="7" name="Content Placeholder 6"/>
          <p:cNvSpPr>
            <a:spLocks noGrp="1"/>
          </p:cNvSpPr>
          <p:nvPr>
            <p:ph sz="half" idx="1"/>
          </p:nvPr>
        </p:nvSpPr>
        <p:spPr>
          <a:xfrm>
            <a:off x="381000" y="1140640"/>
            <a:ext cx="4038600" cy="5717360"/>
          </a:xfrm>
        </p:spPr>
        <p:txBody>
          <a:bodyPr>
            <a:normAutofit fontScale="77500" lnSpcReduction="20000"/>
          </a:bodyPr>
          <a:lstStyle/>
          <a:p>
            <a:pPr>
              <a:buNone/>
            </a:pPr>
            <a:r>
              <a:rPr lang="en-US" dirty="0" smtClean="0"/>
              <a:t>Yvette: “The nastiest fish ever to wash up on the Flander</a:t>
            </a:r>
            <a:r>
              <a:rPr lang="en-US" dirty="0"/>
              <a:t>s</a:t>
            </a:r>
            <a:r>
              <a:rPr lang="en-US" dirty="0" smtClean="0"/>
              <a:t> shore” (Scene Eight, </a:t>
            </a:r>
            <a:r>
              <a:rPr lang="en-US" dirty="0" err="1" smtClean="0"/>
              <a:t>p</a:t>
            </a:r>
            <a:r>
              <a:rPr lang="en-US" dirty="0" smtClean="0"/>
              <a:t>. 80)</a:t>
            </a:r>
          </a:p>
          <a:p>
            <a:pPr>
              <a:buNone/>
            </a:pPr>
            <a:r>
              <a:rPr lang="en-US" dirty="0" smtClean="0"/>
              <a:t>Indeed…</a:t>
            </a:r>
          </a:p>
          <a:p>
            <a:pPr>
              <a:buNone/>
            </a:pPr>
            <a:r>
              <a:rPr lang="en-US" dirty="0" smtClean="0"/>
              <a:t>The Cook: “[</a:t>
            </a:r>
            <a:r>
              <a:rPr lang="en-US" dirty="0" err="1" smtClean="0"/>
              <a:t>Y]ou</a:t>
            </a:r>
            <a:r>
              <a:rPr lang="en-US" dirty="0" smtClean="0"/>
              <a:t> can’t bring [</a:t>
            </a:r>
            <a:r>
              <a:rPr lang="en-US" dirty="0" err="1" smtClean="0"/>
              <a:t>Kattrin</a:t>
            </a:r>
            <a:r>
              <a:rPr lang="en-US" dirty="0" smtClean="0"/>
              <a:t> to Utrecht]…who’d want to look up from supper and see that waiting to clear the table?” (Scene Nine, </a:t>
            </a:r>
            <a:r>
              <a:rPr lang="en-US" dirty="0" err="1" smtClean="0"/>
              <a:t>p</a:t>
            </a:r>
            <a:r>
              <a:rPr lang="en-US" dirty="0" smtClean="0"/>
              <a:t>. 89)</a:t>
            </a:r>
          </a:p>
          <a:p>
            <a:pPr>
              <a:buNone/>
            </a:pPr>
            <a:r>
              <a:rPr lang="en-US" dirty="0" smtClean="0"/>
              <a:t>But Brecht leaves him alone both </a:t>
            </a:r>
            <a:r>
              <a:rPr lang="en-US" dirty="0" smtClean="0">
                <a:solidFill>
                  <a:srgbClr val="FF0000"/>
                </a:solidFill>
              </a:rPr>
              <a:t>on stage </a:t>
            </a:r>
            <a:r>
              <a:rPr lang="en-US" dirty="0" smtClean="0"/>
              <a:t>and </a:t>
            </a:r>
            <a:r>
              <a:rPr lang="en-US" dirty="0" smtClean="0">
                <a:solidFill>
                  <a:srgbClr val="FF0000"/>
                </a:solidFill>
              </a:rPr>
              <a:t>in the world</a:t>
            </a:r>
            <a:r>
              <a:rPr lang="en-US" dirty="0" smtClean="0"/>
              <a:t> in the end… (p. 92)</a:t>
            </a:r>
          </a:p>
          <a:p>
            <a:pPr>
              <a:buNone/>
            </a:pPr>
            <a:r>
              <a:rPr lang="en-US" dirty="0" smtClean="0"/>
              <a:t>The message?</a:t>
            </a:r>
          </a:p>
          <a:p>
            <a:pPr>
              <a:buNone/>
            </a:pPr>
            <a:r>
              <a:rPr lang="en-US" dirty="0" smtClean="0"/>
              <a:t>Maybe in this world, such a person survives—also at a price.</a:t>
            </a:r>
            <a:endParaRPr lang="en-US" dirty="0"/>
          </a:p>
          <a:p>
            <a:pPr>
              <a:buNone/>
            </a:pPr>
            <a:r>
              <a:rPr lang="en-US" dirty="0" smtClean="0"/>
              <a:t>Pedagogical theater, indeed!</a:t>
            </a:r>
            <a:endParaRPr lang="en-US" dirty="0"/>
          </a:p>
        </p:txBody>
      </p:sp>
      <p:sp>
        <p:nvSpPr>
          <p:cNvPr id="10" name="Content Placeholder 9"/>
          <p:cNvSpPr>
            <a:spLocks noGrp="1"/>
          </p:cNvSpPr>
          <p:nvPr>
            <p:ph sz="half" idx="2"/>
          </p:nvPr>
        </p:nvSpPr>
        <p:spPr/>
        <p:txBody>
          <a:bodyPr>
            <a:normAutofit fontScale="77500" lnSpcReduction="20000"/>
          </a:bodyPr>
          <a:lstStyle/>
          <a:p>
            <a:pPr>
              <a:buNone/>
            </a:pPr>
            <a:endParaRPr lang="en-US" dirty="0"/>
          </a:p>
        </p:txBody>
      </p:sp>
      <p:pic>
        <p:nvPicPr>
          <p:cNvPr id="9" name="Picture 8"/>
          <p:cNvPicPr>
            <a:picLocks noChangeAspect="1"/>
          </p:cNvPicPr>
          <p:nvPr/>
        </p:nvPicPr>
        <p:blipFill>
          <a:blip r:embed="rId2"/>
          <a:stretch>
            <a:fillRect/>
          </a:stretch>
        </p:blipFill>
        <p:spPr>
          <a:xfrm>
            <a:off x="4572000" y="1876819"/>
            <a:ext cx="4114800" cy="3291840"/>
          </a:xfrm>
          <a:prstGeom prst="rect">
            <a:avLst/>
          </a:prstGeom>
        </p:spPr>
      </p:pic>
      <p:sp>
        <p:nvSpPr>
          <p:cNvPr id="11" name="TextBox 10"/>
          <p:cNvSpPr txBox="1"/>
          <p:nvPr/>
        </p:nvSpPr>
        <p:spPr>
          <a:xfrm>
            <a:off x="4495800" y="5202833"/>
            <a:ext cx="4460025" cy="923330"/>
          </a:xfrm>
          <a:prstGeom prst="rect">
            <a:avLst/>
          </a:prstGeom>
          <a:noFill/>
        </p:spPr>
        <p:txBody>
          <a:bodyPr wrap="none" rtlCol="0">
            <a:spAutoFit/>
          </a:bodyPr>
          <a:lstStyle/>
          <a:p>
            <a:r>
              <a:rPr lang="en-US" dirty="0" smtClean="0"/>
              <a:t>Meryl </a:t>
            </a:r>
            <a:r>
              <a:rPr lang="en-US" dirty="0" err="1" smtClean="0"/>
              <a:t>Streep</a:t>
            </a:r>
            <a:r>
              <a:rPr lang="en-US" dirty="0" smtClean="0"/>
              <a:t> as Mother Courage / Kevin Kline </a:t>
            </a:r>
          </a:p>
          <a:p>
            <a:r>
              <a:rPr lang="en-US" dirty="0" smtClean="0"/>
              <a:t>as The Cook / </a:t>
            </a:r>
            <a:r>
              <a:rPr lang="en-US" u="sng" dirty="0" smtClean="0"/>
              <a:t>Mother Courage and her </a:t>
            </a:r>
          </a:p>
          <a:p>
            <a:r>
              <a:rPr lang="en-US" u="sng" dirty="0" smtClean="0"/>
              <a:t>Children</a:t>
            </a:r>
            <a:r>
              <a:rPr lang="en-US" dirty="0" smtClean="0"/>
              <a:t> / NYC production (2006</a:t>
            </a:r>
            <a:r>
              <a:rPr lang="en-US" u="sng" dirty="0" smtClean="0"/>
              <a:t>)</a:t>
            </a:r>
            <a:r>
              <a:rPr lang="en-US" dirty="0" smtClean="0"/>
              <a:t> </a:t>
            </a:r>
            <a:endParaRPr lang="en-US" dirty="0"/>
          </a:p>
        </p:txBody>
      </p:sp>
    </p:spTree>
    <p:extLst>
      <p:ext uri="{BB962C8B-B14F-4D97-AF65-F5344CB8AC3E}">
        <p14:creationId xmlns:p14="http://schemas.microsoft.com/office/powerpoint/2010/main" val="2184004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What does Brecht want his AUDIENCE to think about Mother Courage’s </a:t>
            </a:r>
            <a:r>
              <a:rPr lang="en-US" sz="2000" dirty="0" smtClean="0">
                <a:solidFill>
                  <a:srgbClr val="FF0000"/>
                </a:solidFill>
              </a:rPr>
              <a:t>agency / her “choices”?</a:t>
            </a:r>
            <a:r>
              <a:rPr lang="en-US" sz="2000" dirty="0" smtClean="0"/>
              <a:t/>
            </a:r>
            <a:br>
              <a:rPr lang="en-US" sz="2000" dirty="0" smtClean="0"/>
            </a:br>
            <a:endParaRPr lang="en-US" sz="2000" dirty="0"/>
          </a:p>
        </p:txBody>
      </p:sp>
      <p:sp>
        <p:nvSpPr>
          <p:cNvPr id="3" name="Content Placeholder 2"/>
          <p:cNvSpPr>
            <a:spLocks noGrp="1"/>
          </p:cNvSpPr>
          <p:nvPr>
            <p:ph sz="half" idx="1"/>
          </p:nvPr>
        </p:nvSpPr>
        <p:spPr>
          <a:xfrm>
            <a:off x="457199" y="1155442"/>
            <a:ext cx="4038600" cy="5702558"/>
          </a:xfrm>
        </p:spPr>
        <p:txBody>
          <a:bodyPr>
            <a:normAutofit fontScale="70000" lnSpcReduction="20000"/>
          </a:bodyPr>
          <a:lstStyle/>
          <a:p>
            <a:pPr>
              <a:buNone/>
            </a:pPr>
            <a:r>
              <a:rPr lang="en-US" dirty="0" smtClean="0"/>
              <a:t>Brecht does not want us to pity Mother Courage, or blame her.</a:t>
            </a:r>
          </a:p>
          <a:p>
            <a:pPr>
              <a:buNone/>
            </a:pPr>
            <a:r>
              <a:rPr lang="en-US" dirty="0" smtClean="0"/>
              <a:t>Rather, he wants us to think about how and why she acts!</a:t>
            </a:r>
          </a:p>
          <a:p>
            <a:pPr>
              <a:buNone/>
            </a:pPr>
            <a:r>
              <a:rPr lang="en-US" dirty="0" smtClean="0"/>
              <a:t>Of course he makes it difficult </a:t>
            </a:r>
            <a:r>
              <a:rPr lang="en-US" i="1" dirty="0" smtClean="0"/>
              <a:t>not</a:t>
            </a:r>
            <a:r>
              <a:rPr lang="en-US" dirty="0" smtClean="0"/>
              <a:t> to pity her at times.</a:t>
            </a:r>
          </a:p>
          <a:p>
            <a:pPr marL="0" indent="0">
              <a:buNone/>
            </a:pPr>
            <a:r>
              <a:rPr lang="en-US" dirty="0" smtClean="0"/>
              <a:t>Swiss Cheese’s death (Scene </a:t>
            </a:r>
            <a:r>
              <a:rPr lang="en-US" dirty="0" err="1" smtClean="0"/>
              <a:t>Three,pp</a:t>
            </a:r>
            <a:r>
              <a:rPr lang="en-US" dirty="0" smtClean="0"/>
              <a:t>. 43-52), esp. her denial of him.</a:t>
            </a:r>
          </a:p>
          <a:p>
            <a:pPr>
              <a:buNone/>
            </a:pPr>
            <a:r>
              <a:rPr lang="en-US" dirty="0" smtClean="0">
                <a:solidFill>
                  <a:srgbClr val="FF0000"/>
                </a:solidFill>
              </a:rPr>
              <a:t>Why does he die?</a:t>
            </a:r>
          </a:p>
          <a:p>
            <a:pPr>
              <a:buNone/>
            </a:pPr>
            <a:r>
              <a:rPr lang="en-US" dirty="0" smtClean="0"/>
              <a:t>Her “haggling” (p. 51)? Why?</a:t>
            </a:r>
          </a:p>
          <a:p>
            <a:pPr>
              <a:buNone/>
            </a:pPr>
            <a:r>
              <a:rPr lang="en-US" dirty="0" smtClean="0">
                <a:solidFill>
                  <a:srgbClr val="FF0000"/>
                </a:solidFill>
              </a:rPr>
              <a:t>Brecht asks:  Does she have to haggle? Does he have to die?</a:t>
            </a:r>
          </a:p>
          <a:p>
            <a:pPr>
              <a:buNone/>
            </a:pPr>
            <a:r>
              <a:rPr lang="en-US" dirty="0" smtClean="0"/>
              <a:t>What are the “conditions of determination” under which he dies and Mother Courage  acts and “despairs” (p. 50*)?</a:t>
            </a:r>
          </a:p>
          <a:p>
            <a:pPr>
              <a:buNone/>
            </a:pPr>
            <a:r>
              <a:rPr lang="en-US" dirty="0" smtClean="0"/>
              <a:t>Brecht wants us to think about these conditions – </a:t>
            </a:r>
            <a:r>
              <a:rPr lang="en-US" dirty="0" smtClean="0">
                <a:solidFill>
                  <a:srgbClr val="FF0000"/>
                </a:solidFill>
              </a:rPr>
              <a:t>and not just get swept up in her and our grief…</a:t>
            </a:r>
          </a:p>
        </p:txBody>
      </p:sp>
      <p:sp>
        <p:nvSpPr>
          <p:cNvPr id="7" name="Content Placeholder 6"/>
          <p:cNvSpPr>
            <a:spLocks noGrp="1"/>
          </p:cNvSpPr>
          <p:nvPr>
            <p:ph sz="half" idx="2"/>
          </p:nvPr>
        </p:nvSpPr>
        <p:spPr/>
        <p:txBody>
          <a:bodyPr>
            <a:normAutofit fontScale="70000" lnSpcReduction="20000"/>
          </a:bodyPr>
          <a:lstStyle/>
          <a:p>
            <a:endParaRPr lang="en-US"/>
          </a:p>
        </p:txBody>
      </p:sp>
      <p:pic>
        <p:nvPicPr>
          <p:cNvPr id="5" name="Picture 4"/>
          <p:cNvPicPr>
            <a:picLocks noChangeAspect="1"/>
          </p:cNvPicPr>
          <p:nvPr/>
        </p:nvPicPr>
        <p:blipFill>
          <a:blip r:embed="rId2"/>
          <a:stretch>
            <a:fillRect/>
          </a:stretch>
        </p:blipFill>
        <p:spPr>
          <a:xfrm>
            <a:off x="4648200" y="1993900"/>
            <a:ext cx="4191001" cy="2706189"/>
          </a:xfrm>
          <a:prstGeom prst="rect">
            <a:avLst/>
          </a:prstGeom>
        </p:spPr>
      </p:pic>
      <p:sp>
        <p:nvSpPr>
          <p:cNvPr id="6" name="TextBox 5"/>
          <p:cNvSpPr txBox="1"/>
          <p:nvPr/>
        </p:nvSpPr>
        <p:spPr>
          <a:xfrm>
            <a:off x="4648200" y="4966768"/>
            <a:ext cx="4095292" cy="1077218"/>
          </a:xfrm>
          <a:prstGeom prst="rect">
            <a:avLst/>
          </a:prstGeom>
          <a:noFill/>
        </p:spPr>
        <p:txBody>
          <a:bodyPr wrap="none" rtlCol="0">
            <a:spAutoFit/>
          </a:bodyPr>
          <a:lstStyle/>
          <a:p>
            <a:r>
              <a:rPr lang="en-US" sz="1600" u="sng" dirty="0" smtClean="0"/>
              <a:t>Mother Courage and her Children</a:t>
            </a:r>
            <a:r>
              <a:rPr lang="en-US" sz="1600" dirty="0" smtClean="0"/>
              <a:t> – Production</a:t>
            </a:r>
          </a:p>
          <a:p>
            <a:r>
              <a:rPr lang="en-US" sz="1600" dirty="0" smtClean="0"/>
              <a:t>by the Classical Theater of Harlem (2004) – </a:t>
            </a:r>
          </a:p>
          <a:p>
            <a:r>
              <a:rPr lang="en-US" sz="1600" dirty="0" smtClean="0"/>
              <a:t>Mother Courage: “Why should I know him?” </a:t>
            </a:r>
          </a:p>
          <a:p>
            <a:r>
              <a:rPr lang="en-US" sz="1600" dirty="0" smtClean="0"/>
              <a:t>(</a:t>
            </a:r>
            <a:r>
              <a:rPr lang="en-US" sz="1600" dirty="0" err="1" smtClean="0"/>
              <a:t>p</a:t>
            </a:r>
            <a:r>
              <a:rPr lang="en-US" sz="1600" dirty="0" smtClean="0"/>
              <a:t>. 43)</a:t>
            </a:r>
            <a:endParaRPr lang="en-US" sz="1600" dirty="0"/>
          </a:p>
        </p:txBody>
      </p:sp>
    </p:spTree>
    <p:extLst>
      <p:ext uri="{BB962C8B-B14F-4D97-AF65-F5344CB8AC3E}">
        <p14:creationId xmlns:p14="http://schemas.microsoft.com/office/powerpoint/2010/main" val="1001632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Theater, thought, action</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t>Recall the line from the soldiers at the end:</a:t>
            </a:r>
          </a:p>
          <a:p>
            <a:pPr marL="0" indent="0">
              <a:buNone/>
            </a:pPr>
            <a:r>
              <a:rPr lang="en-US" dirty="0" smtClean="0"/>
              <a:t>“You march in line, but never wonder,</a:t>
            </a:r>
          </a:p>
          <a:p>
            <a:pPr marL="0" indent="0">
              <a:buNone/>
            </a:pPr>
            <a:r>
              <a:rPr lang="en-US" dirty="0" smtClean="0"/>
              <a:t>How it began and where it ends.”</a:t>
            </a:r>
          </a:p>
        </p:txBody>
      </p:sp>
      <p:sp>
        <p:nvSpPr>
          <p:cNvPr id="4" name="Content Placeholder 3"/>
          <p:cNvSpPr>
            <a:spLocks noGrp="1"/>
          </p:cNvSpPr>
          <p:nvPr>
            <p:ph sz="half" idx="2"/>
          </p:nvPr>
        </p:nvSpPr>
        <p:spPr/>
        <p:txBody>
          <a:bodyPr>
            <a:normAutofit lnSpcReduction="10000"/>
          </a:bodyPr>
          <a:lstStyle/>
          <a:p>
            <a:r>
              <a:rPr lang="en-US" dirty="0" smtClean="0"/>
              <a:t>It’s precisely this position of not knowing about and therefore not being able to </a:t>
            </a:r>
            <a:r>
              <a:rPr lang="en-US" i="1" dirty="0" smtClean="0"/>
              <a:t>change</a:t>
            </a:r>
            <a:r>
              <a:rPr lang="en-US" dirty="0" smtClean="0"/>
              <a:t> the conditions under which we live that Brecht attacks with his theater.</a:t>
            </a:r>
          </a:p>
          <a:p>
            <a:r>
              <a:rPr lang="en-US" dirty="0" smtClean="0"/>
              <a:t>He wants us, the audience, to see, understand, and </a:t>
            </a:r>
            <a:r>
              <a:rPr lang="en-US" i="1" dirty="0" smtClean="0"/>
              <a:t>act</a:t>
            </a:r>
            <a:r>
              <a:rPr lang="en-US" dirty="0" smtClean="0"/>
              <a:t>.</a:t>
            </a:r>
            <a:endParaRPr lang="en-US" dirty="0"/>
          </a:p>
        </p:txBody>
      </p:sp>
    </p:spTree>
    <p:extLst>
      <p:ext uri="{BB962C8B-B14F-4D97-AF65-F5344CB8AC3E}">
        <p14:creationId xmlns:p14="http://schemas.microsoft.com/office/powerpoint/2010/main" val="2402770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490" y="13017"/>
            <a:ext cx="8229600" cy="1143000"/>
          </a:xfrm>
        </p:spPr>
        <p:txBody>
          <a:bodyPr>
            <a:noAutofit/>
          </a:bodyPr>
          <a:lstStyle/>
          <a:p>
            <a:r>
              <a:rPr lang="en-US" sz="3200" dirty="0" smtClean="0"/>
              <a:t>Epic Theater as </a:t>
            </a:r>
            <a:br>
              <a:rPr lang="en-US" sz="3200" dirty="0" smtClean="0"/>
            </a:br>
            <a:r>
              <a:rPr lang="en-US" sz="3200" dirty="0" smtClean="0"/>
              <a:t>Pedagogical Theater</a:t>
            </a:r>
            <a:endParaRPr lang="en-US" sz="3200" dirty="0"/>
          </a:p>
        </p:txBody>
      </p:sp>
      <p:sp>
        <p:nvSpPr>
          <p:cNvPr id="3" name="Content Placeholder 2"/>
          <p:cNvSpPr>
            <a:spLocks noGrp="1"/>
          </p:cNvSpPr>
          <p:nvPr>
            <p:ph sz="half" idx="1"/>
          </p:nvPr>
        </p:nvSpPr>
        <p:spPr>
          <a:xfrm>
            <a:off x="457200" y="474598"/>
            <a:ext cx="4038600" cy="5905293"/>
          </a:xfrm>
        </p:spPr>
        <p:txBody>
          <a:bodyPr>
            <a:normAutofit/>
          </a:bodyPr>
          <a:lstStyle/>
          <a:p>
            <a:pPr>
              <a:buNone/>
            </a:pPr>
            <a:r>
              <a:rPr lang="en-US" sz="2353" dirty="0" smtClean="0"/>
              <a:t>Actually, REVOLUTIONARY theater.</a:t>
            </a:r>
          </a:p>
          <a:p>
            <a:pPr>
              <a:buNone/>
            </a:pPr>
            <a:r>
              <a:rPr lang="en-US" sz="2353" dirty="0" smtClean="0"/>
              <a:t>One of the goals of EPIC THEATER is to interrupt our pity, doing so by </a:t>
            </a:r>
            <a:r>
              <a:rPr lang="en-US" sz="2353" dirty="0" smtClean="0">
                <a:solidFill>
                  <a:srgbClr val="FF0000"/>
                </a:solidFill>
              </a:rPr>
              <a:t>de-naturalizing </a:t>
            </a:r>
            <a:r>
              <a:rPr lang="en-US" sz="2353" dirty="0" smtClean="0"/>
              <a:t>the dramatic event going on on stage…</a:t>
            </a:r>
          </a:p>
          <a:p>
            <a:pPr>
              <a:buNone/>
            </a:pPr>
            <a:endParaRPr lang="en-US" dirty="0">
              <a:solidFill>
                <a:srgbClr val="FF0000"/>
              </a:solidFill>
            </a:endParaRPr>
          </a:p>
          <a:p>
            <a:pPr>
              <a:buNone/>
            </a:pPr>
            <a:endParaRPr lang="en-US" dirty="0">
              <a:solidFill>
                <a:srgbClr val="FF0000"/>
              </a:solidFill>
            </a:endParaRPr>
          </a:p>
        </p:txBody>
      </p:sp>
      <p:sp>
        <p:nvSpPr>
          <p:cNvPr id="6" name="Content Placeholder 5"/>
          <p:cNvSpPr>
            <a:spLocks noGrp="1"/>
          </p:cNvSpPr>
          <p:nvPr>
            <p:ph sz="half" idx="2"/>
          </p:nvPr>
        </p:nvSpPr>
        <p:spPr/>
        <p:txBody>
          <a:bodyPr>
            <a:normAutofit/>
          </a:bodyPr>
          <a:lstStyle/>
          <a:p>
            <a:endParaRPr lang="en-US"/>
          </a:p>
        </p:txBody>
      </p:sp>
      <p:pic>
        <p:nvPicPr>
          <p:cNvPr id="5" name="Picture 4"/>
          <p:cNvPicPr>
            <a:picLocks noChangeAspect="1"/>
          </p:cNvPicPr>
          <p:nvPr/>
        </p:nvPicPr>
        <p:blipFill>
          <a:blip r:embed="rId2">
            <a:lum bright="-11000" contrast="23000"/>
          </a:blip>
          <a:stretch>
            <a:fillRect/>
          </a:stretch>
        </p:blipFill>
        <p:spPr>
          <a:xfrm>
            <a:off x="5230589" y="1182983"/>
            <a:ext cx="3098115" cy="4540952"/>
          </a:xfrm>
          <a:prstGeom prst="rect">
            <a:avLst/>
          </a:prstGeom>
        </p:spPr>
      </p:pic>
      <p:sp>
        <p:nvSpPr>
          <p:cNvPr id="7" name="TextBox 6"/>
          <p:cNvSpPr txBox="1"/>
          <p:nvPr/>
        </p:nvSpPr>
        <p:spPr>
          <a:xfrm>
            <a:off x="4648200" y="5833775"/>
            <a:ext cx="4268316" cy="584776"/>
          </a:xfrm>
          <a:prstGeom prst="rect">
            <a:avLst/>
          </a:prstGeom>
          <a:noFill/>
        </p:spPr>
        <p:txBody>
          <a:bodyPr wrap="none" rtlCol="0">
            <a:spAutoFit/>
          </a:bodyPr>
          <a:lstStyle/>
          <a:p>
            <a:r>
              <a:rPr lang="en-US" sz="1600" dirty="0" smtClean="0"/>
              <a:t>Helene </a:t>
            </a:r>
            <a:r>
              <a:rPr lang="en-US" sz="1600" dirty="0" err="1" smtClean="0"/>
              <a:t>Weigel</a:t>
            </a:r>
            <a:r>
              <a:rPr lang="en-US" sz="1600" dirty="0" smtClean="0"/>
              <a:t> (Brecht’s wife) as Mother Courage </a:t>
            </a:r>
          </a:p>
          <a:p>
            <a:r>
              <a:rPr lang="en-US" sz="1600" dirty="0" smtClean="0"/>
              <a:t>(Berlin production, 1949)</a:t>
            </a:r>
            <a:endParaRPr lang="en-US" sz="1600" dirty="0"/>
          </a:p>
        </p:txBody>
      </p:sp>
    </p:spTree>
    <p:extLst>
      <p:ext uri="{BB962C8B-B14F-4D97-AF65-F5344CB8AC3E}">
        <p14:creationId xmlns:p14="http://schemas.microsoft.com/office/powerpoint/2010/main" val="1794560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92500"/>
          </a:bodyPr>
          <a:lstStyle/>
          <a:p>
            <a:pPr>
              <a:buNone/>
            </a:pPr>
            <a:r>
              <a:rPr lang="en-US" dirty="0" smtClean="0"/>
              <a:t>So the audience can think </a:t>
            </a:r>
            <a:r>
              <a:rPr lang="en-US" dirty="0"/>
              <a:t>about the role of the </a:t>
            </a:r>
            <a:r>
              <a:rPr lang="en-US" dirty="0" smtClean="0"/>
              <a:t>state, </a:t>
            </a:r>
            <a:r>
              <a:rPr lang="en-US" dirty="0"/>
              <a:t>the role of the “military-industrial complex”…</a:t>
            </a:r>
          </a:p>
          <a:p>
            <a:pPr>
              <a:buNone/>
            </a:pPr>
            <a:r>
              <a:rPr lang="en-US" dirty="0" smtClean="0"/>
              <a:t>…and </a:t>
            </a:r>
            <a:r>
              <a:rPr lang="en-US" dirty="0" smtClean="0">
                <a:solidFill>
                  <a:srgbClr val="FF0000"/>
                </a:solidFill>
              </a:rPr>
              <a:t>think </a:t>
            </a:r>
            <a:r>
              <a:rPr lang="en-US" dirty="0">
                <a:solidFill>
                  <a:srgbClr val="FF0000"/>
                </a:solidFill>
              </a:rPr>
              <a:t>about its </a:t>
            </a:r>
            <a:r>
              <a:rPr lang="en-US" i="1" dirty="0">
                <a:solidFill>
                  <a:srgbClr val="FF0000"/>
                </a:solidFill>
              </a:rPr>
              <a:t>own </a:t>
            </a:r>
            <a:r>
              <a:rPr lang="en-US" dirty="0">
                <a:solidFill>
                  <a:srgbClr val="FF0000"/>
                </a:solidFill>
              </a:rPr>
              <a:t>role</a:t>
            </a:r>
            <a:r>
              <a:rPr lang="en-US" dirty="0"/>
              <a:t> in the ‘making’ of un-natural worlds of war…</a:t>
            </a:r>
          </a:p>
          <a:p>
            <a:pPr>
              <a:buNone/>
            </a:pPr>
            <a:r>
              <a:rPr lang="en-US" dirty="0"/>
              <a:t> </a:t>
            </a:r>
            <a:r>
              <a:rPr lang="en-US" dirty="0" smtClean="0">
                <a:solidFill>
                  <a:srgbClr val="FF0000"/>
                </a:solidFill>
              </a:rPr>
              <a:t>…and be </a:t>
            </a:r>
            <a:r>
              <a:rPr lang="en-US" dirty="0">
                <a:solidFill>
                  <a:srgbClr val="FF0000"/>
                </a:solidFill>
              </a:rPr>
              <a:t>provoked to “un-make” those worlds…</a:t>
            </a:r>
          </a:p>
          <a:p>
            <a:endParaRPr lang="en-US" dirty="0"/>
          </a:p>
        </p:txBody>
      </p:sp>
      <p:sp>
        <p:nvSpPr>
          <p:cNvPr id="4" name="Content Placeholder 3"/>
          <p:cNvSpPr>
            <a:spLocks noGrp="1"/>
          </p:cNvSpPr>
          <p:nvPr>
            <p:ph sz="half" idx="2"/>
          </p:nvPr>
        </p:nvSpPr>
        <p:spPr/>
        <p:txBody>
          <a:bodyPr>
            <a:normAutofit fontScale="92500"/>
          </a:bodyPr>
          <a:lstStyle/>
          <a:p>
            <a:endParaRPr lang="en-US"/>
          </a:p>
        </p:txBody>
      </p:sp>
    </p:spTree>
    <p:extLst>
      <p:ext uri="{BB962C8B-B14F-4D97-AF65-F5344CB8AC3E}">
        <p14:creationId xmlns:p14="http://schemas.microsoft.com/office/powerpoint/2010/main" val="2024297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smtClean="0"/>
              <a:t>The World </a:t>
            </a:r>
            <a:r>
              <a:rPr lang="en-US" sz="2800" i="1" dirty="0" smtClean="0"/>
              <a:t>of</a:t>
            </a:r>
            <a:r>
              <a:rPr lang="en-US" sz="2800" dirty="0" smtClean="0"/>
              <a:t> the Play (vs. the World </a:t>
            </a:r>
            <a:r>
              <a:rPr lang="en-US" sz="2800" i="1" dirty="0" smtClean="0"/>
              <a:t>in</a:t>
            </a:r>
            <a:r>
              <a:rPr lang="en-US" sz="2800" dirty="0" smtClean="0"/>
              <a:t> the play</a:t>
            </a:r>
            <a:r>
              <a:rPr lang="en-US" sz="2800" i="1" dirty="0" smtClean="0"/>
              <a:t>)</a:t>
            </a:r>
            <a:r>
              <a:rPr lang="en-US" sz="2800" dirty="0" smtClean="0"/>
              <a:t>:</a:t>
            </a:r>
            <a:br>
              <a:rPr lang="en-US" sz="2800" dirty="0" smtClean="0"/>
            </a:br>
            <a:r>
              <a:rPr lang="en-US" sz="2800" dirty="0" smtClean="0"/>
              <a:t>The Audience Should Become a Collective of “Thinking Human Beings”…</a:t>
            </a:r>
            <a:endParaRPr lang="en-US" sz="2800" dirty="0"/>
          </a:p>
        </p:txBody>
      </p:sp>
      <p:sp>
        <p:nvSpPr>
          <p:cNvPr id="5" name="Content Placeholder 4"/>
          <p:cNvSpPr>
            <a:spLocks noGrp="1"/>
          </p:cNvSpPr>
          <p:nvPr>
            <p:ph idx="1"/>
          </p:nvPr>
        </p:nvSpPr>
        <p:spPr/>
        <p: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dirty="0"/>
          </a:p>
        </p:txBody>
      </p:sp>
      <p:pic>
        <p:nvPicPr>
          <p:cNvPr id="3" name="Brecht in Theory - Helene Weigel on Epic Theatre.m4v">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4"/>
          <a:stretch>
            <a:fillRect/>
          </a:stretch>
        </p:blipFill>
        <p:spPr>
          <a:xfrm>
            <a:off x="3245169" y="2260728"/>
            <a:ext cx="4038600" cy="3230563"/>
          </a:xfrm>
        </p:spPr>
      </p:pic>
    </p:spTree>
    <p:extLst>
      <p:ext uri="{BB962C8B-B14F-4D97-AF65-F5344CB8AC3E}">
        <p14:creationId xmlns:p14="http://schemas.microsoft.com/office/powerpoint/2010/main" val="1711977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153"/>
            <a:ext cx="8229600" cy="1143000"/>
          </a:xfrm>
        </p:spPr>
        <p:txBody>
          <a:bodyPr>
            <a:noAutofit/>
          </a:bodyPr>
          <a:lstStyle/>
          <a:p>
            <a:r>
              <a:rPr lang="en-US" sz="2000" dirty="0" smtClean="0"/>
              <a:t>The audience </a:t>
            </a:r>
            <a:r>
              <a:rPr lang="en-US" sz="2000" i="1" dirty="0" smtClean="0">
                <a:solidFill>
                  <a:srgbClr val="FF0000"/>
                </a:solidFill>
              </a:rPr>
              <a:t>of the </a:t>
            </a:r>
            <a:r>
              <a:rPr lang="en-US" sz="2000" i="1" dirty="0">
                <a:solidFill>
                  <a:srgbClr val="FF0000"/>
                </a:solidFill>
              </a:rPr>
              <a:t>p</a:t>
            </a:r>
            <a:r>
              <a:rPr lang="en-US" sz="2000" i="1" dirty="0" smtClean="0">
                <a:solidFill>
                  <a:srgbClr val="FF0000"/>
                </a:solidFill>
              </a:rPr>
              <a:t>lay should </a:t>
            </a:r>
            <a:r>
              <a:rPr lang="en-US" sz="2000" dirty="0" smtClean="0"/>
              <a:t>become a </a:t>
            </a:r>
            <a:r>
              <a:rPr lang="en-US" sz="2000" dirty="0" smtClean="0">
                <a:solidFill>
                  <a:srgbClr val="FF0000"/>
                </a:solidFill>
              </a:rPr>
              <a:t>collective of “thinking </a:t>
            </a:r>
            <a:r>
              <a:rPr lang="en-US" sz="2000" dirty="0">
                <a:solidFill>
                  <a:srgbClr val="FF0000"/>
                </a:solidFill>
              </a:rPr>
              <a:t>h</a:t>
            </a:r>
            <a:r>
              <a:rPr lang="en-US" sz="2000" dirty="0" smtClean="0">
                <a:solidFill>
                  <a:srgbClr val="FF0000"/>
                </a:solidFill>
              </a:rPr>
              <a:t>uman </a:t>
            </a:r>
            <a:r>
              <a:rPr lang="en-US" sz="2000" dirty="0">
                <a:solidFill>
                  <a:srgbClr val="FF0000"/>
                </a:solidFill>
              </a:rPr>
              <a:t>b</a:t>
            </a:r>
            <a:r>
              <a:rPr lang="en-US" sz="2000" dirty="0" smtClean="0">
                <a:solidFill>
                  <a:srgbClr val="FF0000"/>
                </a:solidFill>
              </a:rPr>
              <a:t>eings” </a:t>
            </a:r>
            <a:r>
              <a:rPr lang="en-US" sz="2000" dirty="0" smtClean="0"/>
              <a:t>by reflecting on – and “casting [their] vote” (</a:t>
            </a:r>
            <a:r>
              <a:rPr lang="en-US" sz="2000" u="sng" dirty="0" smtClean="0"/>
              <a:t>Brecht on Theater</a:t>
            </a:r>
            <a:r>
              <a:rPr lang="en-US" sz="2000" dirty="0" smtClean="0"/>
              <a:t>, p. 39) on—the world </a:t>
            </a:r>
            <a:r>
              <a:rPr lang="en-US" sz="2000" i="1" dirty="0" smtClean="0">
                <a:solidFill>
                  <a:srgbClr val="FF0000"/>
                </a:solidFill>
              </a:rPr>
              <a:t>in the play</a:t>
            </a:r>
            <a:r>
              <a:rPr lang="en-US" sz="2000" i="1" dirty="0" smtClean="0"/>
              <a:t> </a:t>
            </a:r>
            <a:r>
              <a:rPr lang="en-US" sz="2000" dirty="0" smtClean="0"/>
              <a:t>and on the </a:t>
            </a:r>
            <a:r>
              <a:rPr lang="en-US" sz="2000" dirty="0" smtClean="0">
                <a:solidFill>
                  <a:srgbClr val="FF0000"/>
                </a:solidFill>
              </a:rPr>
              <a:t>values </a:t>
            </a:r>
            <a:r>
              <a:rPr lang="en-US" sz="2000" dirty="0" smtClean="0"/>
              <a:t>of this world…</a:t>
            </a:r>
            <a:endParaRPr lang="en-US" sz="2000" dirty="0"/>
          </a:p>
        </p:txBody>
      </p:sp>
      <p:sp>
        <p:nvSpPr>
          <p:cNvPr id="3" name="Content Placeholder 2"/>
          <p:cNvSpPr>
            <a:spLocks noGrp="1"/>
          </p:cNvSpPr>
          <p:nvPr>
            <p:ph idx="1"/>
          </p:nvPr>
        </p:nvSpPr>
        <p:spPr>
          <a:xfrm>
            <a:off x="457200" y="1774742"/>
            <a:ext cx="8229600" cy="5083258"/>
          </a:xfrm>
        </p:spPr>
        <p:txBody>
          <a:bodyPr>
            <a:normAutofit/>
          </a:bodyPr>
          <a:lstStyle/>
          <a:p>
            <a:pPr>
              <a:buNone/>
            </a:pPr>
            <a:endParaRPr lang="en-US" dirty="0" smtClean="0"/>
          </a:p>
          <a:p>
            <a:pPr>
              <a:buNone/>
            </a:pPr>
            <a:r>
              <a:rPr lang="en-US" dirty="0" smtClean="0"/>
              <a:t>“It’s got to stop!” (</a:t>
            </a:r>
            <a:r>
              <a:rPr lang="en-US" u="sng" dirty="0" smtClean="0"/>
              <a:t>Brecht on Theater</a:t>
            </a:r>
            <a:r>
              <a:rPr lang="en-US" dirty="0" smtClean="0"/>
              <a:t>, </a:t>
            </a:r>
            <a:r>
              <a:rPr lang="en-US" dirty="0" err="1" smtClean="0"/>
              <a:t>p</a:t>
            </a:r>
            <a:r>
              <a:rPr lang="en-US" dirty="0" smtClean="0"/>
              <a:t>. 71)</a:t>
            </a:r>
          </a:p>
          <a:p>
            <a:pPr>
              <a:buNone/>
            </a:pPr>
            <a:endParaRPr lang="en-US" dirty="0" smtClean="0"/>
          </a:p>
          <a:p>
            <a:pPr>
              <a:buNone/>
            </a:pPr>
            <a:r>
              <a:rPr lang="en-US" dirty="0" smtClean="0"/>
              <a:t>One small problem…</a:t>
            </a:r>
            <a:endParaRPr lang="en-US" dirty="0"/>
          </a:p>
        </p:txBody>
      </p:sp>
    </p:spTree>
    <p:extLst>
      <p:ext uri="{BB962C8B-B14F-4D97-AF65-F5344CB8AC3E}">
        <p14:creationId xmlns:p14="http://schemas.microsoft.com/office/powerpoint/2010/main" val="3598802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it’s </a:t>
            </a:r>
            <a:r>
              <a:rPr lang="en-US" i="1" dirty="0" smtClean="0"/>
              <a:t>complicated…</a:t>
            </a:r>
            <a:endParaRPr lang="en-US" dirty="0"/>
          </a:p>
        </p:txBody>
      </p:sp>
      <p:sp>
        <p:nvSpPr>
          <p:cNvPr id="3" name="Content Placeholder 2"/>
          <p:cNvSpPr>
            <a:spLocks noGrp="1"/>
          </p:cNvSpPr>
          <p:nvPr>
            <p:ph idx="1"/>
          </p:nvPr>
        </p:nvSpPr>
        <p:spPr/>
        <p:txBody>
          <a:bodyPr/>
          <a:lstStyle/>
          <a:p>
            <a:r>
              <a:rPr lang="en-US" i="1" dirty="0" smtClean="0"/>
              <a:t>Can</a:t>
            </a:r>
            <a:r>
              <a:rPr lang="en-US" dirty="0" smtClean="0"/>
              <a:t> we distance ourselves from the action? Are there aspects of the play and (some of) its productions, that make it difficult </a:t>
            </a:r>
            <a:r>
              <a:rPr lang="en-US" i="1" dirty="0" smtClean="0"/>
              <a:t>not</a:t>
            </a:r>
            <a:r>
              <a:rPr lang="en-US" dirty="0" smtClean="0"/>
              <a:t> to identify with the characters?</a:t>
            </a:r>
            <a:endParaRPr lang="en-US" i="1" dirty="0"/>
          </a:p>
        </p:txBody>
      </p:sp>
    </p:spTree>
    <p:extLst>
      <p:ext uri="{BB962C8B-B14F-4D97-AF65-F5344CB8AC3E}">
        <p14:creationId xmlns:p14="http://schemas.microsoft.com/office/powerpoint/2010/main" val="28792949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400" dirty="0" smtClean="0"/>
              <a:t>Epic theater in </a:t>
            </a:r>
            <a:r>
              <a:rPr lang="en-US" sz="2400" dirty="0" smtClean="0">
                <a:solidFill>
                  <a:srgbClr val="FF0000"/>
                </a:solidFill>
              </a:rPr>
              <a:t>Translation</a:t>
            </a:r>
            <a:r>
              <a:rPr lang="en-US" sz="2400" dirty="0" smtClean="0"/>
              <a:t> / Un-realism and 21</a:t>
            </a:r>
            <a:r>
              <a:rPr lang="en-US" sz="2400" baseline="30000" dirty="0" smtClean="0"/>
              <a:t>st</a:t>
            </a:r>
            <a:r>
              <a:rPr lang="en-US" sz="2400" dirty="0"/>
              <a:t>-</a:t>
            </a:r>
            <a:r>
              <a:rPr lang="en-US" sz="2400" dirty="0" smtClean="0"/>
              <a:t>century Cussing</a:t>
            </a:r>
            <a:endParaRPr lang="en-US" sz="2400" dirty="0"/>
          </a:p>
        </p:txBody>
      </p:sp>
      <p:sp>
        <p:nvSpPr>
          <p:cNvPr id="3" name="Content Placeholder 2"/>
          <p:cNvSpPr>
            <a:spLocks noGrp="1"/>
          </p:cNvSpPr>
          <p:nvPr>
            <p:ph sz="half" idx="1"/>
          </p:nvPr>
        </p:nvSpPr>
        <p:spPr>
          <a:xfrm>
            <a:off x="457200" y="1143000"/>
            <a:ext cx="4038600" cy="5243523"/>
          </a:xfrm>
        </p:spPr>
        <p:txBody>
          <a:bodyPr>
            <a:normAutofit fontScale="92500" lnSpcReduction="20000"/>
          </a:bodyPr>
          <a:lstStyle/>
          <a:p>
            <a:pPr>
              <a:buNone/>
            </a:pPr>
            <a:r>
              <a:rPr lang="en-US" dirty="0" smtClean="0"/>
              <a:t>Tony Kushner’s English translation contains quite a bit of profanity…</a:t>
            </a:r>
          </a:p>
          <a:p>
            <a:pPr>
              <a:buNone/>
            </a:pPr>
            <a:r>
              <a:rPr lang="en-US" dirty="0" smtClean="0"/>
              <a:t>Intensified even over Brecht’s profanity…</a:t>
            </a:r>
          </a:p>
          <a:p>
            <a:pPr>
              <a:buNone/>
            </a:pPr>
            <a:r>
              <a:rPr lang="en-US" dirty="0" smtClean="0">
                <a:solidFill>
                  <a:srgbClr val="FF0000"/>
                </a:solidFill>
              </a:rPr>
              <a:t>Cussing updated, made natural for us (2006).</a:t>
            </a:r>
          </a:p>
          <a:p>
            <a:pPr>
              <a:buNone/>
            </a:pPr>
            <a:endParaRPr lang="en-US" dirty="0" smtClean="0"/>
          </a:p>
          <a:p>
            <a:pPr>
              <a:buNone/>
            </a:pPr>
            <a:r>
              <a:rPr lang="en-US" dirty="0" smtClean="0"/>
              <a:t>The Young Soldier: In German: “</a:t>
            </a:r>
            <a:r>
              <a:rPr lang="en-US" dirty="0" err="1" smtClean="0"/>
              <a:t>Leck</a:t>
            </a:r>
            <a:r>
              <a:rPr lang="en-US" dirty="0" smtClean="0"/>
              <a:t> </a:t>
            </a:r>
            <a:r>
              <a:rPr lang="en-US" dirty="0" err="1" smtClean="0"/>
              <a:t>mich</a:t>
            </a:r>
            <a:r>
              <a:rPr lang="en-US" dirty="0" smtClean="0"/>
              <a:t> am </a:t>
            </a:r>
            <a:r>
              <a:rPr lang="en-US" dirty="0" err="1" smtClean="0"/>
              <a:t>Arsch</a:t>
            </a:r>
            <a:r>
              <a:rPr lang="en-US" dirty="0" smtClean="0"/>
              <a:t>” (Kiss my ass)</a:t>
            </a:r>
            <a:r>
              <a:rPr lang="en-US" dirty="0" smtClean="0">
                <a:sym typeface="Wingdings"/>
              </a:rPr>
              <a:t> Kushner’s version </a:t>
            </a:r>
            <a:r>
              <a:rPr lang="en-US" dirty="0" smtClean="0"/>
              <a:t>(</a:t>
            </a:r>
            <a:r>
              <a:rPr lang="en-US" dirty="0"/>
              <a:t>Scene Four, p. </a:t>
            </a:r>
            <a:r>
              <a:rPr lang="en-US" dirty="0" smtClean="0"/>
              <a:t>57*)</a:t>
            </a:r>
            <a:r>
              <a:rPr lang="en-US" dirty="0" smtClean="0">
                <a:sym typeface="Wingdings"/>
              </a:rPr>
              <a:t>?</a:t>
            </a:r>
          </a:p>
          <a:p>
            <a:pPr>
              <a:buNone/>
            </a:pPr>
            <a:r>
              <a:rPr lang="en-US" dirty="0" smtClean="0">
                <a:sym typeface="Wingdings"/>
              </a:rPr>
              <a:t>Brecht’s German </a:t>
            </a:r>
            <a:r>
              <a:rPr lang="en-US" dirty="0" err="1" smtClean="0">
                <a:sym typeface="Wingdings"/>
              </a:rPr>
              <a:t></a:t>
            </a:r>
            <a:r>
              <a:rPr lang="en-US" dirty="0" smtClean="0">
                <a:sym typeface="Wingdings"/>
              </a:rPr>
              <a:t> </a:t>
            </a:r>
            <a:r>
              <a:rPr lang="en-US" dirty="0" err="1" smtClean="0">
                <a:sym typeface="Wingdings"/>
              </a:rPr>
              <a:t></a:t>
            </a:r>
            <a:r>
              <a:rPr lang="en-US" dirty="0" smtClean="0">
                <a:sym typeface="Wingdings"/>
              </a:rPr>
              <a:t> </a:t>
            </a:r>
            <a:r>
              <a:rPr lang="en-US" dirty="0" err="1" smtClean="0">
                <a:sym typeface="Wingdings"/>
              </a:rPr>
              <a:t></a:t>
            </a:r>
            <a:r>
              <a:rPr lang="en-US" dirty="0" smtClean="0">
                <a:sym typeface="Wingdings"/>
              </a:rPr>
              <a:t> </a:t>
            </a:r>
          </a:p>
          <a:p>
            <a:pPr>
              <a:buNone/>
            </a:pPr>
            <a:endParaRPr lang="en-US" dirty="0" smtClean="0">
              <a:sym typeface="Wingdings"/>
            </a:endParaRPr>
          </a:p>
        </p:txBody>
      </p:sp>
      <p:sp>
        <p:nvSpPr>
          <p:cNvPr id="4" name="Content Placeholder 3"/>
          <p:cNvSpPr>
            <a:spLocks noGrp="1"/>
          </p:cNvSpPr>
          <p:nvPr>
            <p:ph sz="half" idx="2"/>
          </p:nvPr>
        </p:nvSpPr>
        <p:spPr>
          <a:xfrm>
            <a:off x="4648200" y="1128723"/>
            <a:ext cx="4038600" cy="4730985"/>
          </a:xfrm>
        </p:spPr>
        <p:txBody>
          <a:bodyPr>
            <a:noAutofit/>
          </a:bodyPr>
          <a:lstStyle/>
          <a:p>
            <a:pPr>
              <a:buNone/>
            </a:pPr>
            <a:r>
              <a:rPr lang="en-US" sz="1600" dirty="0" smtClean="0"/>
              <a:t>Brecht’s original German is a </a:t>
            </a:r>
            <a:r>
              <a:rPr lang="en-US" sz="1600" dirty="0" smtClean="0">
                <a:solidFill>
                  <a:srgbClr val="FF0000"/>
                </a:solidFill>
              </a:rPr>
              <a:t>mix </a:t>
            </a:r>
            <a:r>
              <a:rPr lang="en-US" sz="1600" dirty="0" smtClean="0"/>
              <a:t>of</a:t>
            </a:r>
          </a:p>
          <a:p>
            <a:pPr>
              <a:buNone/>
            </a:pPr>
            <a:endParaRPr lang="en-US" sz="1600" dirty="0" smtClean="0"/>
          </a:p>
          <a:p>
            <a:pPr lvl="1"/>
            <a:r>
              <a:rPr lang="en-US" sz="1800" dirty="0" smtClean="0"/>
              <a:t>Regional, southern German </a:t>
            </a:r>
            <a:r>
              <a:rPr lang="en-US" sz="1800" dirty="0" smtClean="0">
                <a:solidFill>
                  <a:srgbClr val="FF0000"/>
                </a:solidFill>
              </a:rPr>
              <a:t>dialect</a:t>
            </a:r>
            <a:r>
              <a:rPr lang="en-US" sz="1800" dirty="0" smtClean="0"/>
              <a:t> (he was from southern Germany)</a:t>
            </a:r>
          </a:p>
          <a:p>
            <a:pPr lvl="1"/>
            <a:r>
              <a:rPr lang="en-US" sz="1800" dirty="0" err="1" smtClean="0">
                <a:solidFill>
                  <a:srgbClr val="FF0000"/>
                </a:solidFill>
              </a:rPr>
              <a:t>Anglicisms</a:t>
            </a:r>
            <a:r>
              <a:rPr lang="en-US" sz="1800" dirty="0" smtClean="0"/>
              <a:t> (English-derived or -based words when there were perfectly good German words to use / “</a:t>
            </a:r>
            <a:r>
              <a:rPr lang="en-US" sz="1800" dirty="0" err="1" smtClean="0"/>
              <a:t>Fakt</a:t>
            </a:r>
            <a:r>
              <a:rPr lang="en-US" sz="1800" dirty="0" smtClean="0"/>
              <a:t>” for “</a:t>
            </a:r>
            <a:r>
              <a:rPr lang="en-US" sz="1800" dirty="0" err="1" smtClean="0"/>
              <a:t>Tatsache</a:t>
            </a:r>
            <a:r>
              <a:rPr lang="en-US" sz="1800" dirty="0" smtClean="0"/>
              <a:t>” (“fact”)</a:t>
            </a:r>
          </a:p>
          <a:p>
            <a:pPr lvl="1"/>
            <a:r>
              <a:rPr lang="en-US" sz="1800" dirty="0" smtClean="0">
                <a:solidFill>
                  <a:srgbClr val="FF0000"/>
                </a:solidFill>
              </a:rPr>
              <a:t>Anti-metaphorical speech </a:t>
            </a:r>
            <a:r>
              <a:rPr lang="en-US" sz="1800" dirty="0" smtClean="0"/>
              <a:t>/ concrete images</a:t>
            </a:r>
          </a:p>
          <a:p>
            <a:pPr lvl="1"/>
            <a:r>
              <a:rPr lang="en-US" sz="1800" dirty="0" smtClean="0">
                <a:solidFill>
                  <a:srgbClr val="FF0000"/>
                </a:solidFill>
              </a:rPr>
              <a:t>Bureaucratic jargon</a:t>
            </a:r>
          </a:p>
          <a:p>
            <a:pPr lvl="1">
              <a:buNone/>
            </a:pPr>
            <a:r>
              <a:rPr lang="en-US" sz="1800" dirty="0" smtClean="0">
                <a:solidFill>
                  <a:srgbClr val="FF0000"/>
                </a:solidFill>
              </a:rPr>
              <a:t>Brecht’s “popular style seeks to imitate less the reality than the ‘idea’ of natural speech.” Something a bit artificial about it.</a:t>
            </a:r>
            <a:endParaRPr lang="en-US" sz="1800" dirty="0"/>
          </a:p>
        </p:txBody>
      </p:sp>
    </p:spTree>
    <p:extLst>
      <p:ext uri="{BB962C8B-B14F-4D97-AF65-F5344CB8AC3E}">
        <p14:creationId xmlns:p14="http://schemas.microsoft.com/office/powerpoint/2010/main" val="61121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85000" lnSpcReduction="10000"/>
          </a:bodyPr>
          <a:lstStyle/>
          <a:p>
            <a:pPr>
              <a:buNone/>
            </a:pPr>
            <a:r>
              <a:rPr lang="en-US" dirty="0">
                <a:sym typeface="Wingdings"/>
              </a:rPr>
              <a:t>Is there a problem with making the language of the play sound more “real” / bringing it closer to us, even “flattening” it out?</a:t>
            </a:r>
          </a:p>
          <a:p>
            <a:pPr>
              <a:buNone/>
            </a:pPr>
            <a:r>
              <a:rPr lang="en-US" dirty="0">
                <a:solidFill>
                  <a:srgbClr val="FF0000"/>
                </a:solidFill>
                <a:sym typeface="Wingdings"/>
              </a:rPr>
              <a:t>Isn’t this exactly the opposite of Brecht’s epic theater?</a:t>
            </a:r>
          </a:p>
          <a:p>
            <a:pPr>
              <a:buNone/>
            </a:pPr>
            <a:endParaRPr lang="en-US" dirty="0" smtClean="0">
              <a:sym typeface="Wingdings"/>
            </a:endParaRPr>
          </a:p>
          <a:p>
            <a:r>
              <a:rPr lang="en-US" dirty="0" smtClean="0"/>
              <a:t>How do different versions/productions produce different effects on the audiences?</a:t>
            </a:r>
            <a:endParaRPr lang="en-US" dirty="0"/>
          </a:p>
        </p:txBody>
      </p:sp>
      <p:sp>
        <p:nvSpPr>
          <p:cNvPr id="4" name="Content Placeholder 3"/>
          <p:cNvSpPr>
            <a:spLocks noGrp="1"/>
          </p:cNvSpPr>
          <p:nvPr>
            <p:ph sz="half" idx="2"/>
          </p:nvPr>
        </p:nvSpPr>
        <p:spPr/>
        <p:txBody>
          <a:bodyPr>
            <a:normAutofit fontScale="85000" lnSpcReduction="10000"/>
          </a:bodyPr>
          <a:lstStyle/>
          <a:p>
            <a:r>
              <a:rPr lang="en-US" dirty="0" smtClean="0"/>
              <a:t>This is something we’ll also consider next week when we discuss the film about the production.</a:t>
            </a:r>
          </a:p>
          <a:p>
            <a:r>
              <a:rPr lang="en-US" dirty="0" smtClean="0"/>
              <a:t>But let’s consider three examples:</a:t>
            </a:r>
            <a:endParaRPr lang="en-US" dirty="0"/>
          </a:p>
        </p:txBody>
      </p:sp>
    </p:spTree>
    <p:extLst>
      <p:ext uri="{BB962C8B-B14F-4D97-AF65-F5344CB8AC3E}">
        <p14:creationId xmlns:p14="http://schemas.microsoft.com/office/powerpoint/2010/main" val="1673805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Today I’ll be working more with this thesis, but also nuancing it and making the situation a bit more complex and ambivalent.</a:t>
            </a:r>
            <a:endParaRPr lang="en-US" dirty="0"/>
          </a:p>
        </p:txBody>
      </p:sp>
    </p:spTree>
    <p:extLst>
      <p:ext uri="{BB962C8B-B14F-4D97-AF65-F5344CB8AC3E}">
        <p14:creationId xmlns:p14="http://schemas.microsoft.com/office/powerpoint/2010/main" val="4797981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545" y="637441"/>
            <a:ext cx="8229600" cy="1143000"/>
          </a:xfrm>
        </p:spPr>
        <p:txBody>
          <a:bodyPr>
            <a:normAutofit fontScale="90000"/>
          </a:bodyPr>
          <a:lstStyle/>
          <a:p>
            <a:r>
              <a:rPr lang="en-US" sz="2800" dirty="0" smtClean="0"/>
              <a:t>Also,</a:t>
            </a:r>
            <a:br>
              <a:rPr lang="en-US" sz="2800" dirty="0" smtClean="0"/>
            </a:br>
            <a:r>
              <a:rPr lang="en-US" sz="2800" dirty="0" smtClean="0"/>
              <a:t>Does the Audience Always Learn?</a:t>
            </a:r>
            <a:br>
              <a:rPr lang="en-US" sz="2800" dirty="0" smtClean="0"/>
            </a:br>
            <a:r>
              <a:rPr lang="en-US" sz="2800" dirty="0" smtClean="0"/>
              <a:t> 1941 / 1949 /1950</a:t>
            </a:r>
            <a:endParaRPr lang="en-US" sz="2800" dirty="0"/>
          </a:p>
        </p:txBody>
      </p:sp>
      <p:sp>
        <p:nvSpPr>
          <p:cNvPr id="3" name="Content Placeholder 2"/>
          <p:cNvSpPr>
            <a:spLocks noGrp="1"/>
          </p:cNvSpPr>
          <p:nvPr>
            <p:ph sz="half" idx="4294967295"/>
          </p:nvPr>
        </p:nvSpPr>
        <p:spPr>
          <a:xfrm>
            <a:off x="258511" y="139788"/>
            <a:ext cx="4038600" cy="5927771"/>
          </a:xfrm>
        </p:spPr>
        <p:txBody>
          <a:bodyPr>
            <a:noAutofit/>
          </a:bodyPr>
          <a:lstStyle/>
          <a:p>
            <a:pPr>
              <a:buNone/>
            </a:pPr>
            <a:r>
              <a:rPr lang="en-US" sz="2400" dirty="0" smtClean="0"/>
              <a:t>The “conditions of determination” were different for the two different audiences (as they are for all audiences and agents…)</a:t>
            </a:r>
          </a:p>
          <a:p>
            <a:pPr>
              <a:buNone/>
            </a:pPr>
            <a:r>
              <a:rPr lang="en-US" sz="2400" dirty="0" smtClean="0">
                <a:solidFill>
                  <a:srgbClr val="FF0000"/>
                </a:solidFill>
              </a:rPr>
              <a:t>Zurich, Switzerland (1941) </a:t>
            </a:r>
            <a:r>
              <a:rPr lang="en-US" sz="2400" dirty="0" smtClean="0"/>
              <a:t>– Swiss neutrality, still during the war</a:t>
            </a:r>
          </a:p>
          <a:p>
            <a:pPr>
              <a:buNone/>
            </a:pPr>
            <a:r>
              <a:rPr lang="en-US" sz="2400" dirty="0" smtClean="0">
                <a:solidFill>
                  <a:srgbClr val="FF0000"/>
                </a:solidFill>
              </a:rPr>
              <a:t>Berlin,(East)  Germany (1949) </a:t>
            </a:r>
            <a:r>
              <a:rPr lang="en-US" sz="2400" dirty="0" smtClean="0"/>
              <a:t>/ four years after the Battle for Berlin</a:t>
            </a:r>
          </a:p>
          <a:p>
            <a:pPr>
              <a:buNone/>
            </a:pPr>
            <a:r>
              <a:rPr lang="en-US" sz="2400" dirty="0" smtClean="0">
                <a:solidFill>
                  <a:srgbClr val="FF0000"/>
                </a:solidFill>
              </a:rPr>
              <a:t>Munich, (West) Germany (1950)</a:t>
            </a:r>
            <a:r>
              <a:rPr lang="en-US" sz="2400" dirty="0" smtClean="0"/>
              <a:t> / five years as the economy is growing</a:t>
            </a:r>
            <a:endParaRPr lang="en-US" sz="2400" dirty="0" smtClean="0">
              <a:solidFill>
                <a:srgbClr val="FF0000"/>
              </a:solidFill>
            </a:endParaRPr>
          </a:p>
          <a:p>
            <a:pPr>
              <a:buNone/>
            </a:pPr>
            <a:r>
              <a:rPr lang="en-US" sz="2400" dirty="0" smtClean="0"/>
              <a:t>These conditions are both material and psychological…</a:t>
            </a:r>
          </a:p>
        </p:txBody>
      </p:sp>
      <p:pic>
        <p:nvPicPr>
          <p:cNvPr id="6" name="Picture 5"/>
          <p:cNvPicPr>
            <a:picLocks noChangeAspect="1"/>
          </p:cNvPicPr>
          <p:nvPr/>
        </p:nvPicPr>
        <p:blipFill>
          <a:blip r:embed="rId2">
            <a:lum contrast="47000"/>
          </a:blip>
          <a:stretch>
            <a:fillRect/>
          </a:stretch>
        </p:blipFill>
        <p:spPr>
          <a:xfrm>
            <a:off x="4503264" y="2196979"/>
            <a:ext cx="4640736" cy="3196345"/>
          </a:xfrm>
          <a:prstGeom prst="rect">
            <a:avLst/>
          </a:prstGeom>
        </p:spPr>
      </p:pic>
      <p:sp>
        <p:nvSpPr>
          <p:cNvPr id="7" name="TextBox 6"/>
          <p:cNvSpPr txBox="1"/>
          <p:nvPr/>
        </p:nvSpPr>
        <p:spPr>
          <a:xfrm>
            <a:off x="4757198" y="5421228"/>
            <a:ext cx="3713314" cy="646331"/>
          </a:xfrm>
          <a:prstGeom prst="rect">
            <a:avLst/>
          </a:prstGeom>
          <a:noFill/>
        </p:spPr>
        <p:txBody>
          <a:bodyPr wrap="none" rtlCol="0">
            <a:spAutoFit/>
          </a:bodyPr>
          <a:lstStyle/>
          <a:p>
            <a:r>
              <a:rPr lang="en-US" dirty="0" smtClean="0"/>
              <a:t>Berlin, Germany / May, 1945 / Streets</a:t>
            </a:r>
          </a:p>
          <a:p>
            <a:r>
              <a:rPr lang="en-US" dirty="0" smtClean="0"/>
              <a:t> around the </a:t>
            </a:r>
            <a:r>
              <a:rPr lang="en-US" u="sng" dirty="0" smtClean="0"/>
              <a:t>Reichstag</a:t>
            </a:r>
            <a:endParaRPr lang="en-US" u="sng" dirty="0"/>
          </a:p>
        </p:txBody>
      </p:sp>
    </p:spTree>
    <p:extLst>
      <p:ext uri="{BB962C8B-B14F-4D97-AF65-F5344CB8AC3E}">
        <p14:creationId xmlns:p14="http://schemas.microsoft.com/office/powerpoint/2010/main" val="1097367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Brecht’s Response to the Audience’s Responses in 1941 (Zurich) / 1950 (Munich)</a:t>
            </a:r>
            <a:endParaRPr lang="en-US" sz="2800" dirty="0"/>
          </a:p>
        </p:txBody>
      </p:sp>
      <p:sp>
        <p:nvSpPr>
          <p:cNvPr id="4" name="Content Placeholder 3"/>
          <p:cNvSpPr>
            <a:spLocks noGrp="1"/>
          </p:cNvSpPr>
          <p:nvPr>
            <p:ph sz="half" idx="1"/>
          </p:nvPr>
        </p:nvSpPr>
        <p:spPr/>
        <p:txBody>
          <a:bodyPr>
            <a:normAutofit fontScale="85000" lnSpcReduction="20000"/>
          </a:bodyPr>
          <a:lstStyle/>
          <a:p>
            <a:pPr>
              <a:buNone/>
            </a:pPr>
            <a:r>
              <a:rPr lang="en-US" dirty="0" smtClean="0"/>
              <a:t>“It sounds from the press notices and spectators’ reports as if </a:t>
            </a:r>
            <a:r>
              <a:rPr lang="en-US" dirty="0" smtClean="0">
                <a:solidFill>
                  <a:srgbClr val="FF0000"/>
                </a:solidFill>
              </a:rPr>
              <a:t>the Zurich premiere, while attaining  a high artistic level, simply represented a picture of war as a natural disaster</a:t>
            </a:r>
            <a:r>
              <a:rPr lang="en-US" dirty="0" smtClean="0"/>
              <a:t>, an unavoidable blow of fate…[and] Courage’s business activity, her keenness to get her cut…</a:t>
            </a:r>
            <a:r>
              <a:rPr lang="en-US" dirty="0" smtClean="0">
                <a:solidFill>
                  <a:srgbClr val="FF0000"/>
                </a:solidFill>
              </a:rPr>
              <a:t>as ‘perfectly natural’</a:t>
            </a:r>
            <a:r>
              <a:rPr lang="en-US" dirty="0" smtClean="0"/>
              <a:t>…” </a:t>
            </a:r>
          </a:p>
          <a:p>
            <a:pPr>
              <a:buNone/>
            </a:pPr>
            <a:r>
              <a:rPr lang="en-US" dirty="0" smtClean="0"/>
              <a:t>			- Brecht, </a:t>
            </a:r>
            <a:r>
              <a:rPr lang="en-US" u="sng" dirty="0" err="1" smtClean="0"/>
              <a:t>Theaterarbeit</a:t>
            </a:r>
            <a:r>
              <a:rPr lang="en-US" dirty="0" smtClean="0"/>
              <a:t>, 1952)</a:t>
            </a:r>
            <a:endParaRPr lang="en-US" dirty="0"/>
          </a:p>
        </p:txBody>
      </p:sp>
      <p:sp>
        <p:nvSpPr>
          <p:cNvPr id="5" name="Content Placeholder 4"/>
          <p:cNvSpPr>
            <a:spLocks noGrp="1"/>
          </p:cNvSpPr>
          <p:nvPr>
            <p:ph sz="half" idx="2"/>
          </p:nvPr>
        </p:nvSpPr>
        <p:spPr>
          <a:xfrm>
            <a:off x="4648200" y="1417638"/>
            <a:ext cx="4038600" cy="5440362"/>
          </a:xfrm>
        </p:spPr>
        <p:txBody>
          <a:bodyPr>
            <a:noAutofit/>
          </a:bodyPr>
          <a:lstStyle/>
          <a:p>
            <a:pPr>
              <a:buNone/>
            </a:pPr>
            <a:r>
              <a:rPr lang="en-US" sz="2000" dirty="0" smtClean="0"/>
              <a:t>The Munich production appears to have elicited the same response…</a:t>
            </a:r>
          </a:p>
          <a:p>
            <a:pPr>
              <a:buNone/>
            </a:pPr>
            <a:r>
              <a:rPr lang="en-US" sz="2000" dirty="0">
                <a:solidFill>
                  <a:srgbClr val="FFFFFF"/>
                </a:solidFill>
              </a:rPr>
              <a:t>The audience </a:t>
            </a:r>
            <a:r>
              <a:rPr lang="en-US" sz="2000" i="1" dirty="0">
                <a:solidFill>
                  <a:srgbClr val="FFFFFF"/>
                </a:solidFill>
              </a:rPr>
              <a:t>should</a:t>
            </a:r>
            <a:r>
              <a:rPr lang="en-US" sz="2000" dirty="0">
                <a:solidFill>
                  <a:srgbClr val="FFFFFF"/>
                </a:solidFill>
              </a:rPr>
              <a:t> ask: Why does she go back to war/“business”? Isn’t that war/business </a:t>
            </a:r>
            <a:r>
              <a:rPr lang="en-US" sz="2000" i="1" dirty="0">
                <a:solidFill>
                  <a:srgbClr val="FFFFFF"/>
                </a:solidFill>
              </a:rPr>
              <a:t>the problem</a:t>
            </a:r>
            <a:r>
              <a:rPr lang="en-US" sz="2000" dirty="0">
                <a:solidFill>
                  <a:srgbClr val="FFFFFF"/>
                </a:solidFill>
              </a:rPr>
              <a:t>?</a:t>
            </a:r>
          </a:p>
          <a:p>
            <a:pPr>
              <a:buNone/>
            </a:pPr>
            <a:r>
              <a:rPr lang="en-US" sz="2000" dirty="0">
                <a:solidFill>
                  <a:srgbClr val="FFFFFF"/>
                </a:solidFill>
              </a:rPr>
              <a:t>But the audience </a:t>
            </a:r>
            <a:r>
              <a:rPr lang="en-US" sz="2000" i="1" dirty="0">
                <a:solidFill>
                  <a:srgbClr val="FFFFFF"/>
                </a:solidFill>
              </a:rPr>
              <a:t>didn’t</a:t>
            </a:r>
            <a:r>
              <a:rPr lang="en-US" sz="2000" dirty="0" smtClean="0">
                <a:solidFill>
                  <a:srgbClr val="FFFFFF"/>
                </a:solidFill>
              </a:rPr>
              <a:t>.</a:t>
            </a:r>
            <a:endParaRPr lang="en-US" sz="2000" dirty="0" smtClean="0"/>
          </a:p>
          <a:p>
            <a:pPr>
              <a:buNone/>
            </a:pPr>
            <a:r>
              <a:rPr lang="en-US" sz="2000" dirty="0" smtClean="0"/>
              <a:t>So, in 1950, Brecht </a:t>
            </a:r>
            <a:r>
              <a:rPr lang="en-US" sz="2000" i="1" dirty="0" smtClean="0">
                <a:solidFill>
                  <a:srgbClr val="FF0000"/>
                </a:solidFill>
              </a:rPr>
              <a:t>added</a:t>
            </a:r>
            <a:r>
              <a:rPr lang="en-US" sz="2000" dirty="0" smtClean="0">
                <a:solidFill>
                  <a:srgbClr val="FF0000"/>
                </a:solidFill>
              </a:rPr>
              <a:t> the line</a:t>
            </a:r>
            <a:r>
              <a:rPr lang="en-US" sz="2000" dirty="0" smtClean="0"/>
              <a:t>: “I must get back into business” (Scene Twelve, p. 103) </a:t>
            </a:r>
            <a:r>
              <a:rPr lang="en-US" sz="2000" dirty="0" smtClean="0">
                <a:solidFill>
                  <a:srgbClr val="FF0000"/>
                </a:solidFill>
              </a:rPr>
              <a:t>to </a:t>
            </a:r>
            <a:r>
              <a:rPr lang="en-US" sz="2000" i="1" dirty="0" smtClean="0">
                <a:solidFill>
                  <a:srgbClr val="FF0000"/>
                </a:solidFill>
              </a:rPr>
              <a:t>interrupt </a:t>
            </a:r>
            <a:r>
              <a:rPr lang="en-US" sz="2000" dirty="0" smtClean="0">
                <a:solidFill>
                  <a:srgbClr val="FF0000"/>
                </a:solidFill>
              </a:rPr>
              <a:t>and </a:t>
            </a:r>
            <a:r>
              <a:rPr lang="en-US" sz="2000" i="1" dirty="0" smtClean="0">
                <a:solidFill>
                  <a:srgbClr val="FF0000"/>
                </a:solidFill>
              </a:rPr>
              <a:t>de-naturalize</a:t>
            </a:r>
            <a:r>
              <a:rPr lang="en-US" sz="2000" dirty="0" smtClean="0">
                <a:solidFill>
                  <a:srgbClr val="FF0000"/>
                </a:solidFill>
              </a:rPr>
              <a:t> that audience response (hit them over the head)</a:t>
            </a:r>
            <a:r>
              <a:rPr lang="en-US" sz="2000" dirty="0" smtClean="0"/>
              <a:t>.  </a:t>
            </a:r>
          </a:p>
          <a:p>
            <a:pPr>
              <a:buNone/>
            </a:pPr>
            <a:r>
              <a:rPr lang="en-US" sz="2000" dirty="0" smtClean="0"/>
              <a:t>AGAIN: </a:t>
            </a:r>
            <a:r>
              <a:rPr lang="en-US" sz="2000" dirty="0" smtClean="0">
                <a:solidFill>
                  <a:srgbClr val="FF0000"/>
                </a:solidFill>
              </a:rPr>
              <a:t>“Courage has learnt </a:t>
            </a:r>
            <a:r>
              <a:rPr lang="en-US" sz="2000" i="1" dirty="0" smtClean="0">
                <a:solidFill>
                  <a:srgbClr val="FF0000"/>
                </a:solidFill>
              </a:rPr>
              <a:t>nothing</a:t>
            </a:r>
            <a:r>
              <a:rPr lang="en-US" sz="2000" dirty="0" smtClean="0">
                <a:solidFill>
                  <a:srgbClr val="FF0000"/>
                </a:solidFill>
              </a:rPr>
              <a:t>.”  </a:t>
            </a:r>
            <a:r>
              <a:rPr lang="en-US" sz="2000" dirty="0" smtClean="0">
                <a:solidFill>
                  <a:srgbClr val="FFFFFF"/>
                </a:solidFill>
              </a:rPr>
              <a:t>-  (Brecht, </a:t>
            </a:r>
            <a:r>
              <a:rPr lang="en-US" sz="2000" u="sng" dirty="0" err="1" smtClean="0">
                <a:solidFill>
                  <a:srgbClr val="FFFFFF"/>
                </a:solidFill>
              </a:rPr>
              <a:t>Theaterarbeit</a:t>
            </a:r>
            <a:r>
              <a:rPr lang="en-US" sz="2000" dirty="0" smtClean="0">
                <a:solidFill>
                  <a:srgbClr val="FFFFFF"/>
                </a:solidFill>
              </a:rPr>
              <a:t>, 1952)</a:t>
            </a:r>
          </a:p>
        </p:txBody>
      </p:sp>
    </p:spTree>
    <p:extLst>
      <p:ext uri="{BB962C8B-B14F-4D97-AF65-F5344CB8AC3E}">
        <p14:creationId xmlns:p14="http://schemas.microsoft.com/office/powerpoint/2010/main" val="3979086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 Berlin, 1949</a:t>
            </a:r>
            <a:endParaRPr lang="en-US" dirty="0"/>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a:buNone/>
            </a:pPr>
            <a:r>
              <a:rPr lang="en-US" dirty="0">
                <a:solidFill>
                  <a:srgbClr val="FF0000"/>
                </a:solidFill>
              </a:rPr>
              <a:t>The </a:t>
            </a:r>
            <a:r>
              <a:rPr lang="en-US" dirty="0" smtClean="0">
                <a:solidFill>
                  <a:srgbClr val="FF0000"/>
                </a:solidFill>
              </a:rPr>
              <a:t>Rape </a:t>
            </a:r>
            <a:r>
              <a:rPr lang="en-US" dirty="0">
                <a:solidFill>
                  <a:srgbClr val="FF0000"/>
                </a:solidFill>
              </a:rPr>
              <a:t>of </a:t>
            </a:r>
            <a:r>
              <a:rPr lang="en-US" dirty="0" err="1">
                <a:solidFill>
                  <a:srgbClr val="FF0000"/>
                </a:solidFill>
              </a:rPr>
              <a:t>Kattrin</a:t>
            </a:r>
            <a:r>
              <a:rPr lang="en-US" dirty="0">
                <a:solidFill>
                  <a:srgbClr val="FF0000"/>
                </a:solidFill>
              </a:rPr>
              <a:t> </a:t>
            </a:r>
            <a:r>
              <a:rPr lang="en-US" dirty="0"/>
              <a:t>/ Mother Courage: “No husband for her now</a:t>
            </a:r>
            <a:r>
              <a:rPr lang="en-US" dirty="0" smtClean="0"/>
              <a:t>” (Scene </a:t>
            </a:r>
            <a:r>
              <a:rPr lang="en-US" dirty="0"/>
              <a:t>Six, pp. 68-</a:t>
            </a:r>
            <a:r>
              <a:rPr lang="en-US" dirty="0" smtClean="0"/>
              <a:t>70) </a:t>
            </a:r>
          </a:p>
          <a:p>
            <a:pPr>
              <a:buNone/>
            </a:pPr>
            <a:r>
              <a:rPr lang="en-US" dirty="0" smtClean="0"/>
              <a:t>Brecht doesn’t play the scene for empathy.</a:t>
            </a:r>
          </a:p>
          <a:p>
            <a:pPr>
              <a:buNone/>
            </a:pPr>
            <a:r>
              <a:rPr lang="en-US" dirty="0" smtClean="0"/>
              <a:t>But….</a:t>
            </a:r>
            <a:endParaRPr lang="en-US" dirty="0"/>
          </a:p>
        </p:txBody>
      </p:sp>
      <p:sp>
        <p:nvSpPr>
          <p:cNvPr id="4" name="Content Placeholder 3"/>
          <p:cNvSpPr>
            <a:spLocks noGrp="1"/>
          </p:cNvSpPr>
          <p:nvPr>
            <p:ph sz="half" idx="2"/>
          </p:nvPr>
        </p:nvSpPr>
        <p:spPr/>
        <p:txBody>
          <a:bodyPr>
            <a:normAutofit lnSpcReduction="10000"/>
          </a:bodyPr>
          <a:lstStyle/>
          <a:p>
            <a:pPr>
              <a:buNone/>
            </a:pPr>
            <a:r>
              <a:rPr lang="en-US" dirty="0">
                <a:solidFill>
                  <a:srgbClr val="FF0000"/>
                </a:solidFill>
              </a:rPr>
              <a:t>Mass Rape of German Women </a:t>
            </a:r>
            <a:r>
              <a:rPr lang="en-US" dirty="0"/>
              <a:t>by Soviet soldiers in 1945 / Most widespread in </a:t>
            </a:r>
            <a:r>
              <a:rPr lang="en-US" dirty="0">
                <a:solidFill>
                  <a:srgbClr val="FF0000"/>
                </a:solidFill>
              </a:rPr>
              <a:t>Berlin</a:t>
            </a:r>
            <a:r>
              <a:rPr lang="en-US" dirty="0"/>
              <a:t>…</a:t>
            </a:r>
          </a:p>
          <a:p>
            <a:pPr>
              <a:buNone/>
            </a:pPr>
            <a:r>
              <a:rPr lang="en-US" dirty="0"/>
              <a:t>The women in the 1949 audience would have remembered…</a:t>
            </a:r>
          </a:p>
          <a:p>
            <a:pPr marL="0" indent="0">
              <a:buNone/>
            </a:pPr>
            <a:r>
              <a:rPr lang="en-US" dirty="0"/>
              <a:t>Caused (much to Brecht’s dismay) an intensely emotional reaction.</a:t>
            </a:r>
          </a:p>
          <a:p>
            <a:endParaRPr lang="en-US" dirty="0"/>
          </a:p>
        </p:txBody>
      </p:sp>
    </p:spTree>
    <p:extLst>
      <p:ext uri="{BB962C8B-B14F-4D97-AF65-F5344CB8AC3E}">
        <p14:creationId xmlns:p14="http://schemas.microsoft.com/office/powerpoint/2010/main" val="1074547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929"/>
            <a:ext cx="8229600" cy="1143000"/>
          </a:xfrm>
        </p:spPr>
        <p:txBody>
          <a:bodyPr>
            <a:normAutofit fontScale="90000"/>
          </a:bodyPr>
          <a:lstStyle/>
          <a:p>
            <a:r>
              <a:rPr lang="en-US" dirty="0" smtClean="0"/>
              <a:t>Your / Our Response to Brecht’s Response?</a:t>
            </a:r>
            <a:endParaRPr lang="en-US" dirty="0"/>
          </a:p>
        </p:txBody>
      </p:sp>
      <p:sp>
        <p:nvSpPr>
          <p:cNvPr id="3" name="Content Placeholder 2"/>
          <p:cNvSpPr>
            <a:spLocks noGrp="1"/>
          </p:cNvSpPr>
          <p:nvPr>
            <p:ph idx="1"/>
          </p:nvPr>
        </p:nvSpPr>
        <p:spPr>
          <a:xfrm>
            <a:off x="457200" y="2023471"/>
            <a:ext cx="8229600" cy="4525963"/>
          </a:xfrm>
        </p:spPr>
        <p:txBody>
          <a:bodyPr/>
          <a:lstStyle/>
          <a:p>
            <a:pPr>
              <a:buNone/>
            </a:pPr>
            <a:r>
              <a:rPr lang="en-US" dirty="0" smtClean="0"/>
              <a:t>Heartless? Cold?</a:t>
            </a:r>
          </a:p>
          <a:p>
            <a:pPr>
              <a:buNone/>
            </a:pPr>
            <a:r>
              <a:rPr lang="en-US" dirty="0" smtClean="0"/>
              <a:t>Yes, Brecht’s goal in his pedagogical theater was to make the audience members into “thinking human beings” who challenge the corrupting conditions of our world.</a:t>
            </a:r>
          </a:p>
          <a:p>
            <a:pPr>
              <a:buNone/>
            </a:pPr>
            <a:r>
              <a:rPr lang="en-US" dirty="0" smtClean="0"/>
              <a:t>Ironically, he was also such a good playwright, that he could even undermine his own goal.</a:t>
            </a:r>
          </a:p>
        </p:txBody>
      </p:sp>
    </p:spTree>
    <p:extLst>
      <p:ext uri="{BB962C8B-B14F-4D97-AF65-F5344CB8AC3E}">
        <p14:creationId xmlns:p14="http://schemas.microsoft.com/office/powerpoint/2010/main" val="1517532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274638"/>
            <a:ext cx="8229600" cy="5851525"/>
          </a:xfrm>
        </p:spPr>
        <p:txBody>
          <a:bodyPr>
            <a:normAutofit fontScale="85000" lnSpcReduction="10000"/>
          </a:bodyPr>
          <a:lstStyle/>
          <a:p>
            <a:pPr marL="0" indent="0">
              <a:buNone/>
            </a:pPr>
            <a:r>
              <a:rPr lang="en-US" dirty="0" smtClean="0"/>
              <a:t>We’re not done yet, because I want to talk more about Brecht himself.</a:t>
            </a:r>
          </a:p>
          <a:p>
            <a:pPr marL="0" indent="0">
              <a:buNone/>
            </a:pPr>
            <a:endParaRPr lang="en-US" dirty="0" smtClean="0"/>
          </a:p>
          <a:p>
            <a:pPr marL="0" indent="0">
              <a:buNone/>
            </a:pPr>
            <a:r>
              <a:rPr lang="en-US" dirty="0" smtClean="0"/>
              <a:t>But, I’m done with my argument about my/Brecht’s </a:t>
            </a:r>
            <a:r>
              <a:rPr lang="en-US" i="1" dirty="0" smtClean="0"/>
              <a:t>thesis</a:t>
            </a:r>
            <a:r>
              <a:rPr lang="en-US" dirty="0"/>
              <a:t> </a:t>
            </a:r>
            <a:r>
              <a:rPr lang="en-US" dirty="0" smtClean="0"/>
              <a:t>and the corollary I mentioned last time. I offered evidence of the world in the play as one of war and business and evidence of the way agency and values of individuals are corrupted by the conditions of the world. Thus, we need to change the world. (Though Brecht couldn’t always control the effects the play produces.)</a:t>
            </a:r>
          </a:p>
          <a:p>
            <a:pPr marL="0" indent="0">
              <a:buNone/>
            </a:pPr>
            <a:endParaRPr lang="en-US" dirty="0" smtClean="0"/>
          </a:p>
          <a:p>
            <a:pPr marL="0" indent="0">
              <a:buNone/>
            </a:pPr>
            <a:r>
              <a:rPr lang="en-US" dirty="0" smtClean="0"/>
              <a:t>Could you reformulate my thesis to bring out something else in the play? Could you provide other evidence? Could you find </a:t>
            </a:r>
            <a:r>
              <a:rPr lang="en-US" i="1" dirty="0" smtClean="0"/>
              <a:t>counter</a:t>
            </a:r>
            <a:r>
              <a:rPr lang="en-US" dirty="0" smtClean="0"/>
              <a:t>-evidence?</a:t>
            </a:r>
            <a:endParaRPr lang="en-US" dirty="0"/>
          </a:p>
        </p:txBody>
      </p:sp>
    </p:spTree>
    <p:extLst>
      <p:ext uri="{BB962C8B-B14F-4D97-AF65-F5344CB8AC3E}">
        <p14:creationId xmlns:p14="http://schemas.microsoft.com/office/powerpoint/2010/main" val="3481967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Brecht’s “Heroism”? </a:t>
            </a:r>
            <a:br>
              <a:rPr lang="en-US" dirty="0" smtClean="0"/>
            </a:br>
            <a:r>
              <a:rPr lang="en-US" dirty="0" smtClean="0"/>
              <a:t> Surviving the War  </a:t>
            </a:r>
            <a:r>
              <a:rPr lang="en-US" dirty="0" err="1" smtClean="0">
                <a:sym typeface="Wingdings"/>
              </a:rPr>
              <a:t></a:t>
            </a:r>
            <a:r>
              <a:rPr lang="en-US" dirty="0" smtClean="0">
                <a:sym typeface="Wingdings"/>
              </a:rPr>
              <a:t> </a:t>
            </a:r>
            <a:r>
              <a:rPr lang="en-US" dirty="0" smtClean="0"/>
              <a:t>Surviving the Peace </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5069693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45292" y="457200"/>
            <a:ext cx="8229600" cy="1143000"/>
          </a:xfrm>
        </p:spPr>
        <p:txBody>
          <a:bodyPr>
            <a:normAutofit fontScale="90000"/>
          </a:bodyPr>
          <a:lstStyle/>
          <a:p>
            <a:r>
              <a:rPr lang="en-US" sz="2400" dirty="0" smtClean="0"/>
              <a:t>Brecht in the post-war U.S. </a:t>
            </a:r>
            <a:br>
              <a:rPr lang="en-US" sz="2400" dirty="0" smtClean="0"/>
            </a:br>
            <a:r>
              <a:rPr lang="en-US" sz="2400" dirty="0" smtClean="0">
                <a:solidFill>
                  <a:srgbClr val="FF0000"/>
                </a:solidFill>
              </a:rPr>
              <a:t>The Intellectual in the Face </a:t>
            </a:r>
            <a:br>
              <a:rPr lang="en-US" sz="2400" dirty="0" smtClean="0">
                <a:solidFill>
                  <a:srgbClr val="FF0000"/>
                </a:solidFill>
              </a:rPr>
            </a:br>
            <a:r>
              <a:rPr lang="en-US" sz="2400" dirty="0" smtClean="0">
                <a:solidFill>
                  <a:srgbClr val="FF0000"/>
                </a:solidFill>
              </a:rPr>
              <a:t>of Authority / Deceit and Deception </a:t>
            </a:r>
            <a:r>
              <a:rPr lang="en-US" sz="2400" dirty="0" smtClean="0"/>
              <a:t>/</a:t>
            </a:r>
            <a:br>
              <a:rPr lang="en-US" sz="2400" dirty="0" smtClean="0"/>
            </a:br>
            <a:r>
              <a:rPr lang="en-US" sz="2400" dirty="0" smtClean="0"/>
              <a:t>Watching out for </a:t>
            </a:r>
            <a:r>
              <a:rPr lang="en-US" sz="2400" dirty="0"/>
              <a:t>h</a:t>
            </a:r>
            <a:r>
              <a:rPr lang="en-US" sz="2400" dirty="0" smtClean="0"/>
              <a:t>imself…</a:t>
            </a:r>
            <a:endParaRPr lang="en-US" sz="2400" dirty="0"/>
          </a:p>
        </p:txBody>
      </p:sp>
      <p:sp>
        <p:nvSpPr>
          <p:cNvPr id="4" name="Content Placeholder 3"/>
          <p:cNvSpPr>
            <a:spLocks noGrp="1"/>
          </p:cNvSpPr>
          <p:nvPr>
            <p:ph sz="half" idx="1"/>
          </p:nvPr>
        </p:nvSpPr>
        <p:spPr>
          <a:xfrm>
            <a:off x="230258" y="457200"/>
            <a:ext cx="4038600" cy="6008708"/>
          </a:xfrm>
        </p:spPr>
        <p:txBody>
          <a:bodyPr>
            <a:noAutofit/>
          </a:bodyPr>
          <a:lstStyle/>
          <a:p>
            <a:pPr marL="0" indent="0">
              <a:buFontTx/>
              <a:buChar char="-"/>
            </a:pPr>
            <a:r>
              <a:rPr lang="en-US" sz="1800" dirty="0" smtClean="0"/>
              <a:t> </a:t>
            </a:r>
            <a:r>
              <a:rPr lang="en-US" sz="1600" dirty="0" smtClean="0"/>
              <a:t>A committed Marxist, </a:t>
            </a:r>
            <a:r>
              <a:rPr lang="en-US" sz="1600" dirty="0" smtClean="0">
                <a:solidFill>
                  <a:srgbClr val="FF0000"/>
                </a:solidFill>
              </a:rPr>
              <a:t>Brecht fled Hitler’s Germany</a:t>
            </a:r>
            <a:r>
              <a:rPr lang="en-US" sz="1600" dirty="0" smtClean="0"/>
              <a:t> for the U.S. (via Denmark , Sweden, Finland, Moscow) in 1933, arriving in U.S. in 1941…</a:t>
            </a:r>
          </a:p>
          <a:p>
            <a:pPr marL="0" indent="0">
              <a:buFontTx/>
              <a:buChar char="-"/>
            </a:pPr>
            <a:endParaRPr lang="en-US" sz="1600" dirty="0" smtClean="0"/>
          </a:p>
          <a:p>
            <a:pPr marL="0" indent="0">
              <a:buFontTx/>
              <a:buChar char="-"/>
            </a:pPr>
            <a:r>
              <a:rPr lang="en-US" sz="1600" dirty="0"/>
              <a:t> </a:t>
            </a:r>
            <a:r>
              <a:rPr lang="en-US" sz="1600" dirty="0" smtClean="0"/>
              <a:t>Brecht then </a:t>
            </a:r>
            <a:r>
              <a:rPr lang="en-US" sz="1600" dirty="0" smtClean="0">
                <a:solidFill>
                  <a:srgbClr val="FF0000"/>
                </a:solidFill>
              </a:rPr>
              <a:t>fled the U.S. </a:t>
            </a:r>
            <a:r>
              <a:rPr lang="en-US" sz="1600" dirty="0" smtClean="0"/>
              <a:t>the day after he is interrogated by the House Un-American Activities Committee (HUAC) in 1947 as </a:t>
            </a:r>
            <a:r>
              <a:rPr lang="en-US" sz="1600" dirty="0" smtClean="0">
                <a:solidFill>
                  <a:srgbClr val="FF0000"/>
                </a:solidFill>
              </a:rPr>
              <a:t>a suspected Communist sympathizer </a:t>
            </a:r>
          </a:p>
          <a:p>
            <a:pPr marL="0" indent="0">
              <a:buFontTx/>
              <a:buChar char="-"/>
            </a:pPr>
            <a:r>
              <a:rPr lang="en-US" sz="1600" dirty="0" smtClean="0"/>
              <a:t> The Cold War-era McCarthy Hearings / Hollywood Blacklist hearings / The “</a:t>
            </a:r>
            <a:r>
              <a:rPr lang="en-US" sz="1600" dirty="0"/>
              <a:t>H</a:t>
            </a:r>
            <a:r>
              <a:rPr lang="en-US" sz="1600" dirty="0" smtClean="0"/>
              <a:t>ollywood Ten” refuse to testify and go to jail. But he does testify. </a:t>
            </a:r>
            <a:r>
              <a:rPr lang="en-US" sz="1600" dirty="0" smtClean="0">
                <a:solidFill>
                  <a:srgbClr val="FF0000"/>
                </a:solidFill>
              </a:rPr>
              <a:t>And denies that he was ever a communist…</a:t>
            </a:r>
          </a:p>
          <a:p>
            <a:pPr marL="0" indent="0">
              <a:buFontTx/>
              <a:buChar char="-"/>
            </a:pPr>
            <a:r>
              <a:rPr lang="en-US" sz="1600" dirty="0" smtClean="0">
                <a:solidFill>
                  <a:srgbClr val="FF0000"/>
                </a:solidFill>
              </a:rPr>
              <a:t>He leaves the US THE NEXT DAY!</a:t>
            </a:r>
          </a:p>
          <a:p>
            <a:pPr marL="0" indent="0">
              <a:buFontTx/>
              <a:buChar char="-"/>
            </a:pPr>
            <a:endParaRPr lang="en-US" sz="1600" dirty="0" smtClean="0">
              <a:solidFill>
                <a:srgbClr val="FF0000"/>
              </a:solidFill>
            </a:endParaRPr>
          </a:p>
          <a:p>
            <a:pPr marL="0" indent="0">
              <a:buFontTx/>
              <a:buChar char="-"/>
            </a:pPr>
            <a:r>
              <a:rPr lang="en-US" sz="1600" dirty="0" smtClean="0"/>
              <a:t> Brecht returns to Communist East Berlin, East Germany, via Austria and Switzerland, after 1949.</a:t>
            </a:r>
          </a:p>
          <a:p>
            <a:pPr marL="0" indent="0">
              <a:buFontTx/>
              <a:buChar char="-"/>
            </a:pPr>
            <a:endParaRPr lang="en-US" sz="1600" dirty="0" smtClean="0">
              <a:solidFill>
                <a:srgbClr val="FF0000"/>
              </a:solidFill>
            </a:endParaRPr>
          </a:p>
          <a:p>
            <a:pPr marL="0" indent="0">
              <a:buNone/>
            </a:pPr>
            <a:r>
              <a:rPr lang="en-US" sz="1600" dirty="0" smtClean="0"/>
              <a:t>- Produces </a:t>
            </a:r>
            <a:r>
              <a:rPr lang="en-US" sz="1600" u="sng" dirty="0" smtClean="0"/>
              <a:t>Mother Courage and her Children</a:t>
            </a:r>
            <a:r>
              <a:rPr lang="en-US" sz="1600" dirty="0" smtClean="0"/>
              <a:t> in 1949 </a:t>
            </a:r>
            <a:r>
              <a:rPr lang="en-US" sz="1600" dirty="0" smtClean="0">
                <a:solidFill>
                  <a:srgbClr val="FF0000"/>
                </a:solidFill>
              </a:rPr>
              <a:t>partially to curry favor with the Communist East German government</a:t>
            </a:r>
            <a:r>
              <a:rPr lang="en-US" sz="1600" dirty="0" smtClean="0"/>
              <a:t>, that was suspicious about his political reliability…</a:t>
            </a:r>
          </a:p>
        </p:txBody>
      </p:sp>
      <p:sp>
        <p:nvSpPr>
          <p:cNvPr id="5" name="Content Placeholder 4"/>
          <p:cNvSpPr>
            <a:spLocks noGrp="1"/>
          </p:cNvSpPr>
          <p:nvPr>
            <p:ph sz="half" idx="2"/>
          </p:nvPr>
        </p:nvSpPr>
        <p:spPr/>
        <p:txBody>
          <a:bodyPr>
            <a:normAutofit/>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772" y="2155248"/>
            <a:ext cx="4130650" cy="3254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4399" y="5756831"/>
            <a:ext cx="3879395" cy="369332"/>
          </a:xfrm>
          <a:prstGeom prst="rect">
            <a:avLst/>
          </a:prstGeom>
          <a:noFill/>
        </p:spPr>
        <p:txBody>
          <a:bodyPr wrap="none" rtlCol="0">
            <a:spAutoFit/>
          </a:bodyPr>
          <a:lstStyle/>
          <a:p>
            <a:r>
              <a:rPr lang="en-US" dirty="0" smtClean="0"/>
              <a:t>Brecht testifying in front of HUAC, 1947</a:t>
            </a:r>
            <a:endParaRPr lang="en-US" dirty="0"/>
          </a:p>
        </p:txBody>
      </p:sp>
    </p:spTree>
    <p:extLst>
      <p:ext uri="{BB962C8B-B14F-4D97-AF65-F5344CB8AC3E}">
        <p14:creationId xmlns:p14="http://schemas.microsoft.com/office/powerpoint/2010/main" val="440909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8" name="Picture 7"/>
          <p:cNvPicPr>
            <a:picLocks noChangeAspect="1"/>
          </p:cNvPicPr>
          <p:nvPr/>
        </p:nvPicPr>
        <p:blipFill>
          <a:blip r:embed="rId2"/>
          <a:stretch>
            <a:fillRect/>
          </a:stretch>
        </p:blipFill>
        <p:spPr>
          <a:xfrm>
            <a:off x="0" y="0"/>
            <a:ext cx="6325393" cy="6858000"/>
          </a:xfrm>
          <a:prstGeom prst="rect">
            <a:avLst/>
          </a:prstGeom>
        </p:spPr>
      </p:pic>
      <p:sp>
        <p:nvSpPr>
          <p:cNvPr id="9" name="TextBox 8"/>
          <p:cNvSpPr txBox="1"/>
          <p:nvPr/>
        </p:nvSpPr>
        <p:spPr>
          <a:xfrm>
            <a:off x="6609758" y="274638"/>
            <a:ext cx="2397186" cy="5355313"/>
          </a:xfrm>
          <a:prstGeom prst="rect">
            <a:avLst/>
          </a:prstGeom>
          <a:noFill/>
        </p:spPr>
        <p:txBody>
          <a:bodyPr wrap="none" rtlCol="0">
            <a:spAutoFit/>
          </a:bodyPr>
          <a:lstStyle/>
          <a:p>
            <a:r>
              <a:rPr lang="en-US" dirty="0" smtClean="0"/>
              <a:t>Two </a:t>
            </a:r>
            <a:r>
              <a:rPr lang="en-US" dirty="0" err="1" smtClean="0"/>
              <a:t>Germanies</a:t>
            </a:r>
            <a:endParaRPr lang="en-US" dirty="0" smtClean="0"/>
          </a:p>
          <a:p>
            <a:r>
              <a:rPr lang="en-US" dirty="0" smtClean="0"/>
              <a:t>(1945-1989)</a:t>
            </a:r>
          </a:p>
          <a:p>
            <a:endParaRPr lang="en-US" dirty="0" smtClean="0"/>
          </a:p>
          <a:p>
            <a:r>
              <a:rPr lang="en-US" dirty="0" smtClean="0"/>
              <a:t>- </a:t>
            </a:r>
            <a:r>
              <a:rPr lang="en-US" dirty="0" smtClean="0">
                <a:solidFill>
                  <a:srgbClr val="FF0000"/>
                </a:solidFill>
              </a:rPr>
              <a:t>East Germany</a:t>
            </a:r>
          </a:p>
          <a:p>
            <a:r>
              <a:rPr lang="en-US" dirty="0" smtClean="0"/>
              <a:t>(under Soviet</a:t>
            </a:r>
          </a:p>
          <a:p>
            <a:r>
              <a:rPr lang="en-US" dirty="0" smtClean="0"/>
              <a:t>Russian</a:t>
            </a:r>
          </a:p>
          <a:p>
            <a:r>
              <a:rPr lang="en-US" dirty="0" smtClean="0"/>
              <a:t>influence)</a:t>
            </a:r>
          </a:p>
          <a:p>
            <a:r>
              <a:rPr lang="en-US" dirty="0" smtClean="0"/>
              <a:t>- </a:t>
            </a:r>
            <a:r>
              <a:rPr lang="en-US" dirty="0" smtClean="0">
                <a:solidFill>
                  <a:srgbClr val="FF0000"/>
                </a:solidFill>
              </a:rPr>
              <a:t>West Germany</a:t>
            </a:r>
          </a:p>
          <a:p>
            <a:r>
              <a:rPr lang="en-US" dirty="0" smtClean="0"/>
              <a:t>(under western</a:t>
            </a:r>
          </a:p>
          <a:p>
            <a:r>
              <a:rPr lang="en-US" dirty="0" smtClean="0"/>
              <a:t>European / </a:t>
            </a:r>
          </a:p>
          <a:p>
            <a:r>
              <a:rPr lang="en-US" dirty="0" smtClean="0"/>
              <a:t>NATO influence)</a:t>
            </a:r>
          </a:p>
          <a:p>
            <a:endParaRPr lang="en-US" dirty="0" smtClean="0"/>
          </a:p>
          <a:p>
            <a:r>
              <a:rPr lang="en-US" dirty="0" smtClean="0"/>
              <a:t>- The Fall of Berlin Wall:</a:t>
            </a:r>
          </a:p>
          <a:p>
            <a:r>
              <a:rPr lang="en-US" dirty="0" smtClean="0">
                <a:solidFill>
                  <a:srgbClr val="FF0000"/>
                </a:solidFill>
              </a:rPr>
              <a:t>9 November, 1989</a:t>
            </a:r>
            <a:r>
              <a:rPr lang="en-US" dirty="0" smtClean="0"/>
              <a:t> </a:t>
            </a:r>
          </a:p>
          <a:p>
            <a:r>
              <a:rPr lang="en-US" dirty="0" smtClean="0"/>
              <a:t>(this Sunday is 15</a:t>
            </a:r>
            <a:r>
              <a:rPr lang="en-US" baseline="30000" dirty="0" smtClean="0"/>
              <a:t>th</a:t>
            </a:r>
            <a:endParaRPr lang="en-US" dirty="0" smtClean="0"/>
          </a:p>
          <a:p>
            <a:r>
              <a:rPr lang="en-US" dirty="0" smtClean="0"/>
              <a:t>year celebration!)</a:t>
            </a:r>
          </a:p>
          <a:p>
            <a:endParaRPr lang="en-US" dirty="0" smtClean="0"/>
          </a:p>
          <a:p>
            <a:r>
              <a:rPr lang="en-US" dirty="0" smtClean="0"/>
              <a:t>- Reunification </a:t>
            </a:r>
          </a:p>
          <a:p>
            <a:r>
              <a:rPr lang="en-US" dirty="0" smtClean="0"/>
              <a:t>(1989/90)</a:t>
            </a:r>
            <a:endParaRPr lang="en-US" dirty="0"/>
          </a:p>
        </p:txBody>
      </p:sp>
    </p:spTree>
    <p:extLst>
      <p:ext uri="{BB962C8B-B14F-4D97-AF65-F5344CB8AC3E}">
        <p14:creationId xmlns:p14="http://schemas.microsoft.com/office/powerpoint/2010/main" val="13626365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smtClean="0"/>
              <a:t>Both in the US in 1947, and then in the (communist) German Democratic Republic, Brecht was in a precarious position.</a:t>
            </a:r>
          </a:p>
          <a:p>
            <a:r>
              <a:rPr lang="en-US" dirty="0" smtClean="0"/>
              <a:t>How does he respond? </a:t>
            </a:r>
          </a:p>
          <a:p>
            <a:r>
              <a:rPr lang="en-US" dirty="0" smtClean="0"/>
              <a:t>Not unlike a modern </a:t>
            </a:r>
            <a:r>
              <a:rPr lang="en-US" i="1" dirty="0" err="1" smtClean="0"/>
              <a:t>picaro</a:t>
            </a:r>
            <a:r>
              <a:rPr lang="en-US" dirty="0" smtClean="0"/>
              <a:t>, a wily individual who has to learn to navigate dangerous situations.</a:t>
            </a:r>
            <a:endParaRPr lang="en-US" dirty="0"/>
          </a:p>
        </p:txBody>
      </p:sp>
    </p:spTree>
    <p:extLst>
      <p:ext uri="{BB962C8B-B14F-4D97-AF65-F5344CB8AC3E}">
        <p14:creationId xmlns:p14="http://schemas.microsoft.com/office/powerpoint/2010/main" val="3103202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3550" y="1185497"/>
            <a:ext cx="8229600" cy="1143000"/>
          </a:xfrm>
        </p:spPr>
        <p:txBody>
          <a:bodyPr>
            <a:normAutofit fontScale="90000"/>
          </a:bodyPr>
          <a:lstStyle/>
          <a:p>
            <a:r>
              <a:rPr lang="en-US" dirty="0" smtClean="0"/>
              <a:t>Brecht as “</a:t>
            </a:r>
            <a:r>
              <a:rPr lang="en-US" dirty="0" err="1" smtClean="0"/>
              <a:t>Simplicius</a:t>
            </a:r>
            <a:r>
              <a:rPr lang="en-US" dirty="0" smtClean="0"/>
              <a:t>” in the 1947 Cold War U.S.</a:t>
            </a:r>
            <a:br>
              <a:rPr lang="en-US" dirty="0" smtClean="0"/>
            </a:br>
            <a:r>
              <a:rPr lang="en-US" dirty="0" smtClean="0"/>
              <a:t>The HUAC Hearings… </a:t>
            </a:r>
            <a:br>
              <a:rPr lang="en-US" dirty="0" smtClean="0"/>
            </a:br>
            <a:r>
              <a:rPr lang="en-US" dirty="0" smtClean="0"/>
              <a:t>Deceit and / or Prudence?</a:t>
            </a:r>
            <a:endParaRPr lang="en-US" dirty="0"/>
          </a:p>
        </p:txBody>
      </p:sp>
      <p:pic>
        <p:nvPicPr>
          <p:cNvPr id="3" name="Bertolt_Brecht_speaks_in_the_House_Committee_on_Un_American_Activities.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96086" y="2493350"/>
            <a:ext cx="5567865" cy="3582571"/>
          </a:xfrm>
        </p:spPr>
      </p:pic>
    </p:spTree>
    <p:extLst>
      <p:ext uri="{BB962C8B-B14F-4D97-AF65-F5344CB8AC3E}">
        <p14:creationId xmlns:p14="http://schemas.microsoft.com/office/powerpoint/2010/main" val="3909509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perspective does Brecht give?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Not by chance that he has chosen a text by </a:t>
            </a:r>
            <a:r>
              <a:rPr lang="en-US" dirty="0" err="1" smtClean="0"/>
              <a:t>Grimmelshausen</a:t>
            </a:r>
            <a:r>
              <a:rPr lang="en-US" dirty="0" smtClean="0"/>
              <a:t> for the basis of his play.</a:t>
            </a:r>
          </a:p>
          <a:p>
            <a:r>
              <a:rPr lang="en-US" dirty="0" smtClean="0"/>
              <a:t>If he’s interested in our limited agency, he gives us a </a:t>
            </a:r>
            <a:r>
              <a:rPr lang="en-US" i="1" dirty="0" smtClean="0"/>
              <a:t>picaresque</a:t>
            </a:r>
            <a:r>
              <a:rPr lang="en-US" dirty="0" smtClean="0"/>
              <a:t> perspective, a “view from below.”</a:t>
            </a:r>
          </a:p>
          <a:p>
            <a:r>
              <a:rPr lang="en-US" dirty="0" smtClean="0"/>
              <a:t>The “little people” don’t get to choose the situation they are in. </a:t>
            </a:r>
            <a:r>
              <a:rPr lang="en-US" i="1" dirty="0" err="1" smtClean="0"/>
              <a:t>Simplicissimus</a:t>
            </a:r>
            <a:r>
              <a:rPr lang="en-US" dirty="0" smtClean="0"/>
              <a:t> shows us, figuratively through the body of an individual, what it’s like to live in a post-</a:t>
            </a:r>
            <a:r>
              <a:rPr lang="en-US" dirty="0" err="1" smtClean="0"/>
              <a:t>Westphalian</a:t>
            </a:r>
            <a:r>
              <a:rPr lang="en-US" dirty="0" smtClean="0"/>
              <a:t> world. And Brecht, too, looks at what this world has become in the intervening 300 years and places a woman into those conditions.</a:t>
            </a:r>
          </a:p>
          <a:p>
            <a:r>
              <a:rPr lang="en-US" dirty="0" smtClean="0"/>
              <a:t>He places Courage at the </a:t>
            </a:r>
            <a:r>
              <a:rPr lang="en-US" i="1" dirty="0" smtClean="0"/>
              <a:t>beginning</a:t>
            </a:r>
            <a:r>
              <a:rPr lang="en-US" dirty="0" smtClean="0"/>
              <a:t> of these developments to ask questions about where they lead.</a:t>
            </a:r>
            <a:endParaRPr lang="en-US" dirty="0"/>
          </a:p>
        </p:txBody>
      </p:sp>
    </p:spTree>
    <p:extLst>
      <p:ext uri="{BB962C8B-B14F-4D97-AF65-F5344CB8AC3E}">
        <p14:creationId xmlns:p14="http://schemas.microsoft.com/office/powerpoint/2010/main" val="442294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Back in communist East Germany after 1949, he receives Austrian citizenship and keeps Swiss bank accounts and copyrights for his work.</a:t>
            </a:r>
          </a:p>
          <a:p>
            <a:r>
              <a:rPr lang="en-US" dirty="0" smtClean="0"/>
              <a:t>He was both a canny commercial writer, but also seemed to be ready in case he needed to leave again. </a:t>
            </a:r>
          </a:p>
          <a:p>
            <a:r>
              <a:rPr lang="en-US" dirty="0" smtClean="0"/>
              <a:t>Can we blame him, given what he had gone through?</a:t>
            </a:r>
            <a:endParaRPr lang="en-US" dirty="0"/>
          </a:p>
        </p:txBody>
      </p:sp>
    </p:spTree>
    <p:extLst>
      <p:ext uri="{BB962C8B-B14F-4D97-AF65-F5344CB8AC3E}">
        <p14:creationId xmlns:p14="http://schemas.microsoft.com/office/powerpoint/2010/main" val="4123488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9400"/>
            <a:ext cx="8229600" cy="1143000"/>
          </a:xfrm>
        </p:spPr>
        <p:txBody>
          <a:bodyPr>
            <a:noAutofit/>
          </a:bodyPr>
          <a:lstStyle/>
          <a:p>
            <a:r>
              <a:rPr lang="en-US" sz="2000" dirty="0" smtClean="0"/>
              <a:t>Fast forward six years / </a:t>
            </a:r>
            <a:r>
              <a:rPr lang="en-US" sz="2000" dirty="0" smtClean="0">
                <a:solidFill>
                  <a:srgbClr val="FF0000"/>
                </a:solidFill>
              </a:rPr>
              <a:t>More Dissemblance?</a:t>
            </a:r>
            <a:r>
              <a:rPr lang="en-US" sz="2000" dirty="0" smtClean="0"/>
              <a:t/>
            </a:r>
            <a:br>
              <a:rPr lang="en-US" sz="2000" dirty="0" smtClean="0"/>
            </a:br>
            <a:r>
              <a:rPr lang="en-US" sz="2000" dirty="0" smtClean="0"/>
              <a:t>Hero or Villain? </a:t>
            </a:r>
            <a:r>
              <a:rPr lang="en-US" sz="2000" dirty="0" err="1" smtClean="0"/>
              <a:t>Bertolt</a:t>
            </a:r>
            <a:r>
              <a:rPr lang="en-US" sz="2000" dirty="0" smtClean="0"/>
              <a:t> Brecht in Cold War East Berlin, East Germany / </a:t>
            </a:r>
            <a:br>
              <a:rPr lang="en-US" sz="2000" dirty="0" smtClean="0"/>
            </a:br>
            <a:r>
              <a:rPr lang="en-US" sz="2000" dirty="0" smtClean="0"/>
              <a:t> Workers’ Uprising (June, 1953)</a:t>
            </a:r>
            <a:endParaRPr lang="en-US" sz="2000" dirty="0"/>
          </a:p>
        </p:txBody>
      </p:sp>
      <p:sp>
        <p:nvSpPr>
          <p:cNvPr id="5" name="Content Placeholder 4"/>
          <p:cNvSpPr>
            <a:spLocks noGrp="1"/>
          </p:cNvSpPr>
          <p:nvPr>
            <p:ph sz="half" idx="1"/>
          </p:nvPr>
        </p:nvSpPr>
        <p:spPr>
          <a:xfrm>
            <a:off x="381000" y="1422400"/>
            <a:ext cx="4038600" cy="5153025"/>
          </a:xfrm>
        </p:spPr>
        <p:txBody>
          <a:bodyPr>
            <a:noAutofit/>
          </a:bodyPr>
          <a:lstStyle/>
          <a:p>
            <a:pPr>
              <a:buNone/>
            </a:pPr>
            <a:r>
              <a:rPr lang="en-US" sz="2400" dirty="0" smtClean="0">
                <a:solidFill>
                  <a:srgbClr val="FF0000"/>
                </a:solidFill>
              </a:rPr>
              <a:t>Popular uprising against the East German government because of increased work hours / quotas </a:t>
            </a:r>
            <a:r>
              <a:rPr lang="en-US" sz="2400" dirty="0" smtClean="0"/>
              <a:t>imposed by the central government under pressure from the Soviet Union</a:t>
            </a:r>
          </a:p>
          <a:p>
            <a:pPr>
              <a:buNone/>
            </a:pPr>
            <a:r>
              <a:rPr lang="en-US" sz="2400" dirty="0" smtClean="0"/>
              <a:t>400,000 people demonstrated</a:t>
            </a:r>
          </a:p>
          <a:p>
            <a:pPr>
              <a:buNone/>
            </a:pPr>
            <a:r>
              <a:rPr lang="en-US" sz="2400" dirty="0" smtClean="0"/>
              <a:t>150-1,000 casualties (still debated) as a result of the government’s crackdown.</a:t>
            </a:r>
          </a:p>
          <a:p>
            <a:pPr>
              <a:buNone/>
            </a:pPr>
            <a:r>
              <a:rPr lang="en-US" sz="2400" dirty="0" smtClean="0">
                <a:solidFill>
                  <a:srgbClr val="FF0000"/>
                </a:solidFill>
              </a:rPr>
              <a:t>Brecht publicly supports the crackdown of the regime!!!!</a:t>
            </a:r>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991865"/>
            <a:ext cx="4495800" cy="382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673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927"/>
            <a:ext cx="8229600" cy="1143000"/>
          </a:xfrm>
        </p:spPr>
        <p:txBody>
          <a:bodyPr>
            <a:normAutofit/>
          </a:bodyPr>
          <a:lstStyle/>
          <a:p>
            <a:r>
              <a:rPr lang="en-US" sz="2400" dirty="0" smtClean="0"/>
              <a:t>Brecht’s Reaction to the Workers’ Uprising, East Berlin, 1953 / Surviving the Post-War Peace…</a:t>
            </a:r>
            <a:endParaRPr lang="en-US" sz="2400" dirty="0"/>
          </a:p>
        </p:txBody>
      </p:sp>
      <p:sp>
        <p:nvSpPr>
          <p:cNvPr id="3" name="Content Placeholder 2"/>
          <p:cNvSpPr>
            <a:spLocks noGrp="1"/>
          </p:cNvSpPr>
          <p:nvPr>
            <p:ph sz="half" idx="1"/>
          </p:nvPr>
        </p:nvSpPr>
        <p:spPr>
          <a:xfrm>
            <a:off x="329294" y="1219200"/>
            <a:ext cx="4267200" cy="5181600"/>
          </a:xfrm>
        </p:spPr>
        <p:txBody>
          <a:bodyPr>
            <a:noAutofit/>
          </a:bodyPr>
          <a:lstStyle/>
          <a:p>
            <a:pPr marL="0" indent="0">
              <a:buNone/>
            </a:pPr>
            <a:r>
              <a:rPr lang="en-US" sz="1800" dirty="0" smtClean="0"/>
              <a:t>Brecht:</a:t>
            </a:r>
          </a:p>
          <a:p>
            <a:pPr marL="0" indent="0">
              <a:buNone/>
            </a:pPr>
            <a:r>
              <a:rPr lang="en-US" sz="1800" dirty="0" smtClean="0"/>
              <a:t>"</a:t>
            </a:r>
            <a:r>
              <a:rPr lang="en-US" sz="1800" dirty="0" smtClean="0">
                <a:solidFill>
                  <a:srgbClr val="FF0000"/>
                </a:solidFill>
              </a:rPr>
              <a:t>History </a:t>
            </a:r>
            <a:r>
              <a:rPr lang="en-US" sz="1800" dirty="0">
                <a:solidFill>
                  <a:srgbClr val="FF0000"/>
                </a:solidFill>
              </a:rPr>
              <a:t>will pay its </a:t>
            </a:r>
            <a:r>
              <a:rPr lang="en-US" sz="1800" dirty="0" smtClean="0">
                <a:solidFill>
                  <a:srgbClr val="FF0000"/>
                </a:solidFill>
              </a:rPr>
              <a:t>respects </a:t>
            </a:r>
            <a:r>
              <a:rPr lang="en-US" sz="1800" dirty="0">
                <a:solidFill>
                  <a:srgbClr val="FF0000"/>
                </a:solidFill>
              </a:rPr>
              <a:t>to the revolutionary impatience of the Socialist Unity Party of Germany</a:t>
            </a:r>
            <a:r>
              <a:rPr lang="en-US" sz="1800" dirty="0"/>
              <a:t>. The great discussion [exchange] with the masses about the speed of socialist construction will lead to a viewing</a:t>
            </a:r>
            <a:r>
              <a:rPr lang="en-US" sz="1800" dirty="0" smtClean="0"/>
              <a:t> and </a:t>
            </a:r>
            <a:r>
              <a:rPr lang="en-US" sz="1800" dirty="0"/>
              <a:t>safeguarding of the socialist achievements. </a:t>
            </a:r>
            <a:r>
              <a:rPr lang="en-US" sz="1800" dirty="0">
                <a:solidFill>
                  <a:srgbClr val="FF0000"/>
                </a:solidFill>
              </a:rPr>
              <a:t>At this moment I must assure you of my allegiance to the Socialist Unity Party of Germany</a:t>
            </a:r>
            <a:r>
              <a:rPr lang="en-US" sz="1800" dirty="0" smtClean="0"/>
              <a:t>.“ </a:t>
            </a:r>
          </a:p>
          <a:p>
            <a:pPr marL="0" indent="0">
              <a:buNone/>
            </a:pPr>
            <a:r>
              <a:rPr lang="en-US" sz="1800" dirty="0"/>
              <a:t>	</a:t>
            </a:r>
            <a:r>
              <a:rPr lang="en-US" sz="1800" dirty="0" smtClean="0"/>
              <a:t>- published in East German (state-run) newspaper, </a:t>
            </a:r>
            <a:r>
              <a:rPr lang="en-US" sz="1800" u="sng" dirty="0" err="1" smtClean="0"/>
              <a:t>Neues</a:t>
            </a:r>
            <a:r>
              <a:rPr lang="en-US" sz="1800" u="sng" dirty="0" smtClean="0"/>
              <a:t> Deutschland</a:t>
            </a:r>
            <a:r>
              <a:rPr lang="en-US" sz="1800" dirty="0" smtClean="0"/>
              <a:t> (</a:t>
            </a:r>
            <a:r>
              <a:rPr lang="en-US" sz="1800" u="sng" dirty="0" smtClean="0"/>
              <a:t>New Germany</a:t>
            </a:r>
            <a:r>
              <a:rPr lang="en-US" sz="1800" dirty="0" smtClean="0"/>
              <a:t>) 1953</a:t>
            </a:r>
          </a:p>
          <a:p>
            <a:pPr marL="0" indent="0">
              <a:buNone/>
            </a:pPr>
            <a:r>
              <a:rPr lang="en-US" sz="1800" dirty="0" smtClean="0"/>
              <a:t>Did he mean it?</a:t>
            </a:r>
          </a:p>
          <a:p>
            <a:pPr>
              <a:buFontTx/>
              <a:buChar char="-"/>
            </a:pPr>
            <a:r>
              <a:rPr lang="en-US" sz="1800" dirty="0" smtClean="0"/>
              <a:t>Still too risky – or too risky </a:t>
            </a:r>
            <a:r>
              <a:rPr lang="en-US" sz="1800" dirty="0" smtClean="0">
                <a:solidFill>
                  <a:srgbClr val="FF0000"/>
                </a:solidFill>
              </a:rPr>
              <a:t>again</a:t>
            </a:r>
            <a:r>
              <a:rPr lang="en-US" sz="1800" dirty="0" smtClean="0"/>
              <a:t> in Germany, </a:t>
            </a:r>
            <a:r>
              <a:rPr lang="en-US" sz="1800" dirty="0" smtClean="0">
                <a:solidFill>
                  <a:srgbClr val="FF0000"/>
                </a:solidFill>
              </a:rPr>
              <a:t>as it had been in the U.S.</a:t>
            </a:r>
            <a:r>
              <a:rPr lang="en-US" sz="1800" dirty="0" smtClean="0"/>
              <a:t> - to say the truth?</a:t>
            </a:r>
          </a:p>
        </p:txBody>
      </p:sp>
      <p:sp>
        <p:nvSpPr>
          <p:cNvPr id="4" name="Content Placeholder 3"/>
          <p:cNvSpPr>
            <a:spLocks noGrp="1"/>
          </p:cNvSpPr>
          <p:nvPr>
            <p:ph sz="half" idx="2"/>
          </p:nvPr>
        </p:nvSpPr>
        <p:spPr/>
        <p:txBody>
          <a:bodyPr>
            <a:normAutofit/>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494" y="1219200"/>
            <a:ext cx="317590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252480"/>
            <a:ext cx="4202206"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872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77500" lnSpcReduction="20000"/>
          </a:bodyPr>
          <a:lstStyle/>
          <a:p>
            <a:pPr>
              <a:buNone/>
            </a:pPr>
            <a:r>
              <a:rPr lang="en-US" dirty="0" smtClean="0"/>
              <a:t>A fellow leftist intellectual (who also spent the war in Los Angeles), </a:t>
            </a:r>
            <a:r>
              <a:rPr lang="en-US" dirty="0"/>
              <a:t>Theodor </a:t>
            </a:r>
            <a:r>
              <a:rPr lang="en-US" dirty="0" err="1" smtClean="0"/>
              <a:t>Adorno</a:t>
            </a:r>
            <a:r>
              <a:rPr lang="en-US" dirty="0" smtClean="0"/>
              <a:t>, </a:t>
            </a:r>
            <a:r>
              <a:rPr lang="en-US" dirty="0"/>
              <a:t>called the Brecht who moved back to East Germany / East Berlin a “eulogist for complicity” who “championed” not an “imperfect socialism but a tyranny”</a:t>
            </a:r>
          </a:p>
          <a:p>
            <a:pPr>
              <a:buNone/>
            </a:pPr>
            <a:r>
              <a:rPr lang="en-US" dirty="0">
                <a:solidFill>
                  <a:srgbClr val="FF0000"/>
                </a:solidFill>
              </a:rPr>
              <a:t>An intellectual traitor who had abandoned the very workers  / “small people” for whom he claimed to speak?</a:t>
            </a:r>
          </a:p>
          <a:p>
            <a:endParaRPr lang="en-US" dirty="0"/>
          </a:p>
        </p:txBody>
      </p:sp>
      <p:pic>
        <p:nvPicPr>
          <p:cNvPr id="5" name="Content Placeholder 4"/>
          <p:cNvPicPr>
            <a:picLocks noGrp="1" noChangeAspect="1"/>
          </p:cNvPicPr>
          <p:nvPr>
            <p:ph sz="half" idx="2"/>
          </p:nvPr>
        </p:nvPicPr>
        <p:blipFill>
          <a:blip r:embed="rId2"/>
          <a:srcRect l="17282" r="17282"/>
          <a:stretch>
            <a:fillRect/>
          </a:stretch>
        </p:blipFill>
        <p:spPr/>
      </p:pic>
    </p:spTree>
    <p:extLst>
      <p:ext uri="{BB962C8B-B14F-4D97-AF65-F5344CB8AC3E}">
        <p14:creationId xmlns:p14="http://schemas.microsoft.com/office/powerpoint/2010/main" val="2057073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Autofit/>
          </a:bodyPr>
          <a:lstStyle/>
          <a:p>
            <a:r>
              <a:rPr lang="en-US" sz="2400" dirty="0" smtClean="0"/>
              <a:t>In his defense…</a:t>
            </a:r>
            <a:br>
              <a:rPr lang="en-US" sz="2400" dirty="0" smtClean="0"/>
            </a:br>
            <a:r>
              <a:rPr lang="en-US" sz="2400" dirty="0" smtClean="0"/>
              <a:t>Brecht’s later (ironic) poetic commentary on the uprising…</a:t>
            </a:r>
            <a:endParaRPr lang="en-US" sz="2400" dirty="0"/>
          </a:p>
        </p:txBody>
      </p:sp>
      <p:sp>
        <p:nvSpPr>
          <p:cNvPr id="3" name="Content Placeholder 2"/>
          <p:cNvSpPr>
            <a:spLocks noGrp="1"/>
          </p:cNvSpPr>
          <p:nvPr>
            <p:ph sz="half" idx="1"/>
          </p:nvPr>
        </p:nvSpPr>
        <p:spPr>
          <a:xfrm>
            <a:off x="385629" y="1143000"/>
            <a:ext cx="4038600" cy="4983163"/>
          </a:xfrm>
        </p:spPr>
        <p:txBody>
          <a:bodyPr>
            <a:normAutofit/>
          </a:bodyPr>
          <a:lstStyle/>
          <a:p>
            <a:pPr marL="0" indent="0">
              <a:buNone/>
            </a:pPr>
            <a:r>
              <a:rPr lang="en-US" sz="1800" dirty="0" smtClean="0">
                <a:solidFill>
                  <a:srgbClr val="FF0000"/>
                </a:solidFill>
              </a:rPr>
              <a:t>“The Solution” (1953)</a:t>
            </a:r>
          </a:p>
          <a:p>
            <a:pPr marL="0" indent="0">
              <a:buNone/>
            </a:pPr>
            <a:endParaRPr lang="en-US" sz="1800" dirty="0" smtClean="0">
              <a:solidFill>
                <a:srgbClr val="FF0000"/>
              </a:solidFill>
            </a:endParaRPr>
          </a:p>
          <a:p>
            <a:pPr marL="0" indent="0">
              <a:buNone/>
            </a:pPr>
            <a:r>
              <a:rPr lang="en-US" sz="1800" dirty="0" smtClean="0"/>
              <a:t>“After </a:t>
            </a:r>
            <a:r>
              <a:rPr lang="en-US" sz="1800" dirty="0"/>
              <a:t>the uprising of the 17th of June</a:t>
            </a:r>
          </a:p>
          <a:p>
            <a:pPr marL="0" indent="0">
              <a:buNone/>
            </a:pPr>
            <a:r>
              <a:rPr lang="en-US" sz="1800" dirty="0"/>
              <a:t>The Secretary of the Writers’ Union</a:t>
            </a:r>
          </a:p>
          <a:p>
            <a:pPr marL="0" indent="0">
              <a:buNone/>
            </a:pPr>
            <a:r>
              <a:rPr lang="en-US" sz="1800" dirty="0"/>
              <a:t>Had leaflets distributed in the </a:t>
            </a:r>
            <a:r>
              <a:rPr lang="en-US" sz="1800" dirty="0" err="1"/>
              <a:t>Stalinallee</a:t>
            </a:r>
            <a:endParaRPr lang="en-US" sz="1800" dirty="0"/>
          </a:p>
          <a:p>
            <a:pPr marL="0" indent="0">
              <a:buNone/>
            </a:pPr>
            <a:r>
              <a:rPr lang="en-US" sz="1800" dirty="0"/>
              <a:t>Stating that the people</a:t>
            </a:r>
          </a:p>
          <a:p>
            <a:pPr marL="0" indent="0">
              <a:buNone/>
            </a:pPr>
            <a:r>
              <a:rPr lang="en-US" sz="1800" dirty="0"/>
              <a:t>Had forfeited the confidence of the government</a:t>
            </a:r>
          </a:p>
          <a:p>
            <a:pPr marL="0" indent="0">
              <a:buNone/>
            </a:pPr>
            <a:r>
              <a:rPr lang="en-US" sz="1800" dirty="0"/>
              <a:t>And could win it back only</a:t>
            </a:r>
          </a:p>
          <a:p>
            <a:pPr marL="0" indent="0">
              <a:buNone/>
            </a:pPr>
            <a:r>
              <a:rPr lang="en-US" sz="1800" dirty="0"/>
              <a:t>By redoubled efforts. Would it not be easier</a:t>
            </a:r>
          </a:p>
          <a:p>
            <a:pPr marL="0" indent="0">
              <a:buNone/>
            </a:pPr>
            <a:r>
              <a:rPr lang="en-US" sz="1800" dirty="0"/>
              <a:t>In that case for the government</a:t>
            </a:r>
          </a:p>
          <a:p>
            <a:pPr marL="0" indent="0">
              <a:buNone/>
            </a:pPr>
            <a:r>
              <a:rPr lang="en-US" sz="1800" dirty="0"/>
              <a:t>To dissolve the people</a:t>
            </a:r>
          </a:p>
          <a:p>
            <a:pPr marL="0" indent="0">
              <a:buNone/>
            </a:pPr>
            <a:r>
              <a:rPr lang="en-US" sz="1800" dirty="0"/>
              <a:t>And elect another</a:t>
            </a:r>
            <a:r>
              <a:rPr lang="en-US" sz="1800" dirty="0" smtClean="0"/>
              <a:t>?”</a:t>
            </a:r>
            <a:endParaRPr lang="en-US" sz="1800" dirty="0"/>
          </a:p>
        </p:txBody>
      </p:sp>
      <p:sp>
        <p:nvSpPr>
          <p:cNvPr id="4" name="Content Placeholder 3"/>
          <p:cNvSpPr>
            <a:spLocks noGrp="1"/>
          </p:cNvSpPr>
          <p:nvPr>
            <p:ph sz="half" idx="2"/>
          </p:nvPr>
        </p:nvSpPr>
        <p:spPr>
          <a:xfrm>
            <a:off x="4648200" y="1600200"/>
            <a:ext cx="4495800" cy="4927922"/>
          </a:xfrm>
        </p:spPr>
        <p:txBody>
          <a:bodyPr>
            <a:normAutofit/>
          </a:bodyPr>
          <a:lstStyle/>
          <a:p>
            <a:endParaRPr lang="en-US" dirty="0"/>
          </a:p>
        </p:txBody>
      </p:sp>
      <p:pic>
        <p:nvPicPr>
          <p:cNvPr id="2050" name="Picture 2"/>
          <p:cNvPicPr>
            <a:picLocks noChangeAspect="1" noChangeArrowheads="1"/>
          </p:cNvPicPr>
          <p:nvPr/>
        </p:nvPicPr>
        <p:blipFill>
          <a:blip r:embed="rId2">
            <a:lum/>
            <a:extLst>
              <a:ext uri="{28A0092B-C50C-407E-A947-70E740481C1C}">
                <a14:useLocalDpi xmlns:a14="http://schemas.microsoft.com/office/drawing/2010/main" val="0"/>
              </a:ext>
            </a:extLst>
          </a:blip>
          <a:srcRect/>
          <a:stretch>
            <a:fillRect/>
          </a:stretch>
        </p:blipFill>
        <p:spPr bwMode="auto">
          <a:xfrm>
            <a:off x="5107918" y="1286804"/>
            <a:ext cx="3502682" cy="528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5695276"/>
            <a:ext cx="4519286" cy="861774"/>
          </a:xfrm>
          <a:prstGeom prst="rect">
            <a:avLst/>
          </a:prstGeom>
          <a:noFill/>
        </p:spPr>
        <p:txBody>
          <a:bodyPr wrap="none" rtlCol="0">
            <a:spAutoFit/>
          </a:bodyPr>
          <a:lstStyle/>
          <a:p>
            <a:r>
              <a:rPr lang="en-US" sz="1600" dirty="0" smtClean="0"/>
              <a:t>Brecht and </a:t>
            </a:r>
            <a:r>
              <a:rPr lang="en-US" sz="1600" dirty="0" err="1" smtClean="0"/>
              <a:t>Weigel</a:t>
            </a:r>
            <a:r>
              <a:rPr lang="en-US" sz="1600" dirty="0" smtClean="0"/>
              <a:t> on roof of </a:t>
            </a:r>
            <a:r>
              <a:rPr lang="en-US" sz="1600" dirty="0"/>
              <a:t>B</a:t>
            </a:r>
            <a:r>
              <a:rPr lang="en-US" sz="1600" dirty="0" smtClean="0"/>
              <a:t>erliner Ensemble </a:t>
            </a:r>
          </a:p>
          <a:p>
            <a:r>
              <a:rPr lang="en-US" sz="1600" dirty="0" smtClean="0"/>
              <a:t>theater on 1 May, 1954 (International Workers’ Day)</a:t>
            </a:r>
          </a:p>
          <a:p>
            <a:endParaRPr lang="en-US" dirty="0"/>
          </a:p>
        </p:txBody>
      </p:sp>
    </p:spTree>
    <p:extLst>
      <p:ext uri="{BB962C8B-B14F-4D97-AF65-F5344CB8AC3E}">
        <p14:creationId xmlns:p14="http://schemas.microsoft.com/office/powerpoint/2010/main" val="160387841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654289"/>
            <a:ext cx="8850313" cy="5041868"/>
          </a:xfrm>
        </p:spPr>
        <p:txBody>
          <a:bodyPr>
            <a:noAutofit/>
          </a:bodyPr>
          <a:lstStyle/>
          <a:p>
            <a:pPr algn="l"/>
            <a:r>
              <a:rPr lang="en-US" sz="3600" dirty="0" smtClean="0"/>
              <a:t>Was Brecht merely dedicated to the survival of </a:t>
            </a:r>
            <a:r>
              <a:rPr lang="en-US" sz="3600" dirty="0" smtClean="0">
                <a:solidFill>
                  <a:srgbClr val="FF0000"/>
                </a:solidFill>
              </a:rPr>
              <a:t>his theater, the Berliner Ensemble, as an institution of Pedagogical  / Epic Theater in the Post-War World</a:t>
            </a:r>
            <a:r>
              <a:rPr lang="en-US" sz="3600" dirty="0" smtClean="0"/>
              <a:t> that the East German government had allowed him to establish and that it supported?</a:t>
            </a:r>
            <a:br>
              <a:rPr lang="en-US" sz="3600" dirty="0" smtClean="0"/>
            </a:br>
            <a:r>
              <a:rPr lang="en-US" sz="3600" dirty="0" smtClean="0"/>
              <a:t/>
            </a:r>
            <a:br>
              <a:rPr lang="en-US" sz="3600" dirty="0" smtClean="0"/>
            </a:br>
            <a:r>
              <a:rPr lang="en-US" sz="3600" dirty="0" smtClean="0"/>
              <a:t>Was he acting “virtuously” in a difficult world?</a:t>
            </a:r>
            <a:br>
              <a:rPr lang="en-US" sz="3600" dirty="0" smtClean="0"/>
            </a:br>
            <a:r>
              <a:rPr lang="en-US" sz="3600" dirty="0" smtClean="0"/>
              <a:t>Was he trying to “stay in business”—the business of epic theater?</a:t>
            </a:r>
            <a:br>
              <a:rPr lang="en-US" sz="3600" dirty="0" smtClean="0"/>
            </a:br>
            <a:endParaRPr lang="en-US" sz="3600" dirty="0"/>
          </a:p>
        </p:txBody>
      </p:sp>
    </p:spTree>
    <p:extLst>
      <p:ext uri="{BB962C8B-B14F-4D97-AF65-F5344CB8AC3E}">
        <p14:creationId xmlns:p14="http://schemas.microsoft.com/office/powerpoint/2010/main" val="115946415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143000"/>
            <a:ext cx="4038600" cy="4983163"/>
          </a:xfrm>
        </p:spPr>
        <p:txBody>
          <a:bodyPr>
            <a:normAutofit/>
          </a:bodyPr>
          <a:lstStyle/>
          <a:p>
            <a:pPr marL="0" indent="0">
              <a:buNone/>
            </a:pPr>
            <a:r>
              <a:rPr lang="en-US" sz="2400" dirty="0" smtClean="0"/>
              <a:t>Brecht, like </a:t>
            </a:r>
            <a:r>
              <a:rPr lang="en-US" sz="2400" dirty="0" err="1" smtClean="0"/>
              <a:t>Simplicius</a:t>
            </a:r>
            <a:r>
              <a:rPr lang="en-US" sz="2400" dirty="0" smtClean="0"/>
              <a:t> and Mother Courage, also had to be a wily individual in dangerous times.</a:t>
            </a:r>
          </a:p>
          <a:p>
            <a:pPr marL="0" indent="0">
              <a:buNone/>
            </a:pPr>
            <a:endParaRPr lang="en-US" sz="2400" dirty="0"/>
          </a:p>
          <a:p>
            <a:pPr marL="0" indent="0">
              <a:buNone/>
            </a:pPr>
            <a:r>
              <a:rPr lang="en-US" sz="2400" dirty="0" smtClean="0"/>
              <a:t>And though people are often divided over their sympathies for him as a person, we’ll see next time that his </a:t>
            </a:r>
            <a:r>
              <a:rPr lang="en-US" sz="2400" i="1" dirty="0" smtClean="0"/>
              <a:t>work</a:t>
            </a:r>
            <a:r>
              <a:rPr lang="en-US" sz="2400" dirty="0" smtClean="0"/>
              <a:t> does live on in </a:t>
            </a:r>
            <a:r>
              <a:rPr lang="en-US" sz="2400" i="1" dirty="0" smtClean="0"/>
              <a:t>our</a:t>
            </a:r>
            <a:r>
              <a:rPr lang="en-US" sz="2400" dirty="0" smtClean="0"/>
              <a:t> time of war.</a:t>
            </a:r>
          </a:p>
        </p:txBody>
      </p:sp>
      <p:pic>
        <p:nvPicPr>
          <p:cNvPr id="2" name="Picture 1"/>
          <p:cNvPicPr>
            <a:picLocks noChangeAspect="1"/>
          </p:cNvPicPr>
          <p:nvPr/>
        </p:nvPicPr>
        <p:blipFill>
          <a:blip r:embed="rId2"/>
          <a:stretch>
            <a:fillRect/>
          </a:stretch>
        </p:blipFill>
        <p:spPr>
          <a:xfrm>
            <a:off x="4571999" y="1443283"/>
            <a:ext cx="4445461" cy="3065217"/>
          </a:xfrm>
          <a:prstGeom prst="rect">
            <a:avLst/>
          </a:prstGeom>
        </p:spPr>
      </p:pic>
    </p:spTree>
    <p:extLst>
      <p:ext uri="{BB962C8B-B14F-4D97-AF65-F5344CB8AC3E}">
        <p14:creationId xmlns:p14="http://schemas.microsoft.com/office/powerpoint/2010/main" val="4551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pPr marL="0" indent="0">
              <a:buNone/>
            </a:pPr>
            <a:r>
              <a:rPr lang="en-US" dirty="0" smtClean="0"/>
              <a:t>What’s ultimately interesting about the play and Brecht’s life, is that they turn out to be richer and more complex than can be expressed in a single thesis.</a:t>
            </a:r>
          </a:p>
          <a:p>
            <a:pPr marL="0" indent="0">
              <a:buNone/>
            </a:pPr>
            <a:r>
              <a:rPr lang="en-US" dirty="0" smtClean="0"/>
              <a:t>And that will be clearer when you watch the film for next week….</a:t>
            </a:r>
            <a:endParaRPr lang="en-US" dirty="0"/>
          </a:p>
        </p:txBody>
      </p:sp>
      <p:pic>
        <p:nvPicPr>
          <p:cNvPr id="5" name="Content Placeholder 4"/>
          <p:cNvPicPr>
            <a:picLocks noGrp="1" noChangeAspect="1"/>
          </p:cNvPicPr>
          <p:nvPr>
            <p:ph sz="half" idx="2"/>
          </p:nvPr>
        </p:nvPicPr>
        <p:blipFill>
          <a:blip r:embed="rId2"/>
          <a:srcRect l="-16090" r="-16090"/>
          <a:stretch>
            <a:fillRect/>
          </a:stretch>
        </p:blipFill>
        <p:spPr>
          <a:xfrm>
            <a:off x="4648199" y="500338"/>
            <a:ext cx="5020027" cy="5625825"/>
          </a:xfrm>
          <a:prstGeom prst="rect">
            <a:avLst/>
          </a:prstGeom>
        </p:spPr>
      </p:pic>
    </p:spTree>
    <p:extLst>
      <p:ext uri="{BB962C8B-B14F-4D97-AF65-F5344CB8AC3E}">
        <p14:creationId xmlns:p14="http://schemas.microsoft.com/office/powerpoint/2010/main" val="1596616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Whereas the “main stage” of the political and military “realities” of the Thirty Years’ War are nearly invisible to the characters…</a:t>
            </a:r>
            <a:endParaRPr lang="en-US" sz="2400" dirty="0"/>
          </a:p>
        </p:txBody>
      </p:sp>
      <p:sp>
        <p:nvSpPr>
          <p:cNvPr id="3" name="Content Placeholder 2"/>
          <p:cNvSpPr>
            <a:spLocks noGrp="1"/>
          </p:cNvSpPr>
          <p:nvPr>
            <p:ph idx="1"/>
          </p:nvPr>
        </p:nvSpPr>
        <p:spPr>
          <a:xfrm>
            <a:off x="457200" y="1417638"/>
            <a:ext cx="8229600" cy="4971295"/>
          </a:xfrm>
        </p:spPr>
        <p:txBody>
          <a:bodyPr>
            <a:normAutofit fontScale="92500" lnSpcReduction="20000"/>
          </a:bodyPr>
          <a:lstStyle/>
          <a:p>
            <a:pPr>
              <a:buNone/>
            </a:pPr>
            <a:r>
              <a:rPr lang="en-US" dirty="0" smtClean="0"/>
              <a:t>…the “realities” of the “margins” of the war and its impact on the “small people” (“die </a:t>
            </a:r>
            <a:r>
              <a:rPr lang="en-US" dirty="0" err="1" smtClean="0"/>
              <a:t>kleinen</a:t>
            </a:r>
            <a:r>
              <a:rPr lang="en-US" dirty="0" smtClean="0"/>
              <a:t> </a:t>
            </a:r>
            <a:r>
              <a:rPr lang="en-US" dirty="0" err="1" smtClean="0"/>
              <a:t>Leute</a:t>
            </a:r>
            <a:r>
              <a:rPr lang="en-US" dirty="0" smtClean="0"/>
              <a:t>” – Brecht’s term) </a:t>
            </a:r>
            <a:r>
              <a:rPr lang="en-US" i="1" dirty="0" smtClean="0"/>
              <a:t>are</a:t>
            </a:r>
            <a:r>
              <a:rPr lang="en-US" dirty="0" smtClean="0"/>
              <a:t> visible!</a:t>
            </a:r>
          </a:p>
          <a:p>
            <a:pPr>
              <a:buNone/>
            </a:pPr>
            <a:r>
              <a:rPr lang="en-US" dirty="0" smtClean="0"/>
              <a:t>Theirs is a world of “total war.”</a:t>
            </a:r>
          </a:p>
          <a:p>
            <a:pPr>
              <a:buNone/>
            </a:pPr>
            <a:r>
              <a:rPr lang="en-US" dirty="0" smtClean="0"/>
              <a:t>The Army Recruiter / The Sergeant (Scene One) / Mercenary soldiering</a:t>
            </a:r>
          </a:p>
          <a:p>
            <a:pPr>
              <a:buNone/>
            </a:pPr>
            <a:r>
              <a:rPr lang="en-US" dirty="0" smtClean="0"/>
              <a:t>“Contributions”: </a:t>
            </a:r>
            <a:r>
              <a:rPr lang="en-US" dirty="0" err="1" smtClean="0"/>
              <a:t>Eilif’s</a:t>
            </a:r>
            <a:r>
              <a:rPr lang="en-US" dirty="0" smtClean="0"/>
              <a:t> “requisitioning of twenty head of cattle from some farmers” (Scene Two, </a:t>
            </a:r>
            <a:r>
              <a:rPr lang="en-US" dirty="0" err="1" smtClean="0"/>
              <a:t>p</a:t>
            </a:r>
            <a:r>
              <a:rPr lang="en-US" dirty="0" smtClean="0"/>
              <a:t>. 22)</a:t>
            </a:r>
          </a:p>
          <a:p>
            <a:pPr>
              <a:buNone/>
            </a:pPr>
            <a:r>
              <a:rPr lang="en-US" dirty="0" smtClean="0"/>
              <a:t>This isn’t yet a “modern” army, but watching it from a </a:t>
            </a:r>
            <a:r>
              <a:rPr lang="en-US" i="1" dirty="0" smtClean="0"/>
              <a:t>later</a:t>
            </a:r>
            <a:r>
              <a:rPr lang="en-US" dirty="0" smtClean="0"/>
              <a:t> perspective makes us think of what it’s like in </a:t>
            </a:r>
            <a:r>
              <a:rPr lang="en-US" i="1" dirty="0" smtClean="0"/>
              <a:t>our</a:t>
            </a:r>
            <a:r>
              <a:rPr lang="en-US" dirty="0" smtClean="0"/>
              <a:t> world (1939, 2006, 2015…).</a:t>
            </a:r>
          </a:p>
        </p:txBody>
      </p:sp>
    </p:spTree>
    <p:extLst>
      <p:ext uri="{BB962C8B-B14F-4D97-AF65-F5344CB8AC3E}">
        <p14:creationId xmlns:p14="http://schemas.microsoft.com/office/powerpoint/2010/main" val="1371281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Impact of the War on the ‘</a:t>
            </a:r>
            <a:r>
              <a:rPr lang="en-US" dirty="0" err="1"/>
              <a:t>Homefront</a:t>
            </a:r>
            <a:r>
              <a:rPr lang="en-US" dirty="0"/>
              <a:t>’: </a:t>
            </a:r>
          </a:p>
        </p:txBody>
      </p:sp>
      <p:sp>
        <p:nvSpPr>
          <p:cNvPr id="3" name="Content Placeholder 2"/>
          <p:cNvSpPr>
            <a:spLocks noGrp="1"/>
          </p:cNvSpPr>
          <p:nvPr>
            <p:ph idx="1"/>
          </p:nvPr>
        </p:nvSpPr>
        <p:spPr/>
        <p:txBody>
          <a:bodyPr>
            <a:normAutofit/>
          </a:bodyPr>
          <a:lstStyle/>
          <a:p>
            <a:pPr>
              <a:buNone/>
            </a:pPr>
            <a:r>
              <a:rPr lang="en-US" dirty="0" smtClean="0"/>
              <a:t>The Cook, The Preacher, and Mother Courage talk politics: Scene </a:t>
            </a:r>
            <a:r>
              <a:rPr lang="en-US" dirty="0"/>
              <a:t>Three, </a:t>
            </a:r>
            <a:r>
              <a:rPr lang="en-US" dirty="0" smtClean="0"/>
              <a:t>pp. 32-33*</a:t>
            </a:r>
          </a:p>
          <a:p>
            <a:pPr>
              <a:buNone/>
            </a:pPr>
            <a:r>
              <a:rPr lang="en-US" dirty="0" smtClean="0"/>
              <a:t>How do they experience the war? How do they analyze the war? How is the scene constructed?</a:t>
            </a:r>
            <a:endParaRPr lang="en-US" dirty="0"/>
          </a:p>
          <a:p>
            <a:endParaRPr lang="en-US" dirty="0"/>
          </a:p>
        </p:txBody>
      </p:sp>
    </p:spTree>
    <p:extLst>
      <p:ext uri="{BB962C8B-B14F-4D97-AF65-F5344CB8AC3E}">
        <p14:creationId xmlns:p14="http://schemas.microsoft.com/office/powerpoint/2010/main" val="42155693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Alienation effects: a “split stage” (we need to recognize multiple things happening at once); interruptions; irony (“a peaceful invasion”; liberty like salt).</a:t>
            </a:r>
          </a:p>
          <a:p>
            <a:r>
              <a:rPr lang="en-US" dirty="0" smtClean="0"/>
              <a:t>Their perspective of events: Things sweep over them; suddenly back in Sweden the taxes of the poor go up to support the war.</a:t>
            </a:r>
          </a:p>
          <a:p>
            <a:r>
              <a:rPr lang="en-US" dirty="0" smtClean="0"/>
              <a:t>Recall: “</a:t>
            </a:r>
            <a:r>
              <a:rPr lang="en-US" dirty="0" err="1" smtClean="0"/>
              <a:t>Simplicius</a:t>
            </a:r>
            <a:r>
              <a:rPr lang="en-US" dirty="0" smtClean="0"/>
              <a:t> lets himself drift, like a piece of reed on a pond” (21).</a:t>
            </a:r>
            <a:endParaRPr lang="en-US" dirty="0"/>
          </a:p>
        </p:txBody>
      </p:sp>
    </p:spTree>
    <p:extLst>
      <p:ext uri="{BB962C8B-B14F-4D97-AF65-F5344CB8AC3E}">
        <p14:creationId xmlns:p14="http://schemas.microsoft.com/office/powerpoint/2010/main" val="16776659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socio-economic conditions impact all aspects of life. Here we can see Brecht’s Marxist view of the world.</a:t>
            </a:r>
          </a:p>
          <a:p>
            <a:r>
              <a:rPr lang="en-US" dirty="0" smtClean="0"/>
              <a:t>This is crucial if we are to understand and evaluate Courage’s “limited agency” as Brecht wants us to. It’s not about her as an individual (ultimately) but the </a:t>
            </a:r>
            <a:r>
              <a:rPr lang="en-US" i="1" dirty="0" smtClean="0"/>
              <a:t>conditions</a:t>
            </a:r>
            <a:r>
              <a:rPr lang="en-US" dirty="0" smtClean="0"/>
              <a:t> under which she can operate.</a:t>
            </a:r>
          </a:p>
          <a:p>
            <a:endParaRPr lang="en-US" dirty="0"/>
          </a:p>
        </p:txBody>
      </p:sp>
    </p:spTree>
    <p:extLst>
      <p:ext uri="{BB962C8B-B14F-4D97-AF65-F5344CB8AC3E}">
        <p14:creationId xmlns:p14="http://schemas.microsoft.com/office/powerpoint/2010/main" val="1331466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648</TotalTime>
  <Words>5177</Words>
  <Application>Microsoft Macintosh PowerPoint</Application>
  <PresentationFormat>On-screen Show (4:3)</PresentationFormat>
  <Paragraphs>362</Paragraphs>
  <Slides>57</Slides>
  <Notes>1</Notes>
  <HiddenSlides>0</HiddenSlides>
  <MMClips>2</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Mother Courage, Brecht, and Agency: A Lesson about War and Business</vt:lpstr>
      <vt:lpstr>Last time…</vt:lpstr>
      <vt:lpstr>My argument grows out of this thesis:</vt:lpstr>
      <vt:lpstr>PowerPoint Presentation</vt:lpstr>
      <vt:lpstr>What perspective does Brecht give?</vt:lpstr>
      <vt:lpstr>Whereas the “main stage” of the political and military “realities” of the Thirty Years’ War are nearly invisible to the characters…</vt:lpstr>
      <vt:lpstr>The Impact of the War on the ‘Homefront’: </vt:lpstr>
      <vt:lpstr>PowerPoint Presentation</vt:lpstr>
      <vt:lpstr>PowerPoint Presentation</vt:lpstr>
      <vt:lpstr>  Through its anti- / un-realism, the play does offer a commentary on the ‘realities’ of the “modernity” re-presented in this play / Mother Courage as a ‘modern’ picaro (actually, a picara)</vt:lpstr>
      <vt:lpstr>PowerPoint Presentation</vt:lpstr>
      <vt:lpstr>PowerPoint Presentation</vt:lpstr>
      <vt:lpstr>The Values in the play</vt:lpstr>
      <vt:lpstr>“Fatal” Values and Fatal “Virtues”: </vt:lpstr>
      <vt:lpstr>Virtue #1:  “Heroism” in Mother Courage   and her Children What happens to the virtue of heroism (the traditional source of epic kleos)?</vt:lpstr>
      <vt:lpstr>What does heroism, boldness, bravery achieve? Commentary in the ballads…</vt:lpstr>
      <vt:lpstr>No need for any kind of “heroism” when war is a “continuation of business by other means”...</vt:lpstr>
      <vt:lpstr>Sidebar: Brecht’s Hidden Inter-Texts  and the Politics of Cribbing</vt:lpstr>
      <vt:lpstr> </vt:lpstr>
      <vt:lpstr>Back to Brecht’s thesis on the “virtues” as “fatal” in the world of war / Virtue #2: (Real) Honesty in Mother Courage and her Children -- The Case of Swiss Cheese</vt:lpstr>
      <vt:lpstr>Virtue #3: Compassion in Mother Courage and her Children</vt:lpstr>
      <vt:lpstr>Doubling up the “Fatal Virtues”: Kattrin’s Compassionate Heroism</vt:lpstr>
      <vt:lpstr>Even in this scene, however, our compassion as spectators…</vt:lpstr>
      <vt:lpstr>PowerPoint Presentation</vt:lpstr>
      <vt:lpstr> Virtue #4: Empathy in  Mother Courage and her Children</vt:lpstr>
      <vt:lpstr>These “virtues” are “fatal” in the play (sometimes they are not even “virtues”…) – and pointless…</vt:lpstr>
      <vt:lpstr>The Individual’s “Despair”: Mother Courage Caught between an Ethics of Care and a Politics of Self-Interest / Survival</vt:lpstr>
      <vt:lpstr>PowerPoint Presentation</vt:lpstr>
      <vt:lpstr>Brecht is thus arguing that in a world in which the state and the military-industrial complex are in bed with one another (so to speak), individual actions are not enough… </vt:lpstr>
      <vt:lpstr>Pure Self-Interest: The Cook</vt:lpstr>
      <vt:lpstr>What does Brecht want his AUDIENCE to think about Mother Courage’s agency / her “choices”? </vt:lpstr>
      <vt:lpstr>Theater, thought, action</vt:lpstr>
      <vt:lpstr>Epic Theater as  Pedagogical Theater</vt:lpstr>
      <vt:lpstr>PowerPoint Presentation</vt:lpstr>
      <vt:lpstr>The World of the Play (vs. the World in the play): The Audience Should Become a Collective of “Thinking Human Beings”…</vt:lpstr>
      <vt:lpstr>The audience of the play should become a collective of “thinking human beings” by reflecting on – and “casting [their] vote” (Brecht on Theater, p. 39) on—the world in the play and on the values of this world…</vt:lpstr>
      <vt:lpstr>Yes, it’s complicated…</vt:lpstr>
      <vt:lpstr>Epic theater in Translation / Un-realism and 21st-century Cussing</vt:lpstr>
      <vt:lpstr>PowerPoint Presentation</vt:lpstr>
      <vt:lpstr>Also, Does the Audience Always Learn?  1941 / 1949 /1950</vt:lpstr>
      <vt:lpstr>Brecht’s Response to the Audience’s Responses in 1941 (Zurich) / 1950 (Munich)</vt:lpstr>
      <vt:lpstr>(East) Berlin, 1949</vt:lpstr>
      <vt:lpstr>Your / Our Response to Brecht’s Response?</vt:lpstr>
      <vt:lpstr>PowerPoint Presentation</vt:lpstr>
      <vt:lpstr>Brecht’s “Heroism”?   Surviving the War   Surviving the Peace </vt:lpstr>
      <vt:lpstr>Brecht in the post-war U.S.  The Intellectual in the Face  of Authority / Deceit and Deception / Watching out for himself…</vt:lpstr>
      <vt:lpstr>PowerPoint Presentation</vt:lpstr>
      <vt:lpstr>PowerPoint Presentation</vt:lpstr>
      <vt:lpstr>Brecht as “Simplicius” in the 1947 Cold War U.S. The HUAC Hearings…  Deceit and / or Prudence?</vt:lpstr>
      <vt:lpstr>PowerPoint Presentation</vt:lpstr>
      <vt:lpstr>Fast forward six years / More Dissemblance? Hero or Villain? Bertolt Brecht in Cold War East Berlin, East Germany /   Workers’ Uprising (June, 1953)</vt:lpstr>
      <vt:lpstr>Brecht’s Reaction to the Workers’ Uprising, East Berlin, 1953 / Surviving the Post-War Peace…</vt:lpstr>
      <vt:lpstr>PowerPoint Presentation</vt:lpstr>
      <vt:lpstr>In his defense… Brecht’s later (ironic) poetic commentary on the uprising…</vt:lpstr>
      <vt:lpstr>Was Brecht merely dedicated to the survival of his theater, the Berliner Ensemble, as an institution of Pedagogical  / Epic Theater in the Post-War World that the East German government had allowed him to establish and that it supported?  Was he acting “virtuously” in a difficult world? Was he trying to “stay in business”—the business of epic theater? </vt:lpstr>
      <vt:lpstr>PowerPoint Presentation</vt:lpstr>
      <vt:lpstr>PowerPoint Presentation</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Mother Courage, Brecht, and Agency: A Lesson about War and Business</dc:title>
  <dc:creator>John Smith</dc:creator>
  <cp:lastModifiedBy>Kazumo Washizuka</cp:lastModifiedBy>
  <cp:revision>49</cp:revision>
  <dcterms:created xsi:type="dcterms:W3CDTF">2015-09-11T19:09:40Z</dcterms:created>
  <dcterms:modified xsi:type="dcterms:W3CDTF">2015-10-28T05:30:57Z</dcterms:modified>
</cp:coreProperties>
</file>