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07" r:id="rId2"/>
    <p:sldId id="261" r:id="rId3"/>
    <p:sldId id="299" r:id="rId4"/>
    <p:sldId id="301" r:id="rId5"/>
    <p:sldId id="295" r:id="rId6"/>
    <p:sldId id="304" r:id="rId7"/>
    <p:sldId id="305" r:id="rId8"/>
    <p:sldId id="302" r:id="rId9"/>
    <p:sldId id="298"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0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7691EC-34F1-D949-A89F-DED2449AD9D0}" type="datetimeFigureOut">
              <a:rPr lang="en-US" smtClean="0"/>
              <a:t>11/11/15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8DB38F-5489-084D-9B57-10783707FCF6}" type="slidenum">
              <a:rPr lang="en-US" smtClean="0"/>
              <a:t>‹#›</a:t>
            </a:fld>
            <a:endParaRPr lang="en-US"/>
          </a:p>
        </p:txBody>
      </p:sp>
    </p:spTree>
    <p:extLst>
      <p:ext uri="{BB962C8B-B14F-4D97-AF65-F5344CB8AC3E}">
        <p14:creationId xmlns:p14="http://schemas.microsoft.com/office/powerpoint/2010/main" val="1585211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2</a:t>
            </a:fld>
            <a:endParaRPr lang="en-US"/>
          </a:p>
        </p:txBody>
      </p:sp>
    </p:spTree>
    <p:extLst>
      <p:ext uri="{BB962C8B-B14F-4D97-AF65-F5344CB8AC3E}">
        <p14:creationId xmlns:p14="http://schemas.microsoft.com/office/powerpoint/2010/main" val="413849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3</a:t>
            </a:fld>
            <a:endParaRPr lang="en-US"/>
          </a:p>
        </p:txBody>
      </p:sp>
    </p:spTree>
    <p:extLst>
      <p:ext uri="{BB962C8B-B14F-4D97-AF65-F5344CB8AC3E}">
        <p14:creationId xmlns:p14="http://schemas.microsoft.com/office/powerpoint/2010/main" val="4138494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5</a:t>
            </a:fld>
            <a:endParaRPr lang="en-US"/>
          </a:p>
        </p:txBody>
      </p:sp>
    </p:spTree>
    <p:extLst>
      <p:ext uri="{BB962C8B-B14F-4D97-AF65-F5344CB8AC3E}">
        <p14:creationId xmlns:p14="http://schemas.microsoft.com/office/powerpoint/2010/main" val="4138494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8</a:t>
            </a:fld>
            <a:endParaRPr lang="en-US"/>
          </a:p>
        </p:txBody>
      </p:sp>
    </p:spTree>
    <p:extLst>
      <p:ext uri="{BB962C8B-B14F-4D97-AF65-F5344CB8AC3E}">
        <p14:creationId xmlns:p14="http://schemas.microsoft.com/office/powerpoint/2010/main" val="413849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9217" y="0"/>
            <a:ext cx="5299364" cy="6858000"/>
          </a:xfrm>
          <a:prstGeom prst="rect">
            <a:avLst/>
          </a:prstGeom>
        </p:spPr>
      </p:pic>
    </p:spTree>
    <p:extLst>
      <p:ext uri="{BB962C8B-B14F-4D97-AF65-F5344CB8AC3E}">
        <p14:creationId xmlns:p14="http://schemas.microsoft.com/office/powerpoint/2010/main" val="397484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652659"/>
          </a:xfrm>
        </p:spPr>
        <p:txBody>
          <a:bodyPr>
            <a:normAutofit/>
          </a:bodyPr>
          <a:lstStyle/>
          <a:p>
            <a:r>
              <a:rPr lang="en-US" sz="4000" dirty="0" smtClean="0"/>
              <a:t> “. . . war is just for those for whom it is necessary, and arms are pious where there is no hope save in arms.”</a:t>
            </a:r>
            <a:br>
              <a:rPr lang="en-US" sz="4000" dirty="0" smtClean="0"/>
            </a:br>
            <a:r>
              <a:rPr lang="en-US" sz="4000" dirty="0"/>
              <a:t/>
            </a:r>
            <a:br>
              <a:rPr lang="en-US" sz="4000" dirty="0"/>
            </a:br>
            <a:r>
              <a:rPr lang="en-US" sz="4000" dirty="0" smtClean="0"/>
              <a:t>Livy, quoted by Machiavelli, </a:t>
            </a:r>
            <a:br>
              <a:rPr lang="en-US" sz="4000" dirty="0" smtClean="0"/>
            </a:br>
            <a:r>
              <a:rPr lang="en-US" sz="4000" i="1" dirty="0" smtClean="0"/>
              <a:t> BOTH in Il Principe </a:t>
            </a:r>
            <a:r>
              <a:rPr lang="en-US" sz="4000" dirty="0" smtClean="0"/>
              <a:t>(p. 120)</a:t>
            </a:r>
            <a:br>
              <a:rPr lang="en-US" sz="4000" dirty="0" smtClean="0"/>
            </a:br>
            <a:r>
              <a:rPr lang="en-US" sz="4000" i="1" dirty="0" smtClean="0"/>
              <a:t>and in </a:t>
            </a:r>
            <a:r>
              <a:rPr lang="en-US" sz="4000" i="1" dirty="0" err="1" smtClean="0"/>
              <a:t>Discorsi</a:t>
            </a:r>
            <a:endParaRPr lang="en-US" sz="4000" dirty="0"/>
          </a:p>
        </p:txBody>
      </p:sp>
      <p:sp>
        <p:nvSpPr>
          <p:cNvPr id="3" name="Vertical Text Placeholder 2"/>
          <p:cNvSpPr>
            <a:spLocks noGrp="1"/>
          </p:cNvSpPr>
          <p:nvPr>
            <p:ph type="body" orient="vert" idx="1"/>
          </p:nvPr>
        </p:nvSpPr>
        <p:spPr>
          <a:xfrm flipV="1">
            <a:off x="-710663" y="6149021"/>
            <a:ext cx="4571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0294171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Leadership?</a:t>
            </a:r>
            <a:endParaRPr lang="en-US" dirty="0"/>
          </a:p>
        </p:txBody>
      </p:sp>
      <p:pic>
        <p:nvPicPr>
          <p:cNvPr id="4" name="Content Placeholder 3"/>
          <p:cNvPicPr>
            <a:picLocks noGrp="1" noChangeAspect="1"/>
          </p:cNvPicPr>
          <p:nvPr>
            <p:ph sz="half" idx="2"/>
          </p:nvPr>
        </p:nvPicPr>
        <p:blipFill>
          <a:blip r:embed="rId3"/>
          <a:srcRect l="-12462" r="-12462"/>
          <a:stretch>
            <a:fillRect/>
          </a:stretch>
        </p:blipFill>
        <p:spPr/>
      </p:pic>
      <p:sp>
        <p:nvSpPr>
          <p:cNvPr id="3" name="Content Placeholder 2"/>
          <p:cNvSpPr>
            <a:spLocks noGrp="1"/>
          </p:cNvSpPr>
          <p:nvPr>
            <p:ph sz="half" idx="1"/>
          </p:nvPr>
        </p:nvSpPr>
        <p:spPr/>
        <p:txBody>
          <a:bodyPr>
            <a:normAutofit/>
          </a:bodyPr>
          <a:lstStyle/>
          <a:p>
            <a:pPr marL="0" indent="0">
              <a:buNone/>
            </a:pPr>
            <a:r>
              <a:rPr lang="en-US" i="1" dirty="0"/>
              <a:t>Moses</a:t>
            </a:r>
          </a:p>
          <a:p>
            <a:pPr marL="0" indent="0">
              <a:buNone/>
            </a:pPr>
            <a:r>
              <a:rPr lang="en-US" i="1" dirty="0"/>
              <a:t>Cyrus</a:t>
            </a:r>
          </a:p>
          <a:p>
            <a:pPr marL="0" indent="0">
              <a:buNone/>
            </a:pPr>
            <a:r>
              <a:rPr lang="en-US" i="1" dirty="0"/>
              <a:t>Romulus</a:t>
            </a:r>
          </a:p>
          <a:p>
            <a:pPr marL="0" indent="0">
              <a:buNone/>
            </a:pPr>
            <a:r>
              <a:rPr lang="en-US" i="1" dirty="0"/>
              <a:t>Theseus</a:t>
            </a:r>
          </a:p>
          <a:p>
            <a:pPr marL="0" indent="0">
              <a:buNone/>
            </a:pPr>
            <a:r>
              <a:rPr lang="en-US" i="1" dirty="0" err="1" smtClean="0"/>
              <a:t>Hiero</a:t>
            </a:r>
            <a:r>
              <a:rPr lang="en-US" i="1" dirty="0" smtClean="0"/>
              <a:t> of Syracuse</a:t>
            </a:r>
            <a:endParaRPr lang="en-US" i="1" dirty="0"/>
          </a:p>
          <a:p>
            <a:pPr marL="0" indent="0">
              <a:buNone/>
            </a:pPr>
            <a:r>
              <a:rPr lang="en-US" i="1" dirty="0"/>
              <a:t>Francesco </a:t>
            </a:r>
            <a:r>
              <a:rPr lang="en-US" i="1" dirty="0" err="1"/>
              <a:t>Szfoza</a:t>
            </a:r>
            <a:endParaRPr lang="en-US" i="1" dirty="0"/>
          </a:p>
          <a:p>
            <a:pPr marL="0" indent="0">
              <a:buNone/>
            </a:pPr>
            <a:r>
              <a:rPr lang="en-US" i="1" dirty="0" err="1"/>
              <a:t>Cesare</a:t>
            </a:r>
            <a:r>
              <a:rPr lang="en-US" i="1" dirty="0"/>
              <a:t> Borgia</a:t>
            </a:r>
          </a:p>
          <a:p>
            <a:pPr marL="0" indent="0">
              <a:buNone/>
            </a:pPr>
            <a:r>
              <a:rPr lang="en-US" i="1" dirty="0"/>
              <a:t>Agathocles</a:t>
            </a:r>
          </a:p>
          <a:p>
            <a:pPr marL="0" indent="0">
              <a:buNone/>
            </a:pPr>
            <a:endParaRPr lang="en-US" i="1" dirty="0"/>
          </a:p>
        </p:txBody>
      </p:sp>
    </p:spTree>
    <p:extLst>
      <p:ext uri="{BB962C8B-B14F-4D97-AF65-F5344CB8AC3E}">
        <p14:creationId xmlns:p14="http://schemas.microsoft.com/office/powerpoint/2010/main" val="2360283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Virtue PLUS Fortune</a:t>
            </a:r>
            <a:endParaRPr lang="en-US" dirty="0"/>
          </a:p>
        </p:txBody>
      </p:sp>
      <p:sp>
        <p:nvSpPr>
          <p:cNvPr id="3" name="Content Placeholder 2"/>
          <p:cNvSpPr>
            <a:spLocks noGrp="1"/>
          </p:cNvSpPr>
          <p:nvPr>
            <p:ph sz="half" idx="1"/>
          </p:nvPr>
        </p:nvSpPr>
        <p:spPr/>
        <p:txBody>
          <a:bodyPr>
            <a:normAutofit/>
          </a:bodyPr>
          <a:lstStyle/>
          <a:p>
            <a:pPr marL="0" indent="0">
              <a:buNone/>
            </a:pPr>
            <a:r>
              <a:rPr lang="en-US" i="1" dirty="0"/>
              <a:t>Moses</a:t>
            </a:r>
          </a:p>
          <a:p>
            <a:pPr marL="0" indent="0">
              <a:buNone/>
            </a:pPr>
            <a:r>
              <a:rPr lang="en-US" i="1" dirty="0"/>
              <a:t>Cyrus</a:t>
            </a:r>
          </a:p>
          <a:p>
            <a:pPr marL="0" indent="0">
              <a:buNone/>
            </a:pPr>
            <a:r>
              <a:rPr lang="en-US" i="1" dirty="0"/>
              <a:t>Romulus</a:t>
            </a:r>
          </a:p>
          <a:p>
            <a:pPr marL="0" indent="0">
              <a:buNone/>
            </a:pPr>
            <a:r>
              <a:rPr lang="en-US" i="1" dirty="0"/>
              <a:t>Theseus</a:t>
            </a:r>
          </a:p>
          <a:p>
            <a:pPr marL="0" indent="0">
              <a:buNone/>
            </a:pPr>
            <a:r>
              <a:rPr lang="en-US" i="1" dirty="0" err="1" smtClean="0"/>
              <a:t>Hiero</a:t>
            </a:r>
            <a:r>
              <a:rPr lang="en-US" i="1" dirty="0" smtClean="0"/>
              <a:t> of Syracuse</a:t>
            </a:r>
          </a:p>
          <a:p>
            <a:pPr marL="0" indent="0">
              <a:buNone/>
            </a:pPr>
            <a:r>
              <a:rPr lang="en-US" i="1" dirty="0" smtClean="0"/>
              <a:t>Francesco Sforza</a:t>
            </a:r>
            <a:endParaRPr lang="en-US" i="1" dirty="0"/>
          </a:p>
          <a:p>
            <a:pPr marL="0" indent="0">
              <a:buNone/>
            </a:pPr>
            <a:endParaRPr lang="en-US" i="1" dirty="0"/>
          </a:p>
        </p:txBody>
      </p:sp>
      <p:pic>
        <p:nvPicPr>
          <p:cNvPr id="6" name="Content Placeholder 5"/>
          <p:cNvPicPr>
            <a:picLocks noGrp="1" noChangeAspect="1"/>
          </p:cNvPicPr>
          <p:nvPr>
            <p:ph sz="half" idx="2"/>
          </p:nvPr>
        </p:nvPicPr>
        <p:blipFill>
          <a:blip r:embed="rId3"/>
          <a:srcRect l="-11115" r="-11115"/>
          <a:stretch>
            <a:fillRect/>
          </a:stretch>
        </p:blipFill>
        <p:spPr/>
      </p:pic>
    </p:spTree>
    <p:extLst>
      <p:ext uri="{BB962C8B-B14F-4D97-AF65-F5344CB8AC3E}">
        <p14:creationId xmlns:p14="http://schemas.microsoft.com/office/powerpoint/2010/main" val="8564554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Fortune AND Virtue</a:t>
            </a:r>
            <a:endParaRPr lang="en-US" dirty="0"/>
          </a:p>
        </p:txBody>
      </p:sp>
      <p:sp>
        <p:nvSpPr>
          <p:cNvPr id="3" name="TextBox 2"/>
          <p:cNvSpPr txBox="1"/>
          <p:nvPr/>
        </p:nvSpPr>
        <p:spPr>
          <a:xfrm>
            <a:off x="457200" y="1417638"/>
            <a:ext cx="8525724" cy="3816430"/>
          </a:xfrm>
          <a:prstGeom prst="rect">
            <a:avLst/>
          </a:prstGeom>
          <a:noFill/>
        </p:spPr>
        <p:txBody>
          <a:bodyPr wrap="square" rtlCol="0">
            <a:spAutoFit/>
          </a:bodyPr>
          <a:lstStyle/>
          <a:p>
            <a:pPr marL="285750" indent="-285750">
              <a:buFont typeface="Arial"/>
              <a:buChar char="•"/>
            </a:pPr>
            <a:r>
              <a:rPr lang="en-US" sz="2800" dirty="0" smtClean="0"/>
              <a:t>“</a:t>
            </a:r>
            <a:r>
              <a:rPr lang="en-US" sz="2800" dirty="0"/>
              <a:t>Opportunities made these men happy, and </a:t>
            </a:r>
            <a:r>
              <a:rPr lang="en-US" sz="2800" dirty="0" smtClean="0"/>
              <a:t>their own excellent virtue caused the opportunities to be revealed” (p. 56)</a:t>
            </a:r>
          </a:p>
          <a:p>
            <a:pPr marL="285750" indent="-285750">
              <a:buFont typeface="Arial"/>
              <a:buChar char="•"/>
            </a:pPr>
            <a:endParaRPr lang="en-US" sz="2800" dirty="0" smtClean="0"/>
          </a:p>
          <a:p>
            <a:pPr marL="285750" indent="-285750">
              <a:buFont typeface="Arial"/>
              <a:buChar char="•"/>
            </a:pPr>
            <a:endParaRPr lang="en-US" sz="2800" dirty="0"/>
          </a:p>
          <a:p>
            <a:pPr marL="285750" indent="-285750">
              <a:buFont typeface="Arial"/>
              <a:buChar char="•"/>
            </a:pPr>
            <a:r>
              <a:rPr lang="en-US" sz="2800" dirty="0" smtClean="0"/>
              <a:t>“Those who, like these men, become princes in virtuous ways, acquire their principalities with difficulty, but hold them with ease.” (p. 56)</a:t>
            </a:r>
            <a:endParaRPr lang="en-US" sz="2800" dirty="0"/>
          </a:p>
          <a:p>
            <a:pPr marL="285750" indent="-285750">
              <a:buFont typeface="Arial"/>
              <a:buChar char="•"/>
            </a:pPr>
            <a:endParaRPr lang="en-US" dirty="0"/>
          </a:p>
        </p:txBody>
      </p:sp>
    </p:spTree>
    <p:extLst>
      <p:ext uri="{BB962C8B-B14F-4D97-AF65-F5344CB8AC3E}">
        <p14:creationId xmlns:p14="http://schemas.microsoft.com/office/powerpoint/2010/main" val="1493220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Virtue MINUS Fortune</a:t>
            </a:r>
            <a:endParaRPr lang="en-US" sz="4000" dirty="0"/>
          </a:p>
        </p:txBody>
      </p:sp>
      <p:sp>
        <p:nvSpPr>
          <p:cNvPr id="3" name="Content Placeholder 2"/>
          <p:cNvSpPr>
            <a:spLocks noGrp="1"/>
          </p:cNvSpPr>
          <p:nvPr>
            <p:ph sz="half" idx="1"/>
          </p:nvPr>
        </p:nvSpPr>
        <p:spPr>
          <a:xfrm>
            <a:off x="410161" y="1538420"/>
            <a:ext cx="4038600" cy="4525963"/>
          </a:xfrm>
        </p:spPr>
        <p:txBody>
          <a:bodyPr>
            <a:normAutofit fontScale="85000" lnSpcReduction="10000"/>
          </a:bodyPr>
          <a:lstStyle/>
          <a:p>
            <a:pPr marL="0" indent="0">
              <a:buNone/>
            </a:pPr>
            <a:r>
              <a:rPr lang="en-US" sz="2400" dirty="0" err="1" smtClean="0"/>
              <a:t>Cesare</a:t>
            </a:r>
            <a:r>
              <a:rPr lang="en-US" sz="2400" dirty="0" smtClean="0"/>
              <a:t> Borgia (Duke Valentino)</a:t>
            </a:r>
          </a:p>
          <a:p>
            <a:pPr marL="0" indent="0">
              <a:buNone/>
            </a:pPr>
            <a:r>
              <a:rPr lang="en-US" sz="2400" dirty="0" smtClean="0"/>
              <a:t>“acquired his state through his father’s fortune, and on the same account he lost it, even though he took every care, and did all those things that ought to have been done by a prudent and virtuous man to put down roots in those states that the arms and fortune of others had granted him” (p. 59).</a:t>
            </a:r>
          </a:p>
          <a:p>
            <a:pPr marL="0" indent="0">
              <a:buNone/>
            </a:pPr>
            <a:endParaRPr lang="en-US" sz="2400" dirty="0" smtClean="0"/>
          </a:p>
          <a:p>
            <a:pPr marL="0" indent="0">
              <a:buNone/>
            </a:pPr>
            <a:r>
              <a:rPr lang="en-US" sz="2400" dirty="0" smtClean="0"/>
              <a:t>“[I]t was not his fault, because this arose from an extraordinary and extreme malignity of fortune” (p. 59).</a:t>
            </a:r>
          </a:p>
          <a:p>
            <a:endParaRPr lang="en-US" sz="2400" dirty="0"/>
          </a:p>
          <a:p>
            <a:endParaRPr lang="en-US" sz="2400" dirty="0"/>
          </a:p>
          <a:p>
            <a:pPr marL="0" indent="0">
              <a:buNone/>
            </a:pPr>
            <a:endParaRPr lang="en-US" sz="2000" i="1" dirty="0"/>
          </a:p>
        </p:txBody>
      </p:sp>
      <p:pic>
        <p:nvPicPr>
          <p:cNvPr id="5" name="Content Placeholder 4"/>
          <p:cNvPicPr>
            <a:picLocks noGrp="1" noChangeAspect="1"/>
          </p:cNvPicPr>
          <p:nvPr>
            <p:ph sz="half" idx="2"/>
          </p:nvPr>
        </p:nvPicPr>
        <p:blipFill>
          <a:blip r:embed="rId3"/>
          <a:srcRect t="6880" b="6880"/>
          <a:stretch>
            <a:fillRect/>
          </a:stretch>
        </p:blipFill>
        <p:spPr/>
      </p:pic>
    </p:spTree>
    <p:extLst>
      <p:ext uri="{BB962C8B-B14F-4D97-AF65-F5344CB8AC3E}">
        <p14:creationId xmlns:p14="http://schemas.microsoft.com/office/powerpoint/2010/main" val="27537508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Neither Virtue NOR Fortune</a:t>
            </a:r>
          </a:p>
        </p:txBody>
      </p:sp>
      <p:sp>
        <p:nvSpPr>
          <p:cNvPr id="3" name="TextBox 2"/>
          <p:cNvSpPr txBox="1"/>
          <p:nvPr/>
        </p:nvSpPr>
        <p:spPr>
          <a:xfrm>
            <a:off x="457200" y="1417638"/>
            <a:ext cx="8525724" cy="5109091"/>
          </a:xfrm>
          <a:prstGeom prst="rect">
            <a:avLst/>
          </a:prstGeom>
          <a:noFill/>
        </p:spPr>
        <p:txBody>
          <a:bodyPr wrap="square" rtlCol="0">
            <a:spAutoFit/>
          </a:bodyPr>
          <a:lstStyle/>
          <a:p>
            <a:pPr marL="285750" indent="-285750">
              <a:buFont typeface="Arial"/>
              <a:buChar char="•"/>
            </a:pPr>
            <a:r>
              <a:rPr lang="en-US" sz="2800" dirty="0" smtClean="0"/>
              <a:t>Agathocles the Sicilian:</a:t>
            </a:r>
          </a:p>
          <a:p>
            <a:pPr marL="285750" indent="-285750">
              <a:buFont typeface="Arial"/>
              <a:buChar char="•"/>
            </a:pPr>
            <a:endParaRPr lang="en-US" sz="2800" dirty="0"/>
          </a:p>
          <a:p>
            <a:pPr marL="285750" indent="-285750">
              <a:buFont typeface="Arial"/>
              <a:buChar char="•"/>
            </a:pPr>
            <a:r>
              <a:rPr lang="en-US" sz="2800" dirty="0" smtClean="0"/>
              <a:t>“Thus whoever considers the actions and life of this man will not see things, or will see only a few of them,  that he may attribute to fortune, since it is the case  . . . that not through anyone’s favor, but through the ranks of the military, which he had climbed through a thousand sacrifices and perils, he reached the </a:t>
            </a:r>
            <a:r>
              <a:rPr lang="en-US" sz="2800" dirty="0" err="1" smtClean="0"/>
              <a:t>principate</a:t>
            </a:r>
            <a:r>
              <a:rPr lang="en-US" sz="2800" dirty="0" smtClean="0"/>
              <a:t>, and he maintained it with so many spirited and very risky decisions” (p. 65)</a:t>
            </a:r>
          </a:p>
          <a:p>
            <a:pPr marL="285750" indent="-285750">
              <a:buFont typeface="Arial"/>
              <a:buChar char="•"/>
            </a:pPr>
            <a:endParaRPr lang="en-US" sz="2800" dirty="0"/>
          </a:p>
          <a:p>
            <a:pPr marL="285750" indent="-285750">
              <a:buFont typeface="Arial"/>
              <a:buChar char="•"/>
            </a:pPr>
            <a:endParaRPr lang="en-US" dirty="0"/>
          </a:p>
        </p:txBody>
      </p:sp>
    </p:spTree>
    <p:extLst>
      <p:ext uri="{BB962C8B-B14F-4D97-AF65-F5344CB8AC3E}">
        <p14:creationId xmlns:p14="http://schemas.microsoft.com/office/powerpoint/2010/main" val="65481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Neither Virtue NOR Fortune</a:t>
            </a:r>
          </a:p>
        </p:txBody>
      </p:sp>
      <p:sp>
        <p:nvSpPr>
          <p:cNvPr id="3" name="TextBox 2"/>
          <p:cNvSpPr txBox="1"/>
          <p:nvPr/>
        </p:nvSpPr>
        <p:spPr>
          <a:xfrm>
            <a:off x="457200" y="1417638"/>
            <a:ext cx="8525724" cy="4862869"/>
          </a:xfrm>
          <a:prstGeom prst="rect">
            <a:avLst/>
          </a:prstGeom>
          <a:noFill/>
        </p:spPr>
        <p:txBody>
          <a:bodyPr wrap="square" rtlCol="0">
            <a:spAutoFit/>
          </a:bodyPr>
          <a:lstStyle/>
          <a:p>
            <a:pPr marL="285750" indent="-285750">
              <a:buFont typeface="Arial"/>
              <a:buChar char="•"/>
            </a:pPr>
            <a:r>
              <a:rPr lang="en-US" sz="2800" dirty="0" smtClean="0"/>
              <a:t>Agathocles the Sicilian:</a:t>
            </a:r>
          </a:p>
          <a:p>
            <a:r>
              <a:rPr lang="en-US" sz="2400" dirty="0" smtClean="0"/>
              <a:t>“And yet one cannot call it virtuous to kill one’s fellow citizens, to betray one’s friends, to be without faith, without compassion, without religion.  These modes made be used to </a:t>
            </a:r>
            <a:r>
              <a:rPr lang="en-US" sz="2400" dirty="0" smtClean="0">
                <a:solidFill>
                  <a:srgbClr val="FF6600"/>
                </a:solidFill>
              </a:rPr>
              <a:t>acquire rule but not glory.</a:t>
            </a:r>
            <a:r>
              <a:rPr lang="en-US" sz="2400" dirty="0" smtClean="0"/>
              <a:t>  For if one considers Agathocles’ virtue in entering into and escaping dangers, and the greatness of his spirit in enduring and overcoming adverse things, one does not see why he should be judged inferior to any most excellent captain; nonetheless, his bestial cruelty and inhumanity, with infinite wicked deeds, do not allow that he should be celebrated among the most excellent men.  One cannot, therefore, ascribe to fortune or to virtue what was accomplished by him without either one” (p. 66)</a:t>
            </a:r>
            <a:endParaRPr lang="en-US" sz="2400" dirty="0"/>
          </a:p>
          <a:p>
            <a:pPr marL="285750" indent="-285750">
              <a:buFont typeface="Arial"/>
              <a:buChar char="•"/>
            </a:pPr>
            <a:endParaRPr lang="en-US" dirty="0"/>
          </a:p>
        </p:txBody>
      </p:sp>
    </p:spTree>
    <p:extLst>
      <p:ext uri="{BB962C8B-B14F-4D97-AF65-F5344CB8AC3E}">
        <p14:creationId xmlns:p14="http://schemas.microsoft.com/office/powerpoint/2010/main" val="1623312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Princely Qualities?</a:t>
            </a:r>
            <a:endParaRPr lang="en-US" sz="4000" dirty="0"/>
          </a:p>
        </p:txBody>
      </p:sp>
      <p:sp>
        <p:nvSpPr>
          <p:cNvPr id="3" name="Content Placeholder 2"/>
          <p:cNvSpPr>
            <a:spLocks noGrp="1"/>
          </p:cNvSpPr>
          <p:nvPr>
            <p:ph sz="half" idx="1"/>
          </p:nvPr>
        </p:nvSpPr>
        <p:spPr>
          <a:xfrm>
            <a:off x="410161" y="1538420"/>
            <a:ext cx="4038600" cy="4525963"/>
          </a:xfrm>
        </p:spPr>
        <p:txBody>
          <a:bodyPr>
            <a:normAutofit lnSpcReduction="10000"/>
          </a:bodyPr>
          <a:lstStyle/>
          <a:p>
            <a:r>
              <a:rPr lang="en-US" sz="2400" dirty="0" smtClean="0"/>
              <a:t>Own arms / other’s arms</a:t>
            </a:r>
          </a:p>
          <a:p>
            <a:r>
              <a:rPr lang="en-US" sz="2400" dirty="0" smtClean="0"/>
              <a:t>Liberality </a:t>
            </a:r>
            <a:r>
              <a:rPr lang="en-US" sz="2400" dirty="0"/>
              <a:t>/ parsimony</a:t>
            </a:r>
          </a:p>
          <a:p>
            <a:r>
              <a:rPr lang="en-US" sz="2400" dirty="0"/>
              <a:t>Cruelty / </a:t>
            </a:r>
            <a:r>
              <a:rPr lang="en-US" sz="2400" dirty="0" smtClean="0"/>
              <a:t>compassion</a:t>
            </a:r>
          </a:p>
          <a:p>
            <a:pPr marL="457200" lvl="1" indent="0">
              <a:buNone/>
            </a:pPr>
            <a:r>
              <a:rPr lang="en-US" sz="2000" dirty="0"/>
              <a:t>	</a:t>
            </a:r>
            <a:r>
              <a:rPr lang="en-US" sz="2000" dirty="0" smtClean="0"/>
              <a:t>Be feared or be loved?</a:t>
            </a:r>
            <a:endParaRPr lang="en-US" sz="2000" dirty="0"/>
          </a:p>
          <a:p>
            <a:r>
              <a:rPr lang="en-US" sz="2400" dirty="0"/>
              <a:t>Faithfulness (trust</a:t>
            </a:r>
            <a:r>
              <a:rPr lang="en-US" sz="2400" dirty="0" smtClean="0"/>
              <a:t>)</a:t>
            </a:r>
          </a:p>
          <a:p>
            <a:pPr marL="914400" lvl="2" indent="0">
              <a:buNone/>
            </a:pPr>
            <a:r>
              <a:rPr lang="en-US" dirty="0" smtClean="0"/>
              <a:t>Lion </a:t>
            </a:r>
            <a:r>
              <a:rPr lang="en-US" dirty="0" err="1" smtClean="0"/>
              <a:t>vs</a:t>
            </a:r>
            <a:r>
              <a:rPr lang="en-US" dirty="0" smtClean="0"/>
              <a:t> Fox</a:t>
            </a:r>
            <a:endParaRPr lang="en-US" dirty="0"/>
          </a:p>
          <a:p>
            <a:r>
              <a:rPr lang="en-US" sz="2400" dirty="0" smtClean="0"/>
              <a:t>Avoiding </a:t>
            </a:r>
            <a:r>
              <a:rPr lang="en-US" sz="2400" dirty="0"/>
              <a:t>contempt, hatred</a:t>
            </a:r>
          </a:p>
          <a:p>
            <a:r>
              <a:rPr lang="en-US" sz="2400" dirty="0" smtClean="0"/>
              <a:t>Fortresses </a:t>
            </a:r>
            <a:r>
              <a:rPr lang="en-US" sz="2400" dirty="0"/>
              <a:t>/</a:t>
            </a:r>
            <a:r>
              <a:rPr lang="en-US" sz="2400" dirty="0" smtClean="0"/>
              <a:t>popular support</a:t>
            </a:r>
            <a:endParaRPr lang="en-US" sz="2400" dirty="0"/>
          </a:p>
          <a:p>
            <a:r>
              <a:rPr lang="en-US" sz="2400" dirty="0"/>
              <a:t>Exemplarity</a:t>
            </a:r>
          </a:p>
          <a:p>
            <a:r>
              <a:rPr lang="en-US" sz="2400" dirty="0"/>
              <a:t>Choice of ministers</a:t>
            </a:r>
          </a:p>
          <a:p>
            <a:r>
              <a:rPr lang="en-US" sz="2400" dirty="0"/>
              <a:t>Seek wise </a:t>
            </a:r>
            <a:r>
              <a:rPr lang="en-US" sz="2400" dirty="0" smtClean="0"/>
              <a:t>counsel / flattery</a:t>
            </a:r>
            <a:endParaRPr lang="en-US" sz="2400" dirty="0"/>
          </a:p>
          <a:p>
            <a:pPr marL="0" indent="0">
              <a:buNone/>
            </a:pPr>
            <a:endParaRPr lang="en-US" sz="2000" i="1" dirty="0"/>
          </a:p>
        </p:txBody>
      </p:sp>
      <p:pic>
        <p:nvPicPr>
          <p:cNvPr id="6" name="Content Placeholder 5"/>
          <p:cNvPicPr>
            <a:picLocks noGrp="1" noChangeAspect="1"/>
          </p:cNvPicPr>
          <p:nvPr>
            <p:ph sz="half" idx="2"/>
          </p:nvPr>
        </p:nvPicPr>
        <p:blipFill>
          <a:blip r:embed="rId3"/>
          <a:srcRect l="3559" r="3559"/>
          <a:stretch>
            <a:fillRect/>
          </a:stretch>
        </p:blipFill>
        <p:spPr/>
      </p:pic>
      <p:sp>
        <p:nvSpPr>
          <p:cNvPr id="7" name="TextBox 6"/>
          <p:cNvSpPr txBox="1"/>
          <p:nvPr/>
        </p:nvSpPr>
        <p:spPr>
          <a:xfrm>
            <a:off x="5565305" y="6239165"/>
            <a:ext cx="2390466" cy="400110"/>
          </a:xfrm>
          <a:prstGeom prst="rect">
            <a:avLst/>
          </a:prstGeom>
          <a:noFill/>
        </p:spPr>
        <p:txBody>
          <a:bodyPr wrap="square" rtlCol="0">
            <a:spAutoFit/>
          </a:bodyPr>
          <a:lstStyle/>
          <a:p>
            <a:r>
              <a:rPr lang="en-US" sz="2000" dirty="0" smtClean="0"/>
              <a:t>Chiron and Achilles</a:t>
            </a:r>
            <a:endParaRPr lang="en-US" sz="2000" dirty="0"/>
          </a:p>
        </p:txBody>
      </p:sp>
    </p:spTree>
    <p:extLst>
      <p:ext uri="{BB962C8B-B14F-4D97-AF65-F5344CB8AC3E}">
        <p14:creationId xmlns:p14="http://schemas.microsoft.com/office/powerpoint/2010/main" val="38060234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Later Political Terminology</a:t>
            </a:r>
            <a:br>
              <a:rPr lang="en-US" dirty="0" smtClean="0"/>
            </a:br>
            <a:r>
              <a:rPr lang="en-US" sz="3600" dirty="0" smtClean="0"/>
              <a:t>inspired by Machiavelli</a:t>
            </a:r>
            <a:endParaRPr lang="en-US" dirty="0"/>
          </a:p>
        </p:txBody>
      </p:sp>
      <p:sp>
        <p:nvSpPr>
          <p:cNvPr id="3" name="TextBox 2"/>
          <p:cNvSpPr txBox="1"/>
          <p:nvPr/>
        </p:nvSpPr>
        <p:spPr>
          <a:xfrm>
            <a:off x="616292" y="1718001"/>
            <a:ext cx="2035631" cy="4862871"/>
          </a:xfrm>
          <a:prstGeom prst="rect">
            <a:avLst/>
          </a:prstGeom>
          <a:noFill/>
        </p:spPr>
        <p:txBody>
          <a:bodyPr wrap="square" rtlCol="0">
            <a:spAutoFit/>
          </a:bodyPr>
          <a:lstStyle/>
          <a:p>
            <a:r>
              <a:rPr lang="en-US" sz="2000" dirty="0" smtClean="0">
                <a:solidFill>
                  <a:srgbClr val="FF0000"/>
                </a:solidFill>
              </a:rPr>
              <a:t>Reason of State</a:t>
            </a:r>
          </a:p>
          <a:p>
            <a:endParaRPr lang="en-US" dirty="0" smtClean="0"/>
          </a:p>
          <a:p>
            <a:r>
              <a:rPr lang="en-US" dirty="0" smtClean="0"/>
              <a:t>(Richelieu,</a:t>
            </a:r>
          </a:p>
          <a:p>
            <a:endParaRPr lang="en-US" dirty="0"/>
          </a:p>
          <a:p>
            <a:r>
              <a:rPr lang="en-US" dirty="0" smtClean="0"/>
              <a:t>Louis XIV:</a:t>
            </a:r>
          </a:p>
          <a:p>
            <a:r>
              <a:rPr lang="en-US" dirty="0" smtClean="0"/>
              <a:t> “L’</a:t>
            </a:r>
            <a:r>
              <a:rPr lang="en-US" dirty="0" err="1" smtClean="0"/>
              <a:t>état</a:t>
            </a:r>
            <a:r>
              <a:rPr lang="en-US" dirty="0" smtClean="0"/>
              <a:t> </a:t>
            </a:r>
            <a:r>
              <a:rPr lang="en-US" dirty="0" err="1" smtClean="0"/>
              <a:t>c’est</a:t>
            </a:r>
            <a:r>
              <a:rPr lang="en-US" dirty="0" smtClean="0"/>
              <a:t> </a:t>
            </a:r>
            <a:r>
              <a:rPr lang="en-US" dirty="0" err="1" smtClean="0"/>
              <a:t>moi</a:t>
            </a:r>
            <a:r>
              <a:rPr lang="en-US" dirty="0" smtClean="0"/>
              <a:t>”)</a:t>
            </a:r>
            <a:endParaRPr lang="en-US" dirty="0"/>
          </a:p>
          <a:p>
            <a:endParaRPr lang="en-US" dirty="0" smtClean="0"/>
          </a:p>
          <a:p>
            <a:endParaRPr lang="en-US" dirty="0"/>
          </a:p>
          <a:p>
            <a:endParaRPr lang="en-US" dirty="0"/>
          </a:p>
          <a:p>
            <a:endParaRPr lang="en-US" dirty="0"/>
          </a:p>
          <a:p>
            <a:r>
              <a:rPr lang="en-US" sz="2000" dirty="0" smtClean="0">
                <a:solidFill>
                  <a:srgbClr val="FF6600"/>
                </a:solidFill>
              </a:rPr>
              <a:t>Realpolitik</a:t>
            </a:r>
          </a:p>
          <a:p>
            <a:endParaRPr lang="en-US" dirty="0"/>
          </a:p>
          <a:p>
            <a:r>
              <a:rPr lang="en-US" dirty="0" smtClean="0"/>
              <a:t>(Metternich,</a:t>
            </a:r>
          </a:p>
          <a:p>
            <a:endParaRPr lang="en-US" dirty="0"/>
          </a:p>
          <a:p>
            <a:r>
              <a:rPr lang="en-US" dirty="0" smtClean="0"/>
              <a:t>Kissinger)</a:t>
            </a:r>
          </a:p>
          <a:p>
            <a:endParaRPr lang="en-US" dirty="0"/>
          </a:p>
          <a:p>
            <a:endParaRPr lang="en-US" dirty="0" smtClean="0"/>
          </a:p>
        </p:txBody>
      </p:sp>
      <p:pic>
        <p:nvPicPr>
          <p:cNvPr id="5" name="Picture 4"/>
          <p:cNvPicPr>
            <a:picLocks noChangeAspect="1"/>
          </p:cNvPicPr>
          <p:nvPr/>
        </p:nvPicPr>
        <p:blipFill>
          <a:blip r:embed="rId2"/>
          <a:stretch>
            <a:fillRect/>
          </a:stretch>
        </p:blipFill>
        <p:spPr>
          <a:xfrm>
            <a:off x="6200272" y="1417638"/>
            <a:ext cx="1953128" cy="2671953"/>
          </a:xfrm>
          <a:prstGeom prst="rect">
            <a:avLst/>
          </a:prstGeom>
        </p:spPr>
      </p:pic>
      <p:pic>
        <p:nvPicPr>
          <p:cNvPr id="6" name="Picture 5"/>
          <p:cNvPicPr>
            <a:picLocks noChangeAspect="1"/>
          </p:cNvPicPr>
          <p:nvPr/>
        </p:nvPicPr>
        <p:blipFill>
          <a:blip r:embed="rId3"/>
          <a:stretch>
            <a:fillRect/>
          </a:stretch>
        </p:blipFill>
        <p:spPr>
          <a:xfrm>
            <a:off x="3030090" y="1417638"/>
            <a:ext cx="2105677" cy="2671953"/>
          </a:xfrm>
          <a:prstGeom prst="rect">
            <a:avLst/>
          </a:prstGeom>
        </p:spPr>
      </p:pic>
      <p:pic>
        <p:nvPicPr>
          <p:cNvPr id="9" name="Picture 8"/>
          <p:cNvPicPr>
            <a:picLocks noChangeAspect="1"/>
          </p:cNvPicPr>
          <p:nvPr/>
        </p:nvPicPr>
        <p:blipFill>
          <a:blip r:embed="rId4"/>
          <a:stretch>
            <a:fillRect/>
          </a:stretch>
        </p:blipFill>
        <p:spPr>
          <a:xfrm>
            <a:off x="3030090" y="4276328"/>
            <a:ext cx="2105677" cy="2408937"/>
          </a:xfrm>
          <a:prstGeom prst="rect">
            <a:avLst/>
          </a:prstGeom>
        </p:spPr>
      </p:pic>
      <p:pic>
        <p:nvPicPr>
          <p:cNvPr id="11" name="Picture 10"/>
          <p:cNvPicPr>
            <a:picLocks noChangeAspect="1"/>
          </p:cNvPicPr>
          <p:nvPr/>
        </p:nvPicPr>
        <p:blipFill>
          <a:blip r:embed="rId5"/>
          <a:stretch>
            <a:fillRect/>
          </a:stretch>
        </p:blipFill>
        <p:spPr>
          <a:xfrm>
            <a:off x="6365696" y="4386565"/>
            <a:ext cx="1638300" cy="2298700"/>
          </a:xfrm>
          <a:prstGeom prst="rect">
            <a:avLst/>
          </a:prstGeom>
        </p:spPr>
      </p:pic>
    </p:spTree>
    <p:extLst>
      <p:ext uri="{BB962C8B-B14F-4D97-AF65-F5344CB8AC3E}">
        <p14:creationId xmlns:p14="http://schemas.microsoft.com/office/powerpoint/2010/main" val="3358536524"/>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3803</TotalTime>
  <Words>507</Words>
  <Application>Microsoft Macintosh PowerPoint</Application>
  <PresentationFormat>On-screen Show (4:3)</PresentationFormat>
  <Paragraphs>68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 Black </vt:lpstr>
      <vt:lpstr>PowerPoint Presentation</vt:lpstr>
      <vt:lpstr>Examples of Leadership?</vt:lpstr>
      <vt:lpstr>Virtue PLUS Fortune</vt:lpstr>
      <vt:lpstr>Fortune AND Virtue</vt:lpstr>
      <vt:lpstr>Virtue MINUS Fortune</vt:lpstr>
      <vt:lpstr>Neither Virtue NOR Fortune</vt:lpstr>
      <vt:lpstr>Neither Virtue NOR Fortune</vt:lpstr>
      <vt:lpstr>Princely Qualities?</vt:lpstr>
      <vt:lpstr>Later Political Terminology inspired by Machiavelli</vt:lpstr>
      <vt:lpstr> “. . . war is just for those for whom it is necessary, and arms are pious where there is no hope save in arms.”  Livy, quoted by Machiavelli,   BOTH in Il Principe (p. 120) and in Discorsi</vt:lpstr>
    </vt:vector>
  </TitlesOfParts>
  <Company>Northeastern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Humanities Core Course Fall 2013:  Section 3</dc:title>
  <dc:creator>Georges Van Den Abbeele</dc:creator>
  <cp:lastModifiedBy>Georges Van Den Abbeele</cp:lastModifiedBy>
  <cp:revision>89</cp:revision>
  <dcterms:created xsi:type="dcterms:W3CDTF">2013-11-11T23:37:21Z</dcterms:created>
  <dcterms:modified xsi:type="dcterms:W3CDTF">2015-11-11T23:45:53Z</dcterms:modified>
</cp:coreProperties>
</file>