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9" r:id="rId1"/>
  </p:sldMasterIdLst>
  <p:notesMasterIdLst>
    <p:notesMasterId r:id="rId54"/>
  </p:notesMasterIdLst>
  <p:sldIdLst>
    <p:sldId id="356" r:id="rId2"/>
    <p:sldId id="357" r:id="rId3"/>
    <p:sldId id="358" r:id="rId4"/>
    <p:sldId id="359" r:id="rId5"/>
    <p:sldId id="363" r:id="rId6"/>
    <p:sldId id="360" r:id="rId7"/>
    <p:sldId id="361" r:id="rId8"/>
    <p:sldId id="362" r:id="rId9"/>
    <p:sldId id="364" r:id="rId10"/>
    <p:sldId id="366" r:id="rId11"/>
    <p:sldId id="365" r:id="rId12"/>
    <p:sldId id="367" r:id="rId13"/>
    <p:sldId id="368" r:id="rId14"/>
    <p:sldId id="369" r:id="rId15"/>
    <p:sldId id="373" r:id="rId16"/>
    <p:sldId id="372" r:id="rId17"/>
    <p:sldId id="337" r:id="rId18"/>
    <p:sldId id="371" r:id="rId19"/>
    <p:sldId id="256" r:id="rId20"/>
    <p:sldId id="374" r:id="rId21"/>
    <p:sldId id="375" r:id="rId22"/>
    <p:sldId id="347" r:id="rId23"/>
    <p:sldId id="343" r:id="rId24"/>
    <p:sldId id="325" r:id="rId25"/>
    <p:sldId id="339" r:id="rId26"/>
    <p:sldId id="338" r:id="rId27"/>
    <p:sldId id="259" r:id="rId28"/>
    <p:sldId id="292" r:id="rId29"/>
    <p:sldId id="293" r:id="rId30"/>
    <p:sldId id="294" r:id="rId31"/>
    <p:sldId id="295" r:id="rId32"/>
    <p:sldId id="296" r:id="rId33"/>
    <p:sldId id="341" r:id="rId34"/>
    <p:sldId id="319" r:id="rId35"/>
    <p:sldId id="260" r:id="rId36"/>
    <p:sldId id="267" r:id="rId37"/>
    <p:sldId id="273" r:id="rId38"/>
    <p:sldId id="270" r:id="rId39"/>
    <p:sldId id="336" r:id="rId40"/>
    <p:sldId id="331" r:id="rId41"/>
    <p:sldId id="332" r:id="rId42"/>
    <p:sldId id="333" r:id="rId43"/>
    <p:sldId id="330" r:id="rId44"/>
    <p:sldId id="334" r:id="rId45"/>
    <p:sldId id="348" r:id="rId46"/>
    <p:sldId id="349" r:id="rId47"/>
    <p:sldId id="350" r:id="rId48"/>
    <p:sldId id="351" r:id="rId49"/>
    <p:sldId id="352" r:id="rId50"/>
    <p:sldId id="353" r:id="rId51"/>
    <p:sldId id="354" r:id="rId52"/>
    <p:sldId id="355"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1" d="100"/>
          <a:sy n="71" d="100"/>
        </p:scale>
        <p:origin x="-148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interSettings" Target="printerSettings/printerSettings1.bin"/><Relationship Id="rId56" Type="http://schemas.openxmlformats.org/officeDocument/2006/relationships/presProps" Target="presProps.xml"/><Relationship Id="rId57" Type="http://schemas.openxmlformats.org/officeDocument/2006/relationships/viewProps" Target="viewProps.xml"/><Relationship Id="rId58" Type="http://schemas.openxmlformats.org/officeDocument/2006/relationships/theme" Target="theme/theme1.xml"/><Relationship Id="rId59"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282EBE-3766-C540-83C9-4365468F46BF}" type="datetimeFigureOut">
              <a:rPr lang="en-US" smtClean="0"/>
              <a:t>3/31/15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2EB8A5-B15D-3441-8EA0-75E29A10AC71}" type="slidenum">
              <a:rPr lang="en-US" smtClean="0"/>
              <a:t>‹#›</a:t>
            </a:fld>
            <a:endParaRPr lang="en-US"/>
          </a:p>
        </p:txBody>
      </p:sp>
    </p:spTree>
    <p:extLst>
      <p:ext uri="{BB962C8B-B14F-4D97-AF65-F5344CB8AC3E}">
        <p14:creationId xmlns:p14="http://schemas.microsoft.com/office/powerpoint/2010/main" val="34378378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E10E542C-FC95-2945-955C-AC257ECD742B}" type="datetimeFigureOut">
              <a:rPr lang="en-US" smtClean="0"/>
              <a:pPr/>
              <a:t>3/31/15</a:t>
            </a:fld>
            <a:endParaRPr lang="en-US"/>
          </a:p>
        </p:txBody>
      </p:sp>
      <p:sp>
        <p:nvSpPr>
          <p:cNvPr id="16" name="Slide Number Placeholder 15"/>
          <p:cNvSpPr>
            <a:spLocks noGrp="1"/>
          </p:cNvSpPr>
          <p:nvPr>
            <p:ph type="sldNum" sz="quarter" idx="11"/>
          </p:nvPr>
        </p:nvSpPr>
        <p:spPr/>
        <p:txBody>
          <a:bodyPr/>
          <a:lstStyle/>
          <a:p>
            <a:fld id="{011863B9-7C65-D14C-B6D7-3007BD4579CC}"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10E542C-FC95-2945-955C-AC257ECD742B}" type="datetimeFigureOut">
              <a:rPr lang="en-US" smtClean="0"/>
              <a:pPr/>
              <a:t>3/31/15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5B9CA-78E3-824B-90C3-AAD8BB13213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10E542C-FC95-2945-955C-AC257ECD742B}" type="datetimeFigureOut">
              <a:rPr lang="en-US" smtClean="0"/>
              <a:pPr/>
              <a:t>3/31/15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5B9CA-78E3-824B-90C3-AAD8BB13213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E10E542C-FC95-2945-955C-AC257ECD742B}" type="datetimeFigureOut">
              <a:rPr lang="en-US" smtClean="0"/>
              <a:pPr/>
              <a:t>3/31/15</a:t>
            </a:fld>
            <a:endParaRPr lang="en-US"/>
          </a:p>
        </p:txBody>
      </p:sp>
      <p:sp>
        <p:nvSpPr>
          <p:cNvPr id="15" name="Slide Number Placeholder 14"/>
          <p:cNvSpPr>
            <a:spLocks noGrp="1"/>
          </p:cNvSpPr>
          <p:nvPr>
            <p:ph type="sldNum" sz="quarter" idx="15"/>
          </p:nvPr>
        </p:nvSpPr>
        <p:spPr/>
        <p:txBody>
          <a:bodyPr/>
          <a:lstStyle>
            <a:lvl1pPr algn="ctr">
              <a:defRPr/>
            </a:lvl1pPr>
          </a:lstStyle>
          <a:p>
            <a:fld id="{70D5B9CA-78E3-824B-90C3-AAD8BB132132}"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A6DB27C-A513-4C42-B94B-53B99CD8A008}" type="datetime1">
              <a:rPr lang="en-US" smtClean="0"/>
              <a:pPr/>
              <a:t>3/31/15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algn="ctr" eaLnBrk="1" latinLnBrk="0" hangingPunct="1"/>
            <a:fld id="{F0C94032-CD4C-4C25-B0C2-CEC720522D92}" type="slidenum">
              <a:rPr kumimoji="0" lang="en-US" smtClean="0"/>
              <a:pPr algn="ctr" eaLnBrk="1" latinLnBrk="0" hangingPunct="1"/>
              <a:t>‹#›</a:t>
            </a:fld>
            <a:endParaRPr kumimoji="0" lang="en-US" sz="2400" dirty="0">
              <a:solidFill>
                <a:srgbClr val="FFFFFF"/>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10E542C-FC95-2945-955C-AC257ECD742B}" type="datetimeFigureOut">
              <a:rPr lang="en-US" smtClean="0"/>
              <a:pPr/>
              <a:t>3/31/15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D5B9CA-78E3-824B-90C3-AAD8BB13213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70D5B9CA-78E3-824B-90C3-AAD8BB132132}"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E10E542C-FC95-2945-955C-AC257ECD742B}" type="datetimeFigureOut">
              <a:rPr lang="en-US" smtClean="0"/>
              <a:pPr/>
              <a:t>3/31/15</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0E542C-FC95-2945-955C-AC257ECD742B}" type="datetimeFigureOut">
              <a:rPr lang="en-US" smtClean="0"/>
              <a:pPr/>
              <a:t>3/31/15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5B9CA-78E3-824B-90C3-AAD8BB132132}" type="slidenum">
              <a:rPr lang="en-US" smtClean="0"/>
              <a:pPr/>
              <a:t>‹#›</a:t>
            </a:fld>
            <a:endParaRPr lang="en-US"/>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0E542C-FC95-2945-955C-AC257ECD742B}" type="datetimeFigureOut">
              <a:rPr lang="en-US" smtClean="0"/>
              <a:pPr/>
              <a:t>3/31/15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D5B9CA-78E3-824B-90C3-AAD8BB13213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E10E542C-FC95-2945-955C-AC257ECD742B}" type="datetimeFigureOut">
              <a:rPr lang="en-US" smtClean="0"/>
              <a:pPr/>
              <a:t>3/31/15</a:t>
            </a:fld>
            <a:endParaRPr lang="en-US"/>
          </a:p>
        </p:txBody>
      </p:sp>
      <p:sp>
        <p:nvSpPr>
          <p:cNvPr id="9" name="Slide Number Placeholder 8"/>
          <p:cNvSpPr>
            <a:spLocks noGrp="1"/>
          </p:cNvSpPr>
          <p:nvPr>
            <p:ph type="sldNum" sz="quarter" idx="15"/>
          </p:nvPr>
        </p:nvSpPr>
        <p:spPr/>
        <p:txBody>
          <a:bodyPr/>
          <a:lstStyle/>
          <a:p>
            <a:fld id="{70D5B9CA-78E3-824B-90C3-AAD8BB132132}" type="slidenum">
              <a:rPr lang="en-US" smtClean="0"/>
              <a:pPr/>
              <a:t>‹#›</a:t>
            </a:fld>
            <a:endParaRPr lang="en-US"/>
          </a:p>
        </p:txBody>
      </p:sp>
      <p:sp>
        <p:nvSpPr>
          <p:cNvPr id="10" name="Footer Placeholder 9"/>
          <p:cNvSpPr>
            <a:spLocks noGrp="1"/>
          </p:cNvSpPr>
          <p:nvPr>
            <p:ph type="ftr" sz="quarter" idx="16"/>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E10E542C-FC95-2945-955C-AC257ECD742B}" type="datetimeFigureOut">
              <a:rPr lang="en-US" smtClean="0"/>
              <a:pPr/>
              <a:t>3/31/15</a:t>
            </a:fld>
            <a:endParaRPr lang="en-US"/>
          </a:p>
        </p:txBody>
      </p:sp>
      <p:sp>
        <p:nvSpPr>
          <p:cNvPr id="9" name="Slide Number Placeholder 8"/>
          <p:cNvSpPr>
            <a:spLocks noGrp="1"/>
          </p:cNvSpPr>
          <p:nvPr>
            <p:ph type="sldNum" sz="quarter" idx="11"/>
          </p:nvPr>
        </p:nvSpPr>
        <p:spPr/>
        <p:txBody>
          <a:bodyPr/>
          <a:lstStyle/>
          <a:p>
            <a:fld id="{70D5B9CA-78E3-824B-90C3-AAD8BB132132}"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E10E542C-FC95-2945-955C-AC257ECD742B}" type="datetimeFigureOut">
              <a:rPr lang="en-US" smtClean="0"/>
              <a:pPr/>
              <a:t>3/31/15</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0D5B9CA-78E3-824B-90C3-AAD8BB132132}"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 Id="rId3" Type="http://schemas.openxmlformats.org/officeDocument/2006/relationships/image" Target="../media/image3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 Id="rId3" Type="http://schemas.openxmlformats.org/officeDocument/2006/relationships/image" Target="../media/image3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 Id="rId3"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jpeg"/><Relationship Id="rId3"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jpeg"/><Relationship Id="rId1" Type="http://schemas.openxmlformats.org/officeDocument/2006/relationships/slideLayout" Target="../slideLayouts/slideLayout2.xml"/><Relationship Id="rId2"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6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 Id="rId3" Type="http://schemas.openxmlformats.org/officeDocument/2006/relationships/image" Target="../media/image72.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 Id="rId3"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jpeg"/><Relationship Id="rId3"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1" Type="http://schemas.openxmlformats.org/officeDocument/2006/relationships/slideLayout" Target="../slideLayouts/slideLayout2.xml"/><Relationship Id="rId2" Type="http://schemas.openxmlformats.org/officeDocument/2006/relationships/image" Target="../media/image8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57200" y="5364915"/>
            <a:ext cx="8305800" cy="1143000"/>
          </a:xfrm>
        </p:spPr>
        <p:txBody>
          <a:bodyPr/>
          <a:lstStyle/>
          <a:p>
            <a:r>
              <a:rPr lang="en-US" dirty="0" smtClean="0"/>
              <a:t>Carol Burke</a:t>
            </a:r>
          </a:p>
          <a:p>
            <a:r>
              <a:rPr lang="en-US" dirty="0" smtClean="0"/>
              <a:t>185 HIB</a:t>
            </a:r>
          </a:p>
          <a:p>
            <a:r>
              <a:rPr lang="en-US" dirty="0" err="1" smtClean="0"/>
              <a:t>cburke@uci.edu</a:t>
            </a:r>
            <a:endParaRPr lang="en-US" dirty="0"/>
          </a:p>
        </p:txBody>
      </p:sp>
      <p:sp>
        <p:nvSpPr>
          <p:cNvPr id="3" name="Title 2"/>
          <p:cNvSpPr>
            <a:spLocks noGrp="1"/>
          </p:cNvSpPr>
          <p:nvPr>
            <p:ph type="ctrTitle"/>
          </p:nvPr>
        </p:nvSpPr>
        <p:spPr>
          <a:xfrm>
            <a:off x="457200" y="338667"/>
            <a:ext cx="8305800" cy="1636889"/>
          </a:xfrm>
        </p:spPr>
        <p:txBody>
          <a:bodyPr/>
          <a:lstStyle/>
          <a:p>
            <a:r>
              <a:rPr lang="en-US" dirty="0" smtClean="0"/>
              <a:t>Telling War Stories</a:t>
            </a:r>
            <a:endParaRPr lang="en-US" dirty="0"/>
          </a:p>
        </p:txBody>
      </p:sp>
    </p:spTree>
    <p:extLst>
      <p:ext uri="{BB962C8B-B14F-4D97-AF65-F5344CB8AC3E}">
        <p14:creationId xmlns:p14="http://schemas.microsoft.com/office/powerpoint/2010/main" val="38818529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tmapimg.jpg"/>
          <p:cNvPicPr>
            <a:picLocks noGrp="1" noChangeAspect="1"/>
          </p:cNvPicPr>
          <p:nvPr>
            <p:ph idx="1"/>
          </p:nvPr>
        </p:nvPicPr>
        <p:blipFill>
          <a:blip r:embed="rId2">
            <a:extLst>
              <a:ext uri="{28A0092B-C50C-407E-A947-70E740481C1C}">
                <a14:useLocalDpi xmlns:a14="http://schemas.microsoft.com/office/drawing/2010/main" val="0"/>
              </a:ext>
            </a:extLst>
          </a:blip>
          <a:srcRect t="8333" b="8333"/>
          <a:stretch>
            <a:fillRect/>
          </a:stretch>
        </p:blipFill>
        <p:spPr/>
      </p:pic>
      <p:sp>
        <p:nvSpPr>
          <p:cNvPr id="3" name="Title 2"/>
          <p:cNvSpPr>
            <a:spLocks noGrp="1"/>
          </p:cNvSpPr>
          <p:nvPr>
            <p:ph type="title"/>
          </p:nvPr>
        </p:nvSpPr>
        <p:spPr>
          <a:xfrm>
            <a:off x="457200" y="152400"/>
            <a:ext cx="8229600" cy="898467"/>
          </a:xfrm>
        </p:spPr>
        <p:txBody>
          <a:bodyPr/>
          <a:lstStyle/>
          <a:p>
            <a:r>
              <a:rPr lang="en-US" dirty="0" smtClean="0"/>
              <a:t>Story 1 – the Long View</a:t>
            </a:r>
            <a:endParaRPr lang="en-US" dirty="0"/>
          </a:p>
        </p:txBody>
      </p:sp>
    </p:spTree>
    <p:extLst>
      <p:ext uri="{BB962C8B-B14F-4D97-AF65-F5344CB8AC3E}">
        <p14:creationId xmlns:p14="http://schemas.microsoft.com/office/powerpoint/2010/main" val="396782442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3-28 at 2.33.18 PM.png"/>
          <p:cNvPicPr>
            <a:picLocks noGrp="1" noChangeAspect="1"/>
          </p:cNvPicPr>
          <p:nvPr>
            <p:ph idx="1"/>
          </p:nvPr>
        </p:nvPicPr>
        <p:blipFill>
          <a:blip r:embed="rId2">
            <a:extLst>
              <a:ext uri="{28A0092B-C50C-407E-A947-70E740481C1C}">
                <a14:useLocalDpi xmlns:a14="http://schemas.microsoft.com/office/drawing/2010/main" val="0"/>
              </a:ext>
            </a:extLst>
          </a:blip>
          <a:srcRect t="9783" b="9783"/>
          <a:stretch>
            <a:fillRect/>
          </a:stretch>
        </p:blipFill>
        <p:spPr>
          <a:xfrm>
            <a:off x="253103" y="879231"/>
            <a:ext cx="5503916" cy="3557622"/>
          </a:xfrm>
        </p:spPr>
      </p:pic>
      <p:sp>
        <p:nvSpPr>
          <p:cNvPr id="3" name="Title 2"/>
          <p:cNvSpPr>
            <a:spLocks noGrp="1"/>
          </p:cNvSpPr>
          <p:nvPr>
            <p:ph type="title"/>
          </p:nvPr>
        </p:nvSpPr>
        <p:spPr>
          <a:xfrm>
            <a:off x="457200" y="152400"/>
            <a:ext cx="8229600" cy="726831"/>
          </a:xfrm>
        </p:spPr>
        <p:txBody>
          <a:bodyPr>
            <a:normAutofit/>
          </a:bodyPr>
          <a:lstStyle/>
          <a:p>
            <a:r>
              <a:rPr lang="en-US" sz="3200" dirty="0" smtClean="0"/>
              <a:t>The Great Game</a:t>
            </a:r>
            <a:endParaRPr lang="en-US" sz="3200" dirty="0"/>
          </a:p>
        </p:txBody>
      </p:sp>
      <p:pic>
        <p:nvPicPr>
          <p:cNvPr id="5" name="Picture 4" descr="Screen Shot 2015-03-28 at 2.34.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9638" y="1762390"/>
            <a:ext cx="3759200" cy="4178300"/>
          </a:xfrm>
          <a:prstGeom prst="rect">
            <a:avLst/>
          </a:prstGeom>
        </p:spPr>
      </p:pic>
    </p:spTree>
    <p:extLst>
      <p:ext uri="{BB962C8B-B14F-4D97-AF65-F5344CB8AC3E}">
        <p14:creationId xmlns:p14="http://schemas.microsoft.com/office/powerpoint/2010/main" val="137029795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Rockwell" charset="0"/>
                <a:ea typeface="ＭＳ Ｐゴシック" charset="0"/>
                <a:cs typeface="ＭＳ Ｐゴシック" charset="0"/>
              </a:rPr>
              <a:t>1839 – 1</a:t>
            </a:r>
            <a:r>
              <a:rPr lang="en-US" baseline="30000" dirty="0">
                <a:latin typeface="Rockwell" charset="0"/>
                <a:ea typeface="ＭＳ Ｐゴシック" charset="0"/>
                <a:cs typeface="ＭＳ Ｐゴシック" charset="0"/>
              </a:rPr>
              <a:t>st</a:t>
            </a:r>
            <a:r>
              <a:rPr lang="en-US" dirty="0">
                <a:latin typeface="Rockwell" charset="0"/>
                <a:ea typeface="ＭＳ Ｐゴシック" charset="0"/>
                <a:cs typeface="ＭＳ Ｐゴシック" charset="0"/>
              </a:rPr>
              <a:t> Anglo-Afghan war</a:t>
            </a:r>
          </a:p>
          <a:p>
            <a:endParaRPr lang="en-US" dirty="0">
              <a:latin typeface="Rockwell" charset="0"/>
              <a:ea typeface="ＭＳ Ｐゴシック" charset="0"/>
              <a:cs typeface="ＭＳ Ｐゴシック" charset="0"/>
            </a:endParaRPr>
          </a:p>
          <a:p>
            <a:r>
              <a:rPr lang="en-US" dirty="0">
                <a:latin typeface="Rockwell" charset="0"/>
                <a:ea typeface="ＭＳ Ｐゴシック" charset="0"/>
                <a:cs typeface="ＭＳ Ｐゴシック" charset="0"/>
              </a:rPr>
              <a:t>1878 – 2</a:t>
            </a:r>
            <a:r>
              <a:rPr lang="en-US" baseline="30000" dirty="0">
                <a:latin typeface="Rockwell" charset="0"/>
                <a:ea typeface="ＭＳ Ｐゴシック" charset="0"/>
                <a:cs typeface="ＭＳ Ｐゴシック" charset="0"/>
              </a:rPr>
              <a:t>nd</a:t>
            </a:r>
            <a:r>
              <a:rPr lang="en-US" dirty="0">
                <a:latin typeface="Rockwell" charset="0"/>
                <a:ea typeface="ＭＳ Ｐゴシック" charset="0"/>
                <a:cs typeface="ＭＳ Ｐゴシック" charset="0"/>
              </a:rPr>
              <a:t> British invasion</a:t>
            </a:r>
          </a:p>
          <a:p>
            <a:endParaRPr lang="en-US" dirty="0">
              <a:latin typeface="Rockwell" charset="0"/>
              <a:ea typeface="ＭＳ Ｐゴシック" charset="0"/>
              <a:cs typeface="ＭＳ Ｐゴシック" charset="0"/>
            </a:endParaRPr>
          </a:p>
          <a:p>
            <a:r>
              <a:rPr lang="en-US" dirty="0">
                <a:latin typeface="Rockwell" charset="0"/>
                <a:ea typeface="ＭＳ Ｐゴシック" charset="0"/>
                <a:cs typeface="ＭＳ Ｐゴシック" charset="0"/>
              </a:rPr>
              <a:t>1893 – Durand line </a:t>
            </a:r>
          </a:p>
          <a:p>
            <a:endParaRPr lang="en-US" dirty="0"/>
          </a:p>
        </p:txBody>
      </p:sp>
      <p:sp>
        <p:nvSpPr>
          <p:cNvPr id="3" name="Title 2"/>
          <p:cNvSpPr>
            <a:spLocks noGrp="1"/>
          </p:cNvSpPr>
          <p:nvPr>
            <p:ph type="title"/>
          </p:nvPr>
        </p:nvSpPr>
        <p:spPr>
          <a:xfrm>
            <a:off x="457200" y="152400"/>
            <a:ext cx="8229600" cy="701429"/>
          </a:xfrm>
        </p:spPr>
        <p:txBody>
          <a:bodyPr>
            <a:normAutofit fontScale="90000"/>
          </a:bodyPr>
          <a:lstStyle/>
          <a:p>
            <a:endParaRPr lang="en-US" dirty="0"/>
          </a:p>
        </p:txBody>
      </p:sp>
      <p:pic>
        <p:nvPicPr>
          <p:cNvPr id="4" name="Picture 3" descr="Screen Shot 2015-03-23 at 8.41.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420" y="2933670"/>
            <a:ext cx="3947779" cy="3492529"/>
          </a:xfrm>
          <a:prstGeom prst="rect">
            <a:avLst/>
          </a:prstGeom>
        </p:spPr>
      </p:pic>
    </p:spTree>
    <p:extLst>
      <p:ext uri="{BB962C8B-B14F-4D97-AF65-F5344CB8AC3E}">
        <p14:creationId xmlns:p14="http://schemas.microsoft.com/office/powerpoint/2010/main" val="15872647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thnic.1.jpg"/>
          <p:cNvPicPr>
            <a:picLocks noGrp="1" noChangeAspect="1"/>
          </p:cNvPicPr>
          <p:nvPr>
            <p:ph idx="1"/>
          </p:nvPr>
        </p:nvPicPr>
        <p:blipFill>
          <a:blip r:embed="rId2">
            <a:extLst>
              <a:ext uri="{28A0092B-C50C-407E-A947-70E740481C1C}">
                <a14:useLocalDpi xmlns:a14="http://schemas.microsoft.com/office/drawing/2010/main" val="0"/>
              </a:ext>
            </a:extLst>
          </a:blip>
          <a:srcRect t="25198" b="25198"/>
          <a:stretch>
            <a:fillRect/>
          </a:stretch>
        </p:blipFill>
        <p:spPr>
          <a:xfrm>
            <a:off x="457200" y="941401"/>
            <a:ext cx="8229600" cy="5916599"/>
          </a:xfrm>
        </p:spPr>
      </p:pic>
      <p:sp>
        <p:nvSpPr>
          <p:cNvPr id="3" name="Title 2"/>
          <p:cNvSpPr>
            <a:spLocks noGrp="1"/>
          </p:cNvSpPr>
          <p:nvPr>
            <p:ph type="title"/>
          </p:nvPr>
        </p:nvSpPr>
        <p:spPr>
          <a:xfrm>
            <a:off x="457200" y="152400"/>
            <a:ext cx="8229600" cy="789001"/>
          </a:xfrm>
        </p:spPr>
        <p:txBody>
          <a:bodyPr>
            <a:normAutofit fontScale="90000"/>
          </a:bodyPr>
          <a:lstStyle/>
          <a:p>
            <a:r>
              <a:rPr lang="en-US" dirty="0" smtClean="0"/>
              <a:t>Ethnic Map of Afghanistan and Pakistan </a:t>
            </a:r>
            <a:endParaRPr lang="en-US" dirty="0"/>
          </a:p>
        </p:txBody>
      </p:sp>
    </p:spTree>
    <p:extLst>
      <p:ext uri="{BB962C8B-B14F-4D97-AF65-F5344CB8AC3E}">
        <p14:creationId xmlns:p14="http://schemas.microsoft.com/office/powerpoint/2010/main" val="325870262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38439"/>
            <a:ext cx="8229600" cy="4957561"/>
          </a:xfrm>
        </p:spPr>
        <p:txBody>
          <a:bodyPr/>
          <a:lstStyle/>
          <a:p>
            <a:r>
              <a:rPr lang="en-US" dirty="0" smtClean="0"/>
              <a:t>Soviets wanted to build a pipeline to link energy markets of the west with Asia</a:t>
            </a:r>
          </a:p>
          <a:p>
            <a:r>
              <a:rPr lang="en-US" dirty="0" smtClean="0"/>
              <a:t>Iran wanted to build the same pipeline but from Iran across Afghanistan</a:t>
            </a:r>
          </a:p>
          <a:p>
            <a:r>
              <a:rPr lang="en-US" dirty="0" smtClean="0"/>
              <a:t>The Americans were eager to do the same thing.</a:t>
            </a:r>
            <a:endParaRPr lang="en-US" dirty="0"/>
          </a:p>
        </p:txBody>
      </p:sp>
      <p:sp>
        <p:nvSpPr>
          <p:cNvPr id="3" name="Title 2"/>
          <p:cNvSpPr>
            <a:spLocks noGrp="1"/>
          </p:cNvSpPr>
          <p:nvPr>
            <p:ph type="title"/>
          </p:nvPr>
        </p:nvSpPr>
        <p:spPr>
          <a:xfrm>
            <a:off x="457200" y="144737"/>
            <a:ext cx="8229600" cy="774771"/>
          </a:xfrm>
        </p:spPr>
        <p:txBody>
          <a:bodyPr>
            <a:normAutofit fontScale="90000"/>
          </a:bodyPr>
          <a:lstStyle/>
          <a:p>
            <a:r>
              <a:rPr lang="en-US" dirty="0" smtClean="0"/>
              <a:t>Story 2:  The 20</a:t>
            </a:r>
            <a:r>
              <a:rPr lang="en-US" baseline="30000" dirty="0" smtClean="0"/>
              <a:t>th</a:t>
            </a:r>
            <a:r>
              <a:rPr lang="en-US" dirty="0" smtClean="0"/>
              <a:t> C Economic Account</a:t>
            </a:r>
            <a:endParaRPr lang="en-US" dirty="0"/>
          </a:p>
        </p:txBody>
      </p:sp>
      <p:pic>
        <p:nvPicPr>
          <p:cNvPr id="4" name="Picture 3" descr="afghan_oil_pipeline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176" y="3505200"/>
            <a:ext cx="4191000" cy="2590800"/>
          </a:xfrm>
          <a:prstGeom prst="rect">
            <a:avLst/>
          </a:prstGeom>
        </p:spPr>
      </p:pic>
    </p:spTree>
    <p:extLst>
      <p:ext uri="{BB962C8B-B14F-4D97-AF65-F5344CB8AC3E}">
        <p14:creationId xmlns:p14="http://schemas.microsoft.com/office/powerpoint/2010/main" val="10222222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3-24 at 12.04.48 PM.png"/>
          <p:cNvPicPr>
            <a:picLocks noGrp="1" noChangeAspect="1"/>
          </p:cNvPicPr>
          <p:nvPr>
            <p:ph idx="1"/>
          </p:nvPr>
        </p:nvPicPr>
        <p:blipFill>
          <a:blip r:embed="rId2">
            <a:extLst>
              <a:ext uri="{28A0092B-C50C-407E-A947-70E740481C1C}">
                <a14:useLocalDpi xmlns:a14="http://schemas.microsoft.com/office/drawing/2010/main" val="0"/>
              </a:ext>
            </a:extLst>
          </a:blip>
          <a:srcRect l="11353" r="11353"/>
          <a:stretch>
            <a:fillRect/>
          </a:stretch>
        </p:blipFill>
        <p:spPr/>
      </p:pic>
      <p:sp>
        <p:nvSpPr>
          <p:cNvPr id="3" name="Title 2"/>
          <p:cNvSpPr>
            <a:spLocks noGrp="1"/>
          </p:cNvSpPr>
          <p:nvPr>
            <p:ph type="title"/>
          </p:nvPr>
        </p:nvSpPr>
        <p:spPr/>
        <p:txBody>
          <a:bodyPr/>
          <a:lstStyle/>
          <a:p>
            <a:r>
              <a:rPr lang="en-US" dirty="0" smtClean="0"/>
              <a:t>Afghanistan’s major export</a:t>
            </a:r>
            <a:endParaRPr lang="en-US" dirty="0"/>
          </a:p>
        </p:txBody>
      </p:sp>
    </p:spTree>
    <p:extLst>
      <p:ext uri="{BB962C8B-B14F-4D97-AF65-F5344CB8AC3E}">
        <p14:creationId xmlns:p14="http://schemas.microsoft.com/office/powerpoint/2010/main" val="76138150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3-29 at 6.04.54 PM.png"/>
          <p:cNvPicPr>
            <a:picLocks noGrp="1" noChangeAspect="1"/>
          </p:cNvPicPr>
          <p:nvPr>
            <p:ph idx="1"/>
          </p:nvPr>
        </p:nvPicPr>
        <p:blipFill>
          <a:blip r:embed="rId2">
            <a:extLst>
              <a:ext uri="{28A0092B-C50C-407E-A947-70E740481C1C}">
                <a14:useLocalDpi xmlns:a14="http://schemas.microsoft.com/office/drawing/2010/main" val="0"/>
              </a:ext>
            </a:extLst>
          </a:blip>
          <a:srcRect t="14626" b="14626"/>
          <a:stretch>
            <a:fillRect/>
          </a:stretch>
        </p:blipFill>
        <p:spPr/>
      </p:pic>
      <p:sp>
        <p:nvSpPr>
          <p:cNvPr id="3" name="Title 2"/>
          <p:cNvSpPr>
            <a:spLocks noGrp="1"/>
          </p:cNvSpPr>
          <p:nvPr>
            <p:ph type="title"/>
          </p:nvPr>
        </p:nvSpPr>
        <p:spPr>
          <a:xfrm>
            <a:off x="457200" y="152400"/>
            <a:ext cx="8229600" cy="968036"/>
          </a:xfrm>
        </p:spPr>
        <p:txBody>
          <a:bodyPr>
            <a:normAutofit/>
          </a:bodyPr>
          <a:lstStyle/>
          <a:p>
            <a:r>
              <a:rPr lang="en-US" sz="3200" dirty="0" smtClean="0"/>
              <a:t>What does this say about Afghanistan today?</a:t>
            </a:r>
            <a:endParaRPr lang="en-US" sz="3200" dirty="0"/>
          </a:p>
        </p:txBody>
      </p:sp>
    </p:spTree>
    <p:extLst>
      <p:ext uri="{BB962C8B-B14F-4D97-AF65-F5344CB8AC3E}">
        <p14:creationId xmlns:p14="http://schemas.microsoft.com/office/powerpoint/2010/main" val="225744621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dirty="0"/>
          </a:p>
        </p:txBody>
      </p:sp>
      <p:pic>
        <p:nvPicPr>
          <p:cNvPr id="4" name="Picture 3" descr="IMG_1092.JPG"/>
          <p:cNvPicPr>
            <a:picLocks noChangeAspect="1"/>
          </p:cNvPicPr>
          <p:nvPr/>
        </p:nvPicPr>
        <p:blipFill>
          <a:blip r:embed="rId2"/>
          <a:stretch>
            <a:fillRect/>
          </a:stretch>
        </p:blipFill>
        <p:spPr>
          <a:xfrm>
            <a:off x="1561481" y="1839774"/>
            <a:ext cx="60960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3-29 at 6.19.53 PM.png"/>
          <p:cNvPicPr>
            <a:picLocks noGrp="1" noChangeAspect="1"/>
          </p:cNvPicPr>
          <p:nvPr>
            <p:ph idx="1"/>
          </p:nvPr>
        </p:nvPicPr>
        <p:blipFill>
          <a:blip r:embed="rId2">
            <a:extLst>
              <a:ext uri="{28A0092B-C50C-407E-A947-70E740481C1C}">
                <a14:useLocalDpi xmlns:a14="http://schemas.microsoft.com/office/drawing/2010/main" val="0"/>
              </a:ext>
            </a:extLst>
          </a:blip>
          <a:srcRect t="9186" b="9186"/>
          <a:stretch>
            <a:fillRect/>
          </a:stretch>
        </p:blipFill>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0538866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      </a:t>
            </a:r>
            <a:r>
              <a:rPr lang="en-US" dirty="0" smtClean="0"/>
              <a:t> </a:t>
            </a:r>
            <a:endParaRPr lang="en-US" dirty="0"/>
          </a:p>
        </p:txBody>
      </p:sp>
      <p:sp>
        <p:nvSpPr>
          <p:cNvPr id="2" name="Title 1"/>
          <p:cNvSpPr>
            <a:spLocks noGrp="1"/>
          </p:cNvSpPr>
          <p:nvPr>
            <p:ph type="ctrTitle"/>
          </p:nvPr>
        </p:nvSpPr>
        <p:spPr/>
        <p:txBody>
          <a:bodyPr/>
          <a:lstStyle/>
          <a:p>
            <a:r>
              <a:rPr lang="en-US" dirty="0" smtClean="0"/>
              <a:t>Military Culture</a:t>
            </a:r>
            <a:endParaRPr lang="en-US" dirty="0"/>
          </a:p>
        </p:txBody>
      </p:sp>
      <p:pic>
        <p:nvPicPr>
          <p:cNvPr id="4" name="Picture 3" descr="428px-US_Navy_090701-N-8395K-001_A_plebe_receives_his_first_Navy_haircut_during_Induction_Day_at_the_U.S._Naval_Academy.jpg"/>
          <p:cNvPicPr>
            <a:picLocks noChangeAspect="1"/>
          </p:cNvPicPr>
          <p:nvPr/>
        </p:nvPicPr>
        <p:blipFill>
          <a:blip r:embed="rId2"/>
          <a:stretch>
            <a:fillRect/>
          </a:stretch>
        </p:blipFill>
        <p:spPr>
          <a:xfrm>
            <a:off x="6268840" y="3919478"/>
            <a:ext cx="2002314" cy="2228752"/>
          </a:xfrm>
          <a:prstGeom prst="rect">
            <a:avLst/>
          </a:prstGeom>
        </p:spPr>
      </p:pic>
      <p:pic>
        <p:nvPicPr>
          <p:cNvPr id="5" name="Picture 4" descr="332ndFighterBriefing1945.jpg"/>
          <p:cNvPicPr>
            <a:picLocks noChangeAspect="1"/>
          </p:cNvPicPr>
          <p:nvPr/>
        </p:nvPicPr>
        <p:blipFill>
          <a:blip r:embed="rId3"/>
          <a:srcRect t="7134"/>
          <a:stretch>
            <a:fillRect/>
          </a:stretch>
        </p:blipFill>
        <p:spPr>
          <a:xfrm>
            <a:off x="198086" y="3699803"/>
            <a:ext cx="3518940" cy="3158197"/>
          </a:xfrm>
          <a:prstGeom prst="rect">
            <a:avLst/>
          </a:prstGeom>
        </p:spPr>
      </p:pic>
      <p:pic>
        <p:nvPicPr>
          <p:cNvPr id="6" name="Picture 5" descr="450x299_q75.jpg"/>
          <p:cNvPicPr>
            <a:picLocks noChangeAspect="1"/>
          </p:cNvPicPr>
          <p:nvPr/>
        </p:nvPicPr>
        <p:blipFill>
          <a:blip r:embed="rId4"/>
          <a:stretch>
            <a:fillRect/>
          </a:stretch>
        </p:blipFill>
        <p:spPr>
          <a:xfrm>
            <a:off x="4646740" y="1"/>
            <a:ext cx="3624414" cy="2697852"/>
          </a:xfrm>
          <a:prstGeom prst="rect">
            <a:avLst/>
          </a:prstGeom>
        </p:spPr>
      </p:pic>
      <p:pic>
        <p:nvPicPr>
          <p:cNvPr id="7" name="Picture 6" descr="military_humor_43.jpg"/>
          <p:cNvPicPr>
            <a:picLocks noChangeAspect="1"/>
          </p:cNvPicPr>
          <p:nvPr/>
        </p:nvPicPr>
        <p:blipFill>
          <a:blip r:embed="rId5"/>
          <a:stretch>
            <a:fillRect/>
          </a:stretch>
        </p:blipFill>
        <p:spPr>
          <a:xfrm>
            <a:off x="1575804" y="1"/>
            <a:ext cx="2141222" cy="274960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i="1" dirty="0" smtClean="0"/>
              <a:t>Res </a:t>
            </a:r>
            <a:r>
              <a:rPr lang="en-US" sz="3200" i="1" dirty="0" err="1" smtClean="0"/>
              <a:t>gestae</a:t>
            </a:r>
            <a:r>
              <a:rPr lang="en-US" sz="3200" i="1" dirty="0" smtClean="0"/>
              <a:t> </a:t>
            </a:r>
            <a:r>
              <a:rPr lang="en-US" sz="3200" dirty="0" smtClean="0"/>
              <a:t>(the things that happened)</a:t>
            </a:r>
          </a:p>
          <a:p>
            <a:endParaRPr lang="en-US" sz="3200" i="1" dirty="0"/>
          </a:p>
          <a:p>
            <a:r>
              <a:rPr lang="en-US" sz="3200" i="1" dirty="0" err="1" smtClean="0"/>
              <a:t>Historia</a:t>
            </a:r>
            <a:r>
              <a:rPr lang="en-US" sz="3200" dirty="0" smtClean="0"/>
              <a:t>  (our accounts of the things that happened</a:t>
            </a:r>
            <a:r>
              <a:rPr lang="en-US" dirty="0" smtClean="0"/>
              <a:t>)</a:t>
            </a:r>
            <a:endParaRPr lang="en-US" dirty="0"/>
          </a:p>
        </p:txBody>
      </p:sp>
      <p:sp>
        <p:nvSpPr>
          <p:cNvPr id="3" name="Title 2"/>
          <p:cNvSpPr>
            <a:spLocks noGrp="1"/>
          </p:cNvSpPr>
          <p:nvPr>
            <p:ph type="title"/>
          </p:nvPr>
        </p:nvSpPr>
        <p:spPr/>
        <p:txBody>
          <a:bodyPr>
            <a:normAutofit/>
          </a:bodyPr>
          <a:lstStyle/>
          <a:p>
            <a:endParaRPr lang="en-US" dirty="0"/>
          </a:p>
        </p:txBody>
      </p:sp>
    </p:spTree>
    <p:extLst>
      <p:ext uri="{BB962C8B-B14F-4D97-AF65-F5344CB8AC3E}">
        <p14:creationId xmlns:p14="http://schemas.microsoft.com/office/powerpoint/2010/main" val="288141522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84305"/>
            <a:ext cx="8229600" cy="5311695"/>
          </a:xfrm>
        </p:spPr>
        <p:txBody>
          <a:bodyPr/>
          <a:lstStyle/>
          <a:p>
            <a:endParaRPr lang="en-US" dirty="0" smtClean="0"/>
          </a:p>
          <a:p>
            <a:r>
              <a:rPr lang="en-US" dirty="0" smtClean="0"/>
              <a:t>Basic </a:t>
            </a:r>
            <a:r>
              <a:rPr lang="en-US" dirty="0"/>
              <a:t>training, I will argue,  is a highly ritualized education designed to transform identity.</a:t>
            </a:r>
          </a:p>
          <a:p>
            <a:endParaRPr lang="en-US" dirty="0"/>
          </a:p>
          <a:p>
            <a:r>
              <a:rPr lang="en-US" dirty="0" smtClean="0"/>
              <a:t>The process of that transformation has historically pitted hyper-masculinity against civilian femininity, a problem that has hampered full gender integration. </a:t>
            </a:r>
          </a:p>
          <a:p>
            <a:endParaRPr lang="en-US" dirty="0"/>
          </a:p>
          <a:p>
            <a:r>
              <a:rPr lang="en-US" dirty="0" smtClean="0"/>
              <a:t>Becoming a member of the Corps requires that one master its culture.</a:t>
            </a:r>
            <a:endParaRPr lang="en-US" dirty="0"/>
          </a:p>
        </p:txBody>
      </p:sp>
      <p:sp>
        <p:nvSpPr>
          <p:cNvPr id="3" name="Title 2"/>
          <p:cNvSpPr>
            <a:spLocks noGrp="1"/>
          </p:cNvSpPr>
          <p:nvPr>
            <p:ph type="title"/>
          </p:nvPr>
        </p:nvSpPr>
        <p:spPr>
          <a:xfrm>
            <a:off x="457200" y="152400"/>
            <a:ext cx="8229600" cy="631905"/>
          </a:xfrm>
        </p:spPr>
        <p:txBody>
          <a:bodyPr>
            <a:normAutofit/>
          </a:bodyPr>
          <a:lstStyle/>
          <a:p>
            <a:r>
              <a:rPr lang="en-US" sz="2800" b="1" dirty="0" smtClean="0"/>
              <a:t>Transformation of the Citizen into the Soldier</a:t>
            </a:r>
            <a:endParaRPr lang="en-US" sz="2800" b="1" dirty="0"/>
          </a:p>
        </p:txBody>
      </p:sp>
    </p:spTree>
    <p:extLst>
      <p:ext uri="{BB962C8B-B14F-4D97-AF65-F5344CB8AC3E}">
        <p14:creationId xmlns:p14="http://schemas.microsoft.com/office/powerpoint/2010/main" val="1475617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39800"/>
            <a:ext cx="8229600" cy="5156200"/>
          </a:xfrm>
        </p:spPr>
        <p:txBody>
          <a:bodyPr>
            <a:normAutofit/>
          </a:bodyPr>
          <a:lstStyle/>
          <a:p>
            <a:endParaRPr lang="en-US" dirty="0" smtClean="0"/>
          </a:p>
          <a:p>
            <a:r>
              <a:rPr lang="en-US" dirty="0" smtClean="0"/>
              <a:t>a </a:t>
            </a:r>
            <a:r>
              <a:rPr lang="en-US" dirty="0"/>
              <a:t>way of life informed by those who came before us, by the beliefs we </a:t>
            </a:r>
            <a:r>
              <a:rPr lang="en-US" dirty="0" smtClean="0"/>
              <a:t>hold, </a:t>
            </a:r>
            <a:r>
              <a:rPr lang="en-US" dirty="0"/>
              <a:t>and the activities we perform.</a:t>
            </a:r>
          </a:p>
          <a:p>
            <a:pPr marL="0" indent="0">
              <a:buNone/>
            </a:pPr>
            <a:endParaRPr lang="en-US" dirty="0" smtClean="0"/>
          </a:p>
          <a:p>
            <a:pPr marL="0" indent="0">
              <a:buNone/>
            </a:pPr>
            <a:r>
              <a:rPr lang="en-US" dirty="0"/>
              <a:t> </a:t>
            </a:r>
          </a:p>
          <a:p>
            <a:r>
              <a:rPr lang="en-US" dirty="0"/>
              <a:t>Culture is </a:t>
            </a:r>
            <a:r>
              <a:rPr lang="en-US" dirty="0" smtClean="0"/>
              <a:t>manifest </a:t>
            </a:r>
            <a:r>
              <a:rPr lang="en-US" dirty="0"/>
              <a:t>in the rituals we observe, </a:t>
            </a:r>
            <a:r>
              <a:rPr lang="en-US" dirty="0" smtClean="0"/>
              <a:t>the </a:t>
            </a:r>
            <a:r>
              <a:rPr lang="en-US" dirty="0"/>
              <a:t>jokes we </a:t>
            </a:r>
            <a:r>
              <a:rPr lang="en-US" dirty="0" smtClean="0"/>
              <a:t>tell, the </a:t>
            </a:r>
            <a:r>
              <a:rPr lang="en-US" dirty="0"/>
              <a:t>slang we speak</a:t>
            </a:r>
            <a:r>
              <a:rPr lang="en-US" dirty="0" smtClean="0"/>
              <a:t>, the </a:t>
            </a:r>
            <a:r>
              <a:rPr lang="en-US" dirty="0"/>
              <a:t>clothes we </a:t>
            </a:r>
            <a:r>
              <a:rPr lang="en-US" dirty="0" smtClean="0"/>
              <a:t>wear, the </a:t>
            </a:r>
            <a:r>
              <a:rPr lang="en-US" dirty="0"/>
              <a:t>food we eat</a:t>
            </a:r>
            <a:r>
              <a:rPr lang="en-US" dirty="0" smtClean="0"/>
              <a:t>, the </a:t>
            </a:r>
            <a:r>
              <a:rPr lang="en-US" dirty="0"/>
              <a:t>music we listen to and </a:t>
            </a:r>
            <a:r>
              <a:rPr lang="en-US" dirty="0" smtClean="0"/>
              <a:t>perform, the </a:t>
            </a:r>
            <a:r>
              <a:rPr lang="en-US" dirty="0">
                <a:solidFill>
                  <a:srgbClr val="FF0000"/>
                </a:solidFill>
              </a:rPr>
              <a:t>work we </a:t>
            </a:r>
            <a:r>
              <a:rPr lang="en-US" dirty="0" smtClean="0">
                <a:solidFill>
                  <a:srgbClr val="FF0000"/>
                </a:solidFill>
              </a:rPr>
              <a:t>do, </a:t>
            </a:r>
            <a:r>
              <a:rPr lang="en-US" dirty="0">
                <a:solidFill>
                  <a:srgbClr val="FF0000"/>
                </a:solidFill>
              </a:rPr>
              <a:t>and the ways in which we interact with others who share our work place.</a:t>
            </a:r>
          </a:p>
          <a:p>
            <a:endParaRPr lang="en-US" dirty="0"/>
          </a:p>
        </p:txBody>
      </p:sp>
      <p:sp>
        <p:nvSpPr>
          <p:cNvPr id="3" name="Title 2"/>
          <p:cNvSpPr>
            <a:spLocks noGrp="1"/>
          </p:cNvSpPr>
          <p:nvPr>
            <p:ph type="title"/>
          </p:nvPr>
        </p:nvSpPr>
        <p:spPr>
          <a:xfrm>
            <a:off x="457200" y="152400"/>
            <a:ext cx="8229600" cy="787400"/>
          </a:xfrm>
        </p:spPr>
        <p:txBody>
          <a:bodyPr/>
          <a:lstStyle/>
          <a:p>
            <a:r>
              <a:rPr lang="en-US" dirty="0" smtClean="0"/>
              <a:t>			Culture</a:t>
            </a:r>
            <a:endParaRPr lang="en-US" dirty="0"/>
          </a:p>
        </p:txBody>
      </p:sp>
    </p:spTree>
    <p:extLst>
      <p:ext uri="{BB962C8B-B14F-4D97-AF65-F5344CB8AC3E}">
        <p14:creationId xmlns:p14="http://schemas.microsoft.com/office/powerpoint/2010/main" val="8424295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773px-C123KProviderHogHaulerCAM.jpg"/>
          <p:cNvPicPr>
            <a:picLocks noGrp="1" noChangeAspect="1"/>
          </p:cNvPicPr>
          <p:nvPr>
            <p:ph idx="1"/>
          </p:nvPr>
        </p:nvPicPr>
        <p:blipFill>
          <a:blip r:embed="rId2"/>
          <a:srcRect l="8824" r="817"/>
          <a:stretch>
            <a:fillRect/>
          </a:stretch>
        </p:blipFill>
        <p:spPr>
          <a:xfrm>
            <a:off x="0" y="780609"/>
            <a:ext cx="5322344" cy="3360308"/>
          </a:xfrm>
        </p:spPr>
      </p:pic>
      <p:sp>
        <p:nvSpPr>
          <p:cNvPr id="3" name="Title 2"/>
          <p:cNvSpPr>
            <a:spLocks noGrp="1"/>
          </p:cNvSpPr>
          <p:nvPr>
            <p:ph type="title"/>
          </p:nvPr>
        </p:nvSpPr>
        <p:spPr>
          <a:xfrm>
            <a:off x="457200" y="152400"/>
            <a:ext cx="8229600" cy="628209"/>
          </a:xfrm>
        </p:spPr>
        <p:txBody>
          <a:bodyPr>
            <a:normAutofit fontScale="90000"/>
          </a:bodyPr>
          <a:lstStyle/>
          <a:p>
            <a:r>
              <a:rPr lang="en-US" dirty="0" smtClean="0"/>
              <a:t>Nose art</a:t>
            </a:r>
            <a:endParaRPr lang="en-US" dirty="0"/>
          </a:p>
        </p:txBody>
      </p:sp>
      <p:pic>
        <p:nvPicPr>
          <p:cNvPr id="5" name="Picture 4" descr="800px-AC-130H_with_Winged_Skull.jpeg"/>
          <p:cNvPicPr>
            <a:picLocks noChangeAspect="1"/>
          </p:cNvPicPr>
          <p:nvPr/>
        </p:nvPicPr>
        <p:blipFill>
          <a:blip r:embed="rId3"/>
          <a:stretch>
            <a:fillRect/>
          </a:stretch>
        </p:blipFill>
        <p:spPr>
          <a:xfrm>
            <a:off x="5662930" y="1270884"/>
            <a:ext cx="3481069" cy="2084570"/>
          </a:xfrm>
          <a:prstGeom prst="rect">
            <a:avLst/>
          </a:prstGeom>
        </p:spPr>
      </p:pic>
      <p:pic>
        <p:nvPicPr>
          <p:cNvPr id="6" name="Picture 5" descr="742px-Hells_Angels,_Flying_Tigers_1942.jpg"/>
          <p:cNvPicPr>
            <a:picLocks noChangeAspect="1"/>
          </p:cNvPicPr>
          <p:nvPr/>
        </p:nvPicPr>
        <p:blipFill>
          <a:blip r:embed="rId4"/>
          <a:srcRect t="22255" b="12848"/>
          <a:stretch>
            <a:fillRect/>
          </a:stretch>
        </p:blipFill>
        <p:spPr>
          <a:xfrm>
            <a:off x="2375164" y="3553518"/>
            <a:ext cx="6768836" cy="31457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look for in the film?</a:t>
            </a:r>
            <a:endParaRPr lang="en-US" dirty="0"/>
          </a:p>
        </p:txBody>
      </p:sp>
      <p:sp>
        <p:nvSpPr>
          <p:cNvPr id="3" name="TextBox 2"/>
          <p:cNvSpPr txBox="1"/>
          <p:nvPr/>
        </p:nvSpPr>
        <p:spPr>
          <a:xfrm>
            <a:off x="457200" y="1611238"/>
            <a:ext cx="4608955" cy="3970318"/>
          </a:xfrm>
          <a:prstGeom prst="rect">
            <a:avLst/>
          </a:prstGeom>
          <a:noFill/>
        </p:spPr>
        <p:txBody>
          <a:bodyPr wrap="square" rtlCol="0">
            <a:spAutoFit/>
          </a:bodyPr>
          <a:lstStyle/>
          <a:p>
            <a:r>
              <a:rPr lang="en-US" dirty="0" smtClean="0"/>
              <a:t>Kubrick is famous for his long takes.</a:t>
            </a:r>
          </a:p>
          <a:p>
            <a:endParaRPr lang="en-US" dirty="0" smtClean="0"/>
          </a:p>
          <a:p>
            <a:r>
              <a:rPr lang="en-US" dirty="0" smtClean="0"/>
              <a:t>Where is he placing these long takes and why?</a:t>
            </a:r>
          </a:p>
          <a:p>
            <a:endParaRPr lang="en-US" dirty="0" smtClean="0"/>
          </a:p>
          <a:p>
            <a:r>
              <a:rPr lang="en-US" dirty="0" smtClean="0"/>
              <a:t>He’s also known for his deep focus shots in which the background, middle ground and fore ground are all in focus.</a:t>
            </a:r>
          </a:p>
          <a:p>
            <a:endParaRPr lang="en-US" dirty="0" smtClean="0"/>
          </a:p>
          <a:p>
            <a:r>
              <a:rPr lang="en-US" dirty="0" smtClean="0"/>
              <a:t>Places where you see the real verging on the absurd</a:t>
            </a:r>
          </a:p>
          <a:p>
            <a:endParaRPr lang="en-US" dirty="0" smtClean="0"/>
          </a:p>
          <a:p>
            <a:r>
              <a:rPr lang="en-US" dirty="0" smtClean="0"/>
              <a:t>Why is the film called “Full Metal Jacket” and not “Short-timers?”</a:t>
            </a:r>
          </a:p>
        </p:txBody>
      </p:sp>
      <p:pic>
        <p:nvPicPr>
          <p:cNvPr id="4" name="Content Placeholder 3" descr="7.62x51_FMJ_Pic_01.jpg"/>
          <p:cNvPicPr>
            <a:picLocks noChangeAspect="1"/>
          </p:cNvPicPr>
          <p:nvPr/>
        </p:nvPicPr>
        <p:blipFill>
          <a:blip r:embed="rId2"/>
          <a:srcRect l="26073" r="17925"/>
          <a:stretch>
            <a:fillRect/>
          </a:stretch>
        </p:blipFill>
        <p:spPr>
          <a:xfrm>
            <a:off x="5272949" y="1611237"/>
            <a:ext cx="3413851" cy="4572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350px-Blue_Angels_Flying_in_Delta_Formation_at_Miramar.jpg"/>
          <p:cNvPicPr>
            <a:picLocks noGrp="1" noChangeAspect="1"/>
          </p:cNvPicPr>
          <p:nvPr>
            <p:ph idx="1"/>
          </p:nvPr>
        </p:nvPicPr>
        <p:blipFill>
          <a:blip r:embed="rId2"/>
          <a:srcRect l="-35114" r="-35114"/>
          <a:stretch>
            <a:fillRect/>
          </a:stretch>
        </p:blipFill>
        <p:spPr>
          <a:xfrm>
            <a:off x="-1442095" y="152400"/>
            <a:ext cx="8229600" cy="4572000"/>
          </a:xfrm>
        </p:spPr>
      </p:pic>
      <p:sp>
        <p:nvSpPr>
          <p:cNvPr id="3" name="Title 2"/>
          <p:cNvSpPr>
            <a:spLocks noGrp="1"/>
          </p:cNvSpPr>
          <p:nvPr>
            <p:ph type="title"/>
          </p:nvPr>
        </p:nvSpPr>
        <p:spPr/>
        <p:txBody>
          <a:bodyPr/>
          <a:lstStyle/>
          <a:p>
            <a:endParaRPr lang="en-US"/>
          </a:p>
        </p:txBody>
      </p:sp>
      <p:pic>
        <p:nvPicPr>
          <p:cNvPr id="5" name="Picture 4" descr="usmc-sunset-parade.jpg"/>
          <p:cNvPicPr>
            <a:picLocks noChangeAspect="1"/>
          </p:cNvPicPr>
          <p:nvPr/>
        </p:nvPicPr>
        <p:blipFill>
          <a:blip r:embed="rId3"/>
          <a:stretch>
            <a:fillRect/>
          </a:stretch>
        </p:blipFill>
        <p:spPr>
          <a:xfrm>
            <a:off x="3881632" y="3534588"/>
            <a:ext cx="5262367" cy="313705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ilitaryhaircut.jpg"/>
          <p:cNvPicPr>
            <a:picLocks noGrp="1" noChangeAspect="1"/>
          </p:cNvPicPr>
          <p:nvPr>
            <p:ph idx="1"/>
          </p:nvPr>
        </p:nvPicPr>
        <p:blipFill>
          <a:blip r:embed="rId2"/>
          <a:srcRect l="-75714" r="-295"/>
          <a:stretch>
            <a:fillRect/>
          </a:stretch>
        </p:blipFill>
        <p:spPr>
          <a:xfrm>
            <a:off x="-1309968" y="1524000"/>
            <a:ext cx="5761015" cy="4572000"/>
          </a:xfrm>
        </p:spPr>
      </p:pic>
      <p:sp>
        <p:nvSpPr>
          <p:cNvPr id="3" name="Title 2"/>
          <p:cNvSpPr>
            <a:spLocks noGrp="1"/>
          </p:cNvSpPr>
          <p:nvPr>
            <p:ph type="title"/>
          </p:nvPr>
        </p:nvSpPr>
        <p:spPr/>
        <p:txBody>
          <a:bodyPr/>
          <a:lstStyle/>
          <a:p>
            <a:r>
              <a:rPr lang="en-US" dirty="0" smtClean="0"/>
              <a:t>High-and-tight</a:t>
            </a:r>
            <a:endParaRPr lang="en-US" dirty="0"/>
          </a:p>
        </p:txBody>
      </p:sp>
      <p:pic>
        <p:nvPicPr>
          <p:cNvPr id="5" name="Picture 4" descr="books.jpg"/>
          <p:cNvPicPr>
            <a:picLocks noChangeAspect="1"/>
          </p:cNvPicPr>
          <p:nvPr/>
        </p:nvPicPr>
        <p:blipFill>
          <a:blip r:embed="rId3"/>
          <a:stretch>
            <a:fillRect/>
          </a:stretch>
        </p:blipFill>
        <p:spPr>
          <a:xfrm>
            <a:off x="5418667" y="1874762"/>
            <a:ext cx="2503714" cy="3737428"/>
          </a:xfrm>
          <a:prstGeom prst="rect">
            <a:avLst/>
          </a:prstGeom>
        </p:spPr>
      </p:pic>
      <p:sp>
        <p:nvSpPr>
          <p:cNvPr id="6" name="TextBox 5"/>
          <p:cNvSpPr txBox="1"/>
          <p:nvPr/>
        </p:nvSpPr>
        <p:spPr>
          <a:xfrm>
            <a:off x="4547810" y="2044095"/>
            <a:ext cx="184666" cy="369332"/>
          </a:xfrm>
          <a:prstGeom prst="rect">
            <a:avLst/>
          </a:prstGeom>
          <a:noFill/>
        </p:spPr>
        <p:txBody>
          <a:bodyPr wrap="none" rtlCol="0">
            <a:spAutoFit/>
          </a:bodyPr>
          <a:lstStyle/>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ustache.jpg"/>
          <p:cNvPicPr>
            <a:picLocks noGrp="1" noChangeAspect="1"/>
          </p:cNvPicPr>
          <p:nvPr>
            <p:ph idx="1"/>
          </p:nvPr>
        </p:nvPicPr>
        <p:blipFill>
          <a:blip r:embed="rId2"/>
          <a:srcRect l="475" r="891"/>
          <a:stretch>
            <a:fillRect/>
          </a:stretch>
        </p:blipFill>
        <p:spPr>
          <a:xfrm>
            <a:off x="1145634" y="1524000"/>
            <a:ext cx="2996837" cy="4284576"/>
          </a:xfrm>
        </p:spPr>
      </p:pic>
      <p:sp>
        <p:nvSpPr>
          <p:cNvPr id="3" name="Title 2"/>
          <p:cNvSpPr>
            <a:spLocks noGrp="1"/>
          </p:cNvSpPr>
          <p:nvPr>
            <p:ph type="title"/>
          </p:nvPr>
        </p:nvSpPr>
        <p:spPr/>
        <p:txBody>
          <a:bodyPr/>
          <a:lstStyle/>
          <a:p>
            <a:r>
              <a:rPr lang="en-US" dirty="0" smtClean="0"/>
              <a:t>Proper grooming standards</a:t>
            </a:r>
            <a:endParaRPr lang="en-US" dirty="0"/>
          </a:p>
        </p:txBody>
      </p:sp>
      <p:sp>
        <p:nvSpPr>
          <p:cNvPr id="5" name="TextBox 4"/>
          <p:cNvSpPr txBox="1"/>
          <p:nvPr/>
        </p:nvSpPr>
        <p:spPr>
          <a:xfrm>
            <a:off x="4700338" y="1524000"/>
            <a:ext cx="3632081" cy="4185762"/>
          </a:xfrm>
          <a:prstGeom prst="rect">
            <a:avLst/>
          </a:prstGeom>
          <a:noFill/>
        </p:spPr>
        <p:txBody>
          <a:bodyPr wrap="square" rtlCol="0">
            <a:spAutoFit/>
          </a:bodyPr>
          <a:lstStyle/>
          <a:p>
            <a:r>
              <a:rPr lang="en-US" dirty="0" smtClean="0"/>
              <a:t>“Males will keep their face clean-shaven when in uniform or in civilian clothes on duty.  Mustaches are permitted; if worn, males will keep mustaches neatly trimmed, tapered, and tidy.  Mustaches will not present a chopped off or bushy appearance, and no portion of the mustache will cover the upper lip line or will extend sideways beyond a vertical line drawn upward from the corners of the mouth.” (Army </a:t>
            </a:r>
            <a:r>
              <a:rPr lang="en-US" dirty="0" err="1" smtClean="0"/>
              <a:t>Reg</a:t>
            </a:r>
            <a:r>
              <a:rPr lang="en-US" dirty="0" smtClean="0"/>
              <a:t> 670-1 </a:t>
            </a:r>
            <a:r>
              <a:rPr lang="en-US" sz="1400" dirty="0" smtClean="0"/>
              <a:t>http://www.apd.army.mil/jw2/xmldemo/r670_1/head.asp</a:t>
            </a:r>
            <a:endParaRPr lang="en-US" sz="14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5.jpg"/>
          <p:cNvPicPr>
            <a:picLocks noGrp="1" noChangeAspect="1"/>
          </p:cNvPicPr>
          <p:nvPr>
            <p:ph idx="1"/>
          </p:nvPr>
        </p:nvPicPr>
        <p:blipFill>
          <a:blip r:embed="rId2"/>
          <a:srcRect t="4491" b="-48506"/>
          <a:stretch>
            <a:fillRect/>
          </a:stretch>
        </p:blipFill>
        <p:spPr>
          <a:xfrm>
            <a:off x="457200" y="4249527"/>
            <a:ext cx="8229600" cy="3342117"/>
          </a:xfrm>
        </p:spPr>
      </p:pic>
      <p:sp>
        <p:nvSpPr>
          <p:cNvPr id="3" name="Title 2"/>
          <p:cNvSpPr>
            <a:spLocks noGrp="1"/>
          </p:cNvSpPr>
          <p:nvPr>
            <p:ph type="title"/>
          </p:nvPr>
        </p:nvSpPr>
        <p:spPr/>
        <p:txBody>
          <a:bodyPr/>
          <a:lstStyle/>
          <a:p>
            <a:endParaRPr lang="en-US"/>
          </a:p>
        </p:txBody>
      </p:sp>
      <p:pic>
        <p:nvPicPr>
          <p:cNvPr id="5" name="Picture 4" descr="creases.jpg"/>
          <p:cNvPicPr>
            <a:picLocks noChangeAspect="1"/>
          </p:cNvPicPr>
          <p:nvPr/>
        </p:nvPicPr>
        <p:blipFill>
          <a:blip r:embed="rId3"/>
          <a:stretch>
            <a:fillRect/>
          </a:stretch>
        </p:blipFill>
        <p:spPr>
          <a:xfrm>
            <a:off x="0" y="152400"/>
            <a:ext cx="6409554" cy="384785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512x.jpg"/>
          <p:cNvPicPr>
            <a:picLocks noGrp="1" noChangeAspect="1"/>
          </p:cNvPicPr>
          <p:nvPr>
            <p:ph idx="1"/>
          </p:nvPr>
        </p:nvPicPr>
        <p:blipFill>
          <a:blip r:embed="rId2"/>
          <a:srcRect l="-10469" r="-10469"/>
          <a:stretch>
            <a:fillRect/>
          </a:stretch>
        </p:blipFill>
        <p:spPr/>
      </p:pic>
      <p:sp>
        <p:nvSpPr>
          <p:cNvPr id="3" name="Title 2"/>
          <p:cNvSpPr>
            <a:spLocks noGrp="1"/>
          </p:cNvSpPr>
          <p:nvPr>
            <p:ph type="title"/>
          </p:nvPr>
        </p:nvSpPr>
        <p:spPr>
          <a:xfrm>
            <a:off x="457200" y="152400"/>
            <a:ext cx="8229600" cy="752985"/>
          </a:xfrm>
        </p:spPr>
        <p:txBody>
          <a:bodyPr/>
          <a:lstStyle/>
          <a:p>
            <a:r>
              <a:rPr lang="en-US" dirty="0" smtClean="0"/>
              <a:t>SPEECH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_57.JPG"/>
          <p:cNvPicPr>
            <a:picLocks noGrp="1" noChangeAspect="1"/>
          </p:cNvPicPr>
          <p:nvPr>
            <p:ph idx="1"/>
          </p:nvPr>
        </p:nvPicPr>
        <p:blipFill>
          <a:blip r:embed="rId2"/>
          <a:srcRect l="-17500" r="-17500"/>
          <a:stretch>
            <a:fillRect/>
          </a:stretch>
        </p:blipFill>
        <p:spPr/>
      </p:pic>
      <p:sp>
        <p:nvSpPr>
          <p:cNvPr id="3" name="Title 2"/>
          <p:cNvSpPr>
            <a:spLocks noGrp="1"/>
          </p:cNvSpPr>
          <p:nvPr>
            <p:ph type="title"/>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Proximity of time  </a:t>
            </a:r>
          </a:p>
          <a:p>
            <a:pPr lvl="1"/>
            <a:r>
              <a:rPr lang="en-US" dirty="0" smtClean="0"/>
              <a:t>How does the passage of time affect how we think about a war?</a:t>
            </a:r>
          </a:p>
          <a:p>
            <a:pPr lvl="1"/>
            <a:r>
              <a:rPr lang="en-US" dirty="0" smtClean="0"/>
              <a:t>What documents of war are preserved for our perusal; what documents are regarded as unworthy of preservation?</a:t>
            </a:r>
          </a:p>
          <a:p>
            <a:pPr lvl="1"/>
            <a:r>
              <a:rPr lang="en-US" dirty="0" smtClean="0"/>
              <a:t>Who makes those decisions?</a:t>
            </a:r>
            <a:endParaRPr lang="en-US" dirty="0"/>
          </a:p>
          <a:p>
            <a:pPr marL="0" indent="0">
              <a:buNone/>
            </a:pPr>
            <a:r>
              <a:rPr lang="en-US" b="1" dirty="0" smtClean="0"/>
              <a:t>Proximity of Space/ geography</a:t>
            </a:r>
          </a:p>
          <a:p>
            <a:pPr marL="0" indent="0">
              <a:buNone/>
            </a:pPr>
            <a:r>
              <a:rPr lang="en-US" dirty="0" smtClean="0"/>
              <a:t>	Where do we stand relative to the events of a war?</a:t>
            </a:r>
          </a:p>
        </p:txBody>
      </p:sp>
      <p:sp>
        <p:nvSpPr>
          <p:cNvPr id="3" name="Title 2"/>
          <p:cNvSpPr>
            <a:spLocks noGrp="1"/>
          </p:cNvSpPr>
          <p:nvPr>
            <p:ph type="title"/>
          </p:nvPr>
        </p:nvSpPr>
        <p:spPr/>
        <p:txBody>
          <a:bodyPr>
            <a:normAutofit/>
          </a:bodyPr>
          <a:lstStyle/>
          <a:p>
            <a:r>
              <a:rPr lang="en-US" sz="3200" dirty="0" smtClean="0"/>
              <a:t>Factors that might influence our accounts of any war or any event in any war:</a:t>
            </a:r>
            <a:endParaRPr lang="en-US" sz="3200" dirty="0"/>
          </a:p>
        </p:txBody>
      </p:sp>
    </p:spTree>
    <p:extLst>
      <p:ext uri="{BB962C8B-B14F-4D97-AF65-F5344CB8AC3E}">
        <p14:creationId xmlns:p14="http://schemas.microsoft.com/office/powerpoint/2010/main" val="326236063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2PrattWhitneyR1340RadialEngine.jpg"/>
          <p:cNvPicPr>
            <a:picLocks noGrp="1" noChangeAspect="1"/>
          </p:cNvPicPr>
          <p:nvPr>
            <p:ph idx="1"/>
          </p:nvPr>
        </p:nvPicPr>
        <p:blipFill>
          <a:blip r:embed="rId2"/>
          <a:srcRect l="-17569" r="-17569"/>
          <a:stretch>
            <a:fillRect/>
          </a:stretch>
        </p:blipFill>
        <p:spPr/>
      </p:pic>
      <p:sp>
        <p:nvSpPr>
          <p:cNvPr id="3" name="Title 2"/>
          <p:cNvSpPr>
            <a:spLocks noGrp="1"/>
          </p:cNvSpPr>
          <p:nvPr>
            <p:ph type="title"/>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5a.jpg"/>
          <p:cNvPicPr>
            <a:picLocks noGrp="1" noChangeAspect="1"/>
          </p:cNvPicPr>
          <p:nvPr>
            <p:ph idx="1"/>
          </p:nvPr>
        </p:nvPicPr>
        <p:blipFill>
          <a:blip r:embed="rId2"/>
          <a:srcRect l="-75000" r="1012"/>
          <a:stretch>
            <a:fillRect/>
          </a:stretch>
        </p:blipFill>
        <p:spPr>
          <a:xfrm>
            <a:off x="-2406502" y="152400"/>
            <a:ext cx="5727403" cy="4572000"/>
          </a:xfrm>
        </p:spPr>
      </p:pic>
      <p:sp>
        <p:nvSpPr>
          <p:cNvPr id="3" name="Title 2"/>
          <p:cNvSpPr>
            <a:spLocks noGrp="1"/>
          </p:cNvSpPr>
          <p:nvPr>
            <p:ph type="title"/>
          </p:nvPr>
        </p:nvSpPr>
        <p:spPr>
          <a:xfrm>
            <a:off x="457200" y="152400"/>
            <a:ext cx="8229600" cy="973876"/>
          </a:xfrm>
        </p:spPr>
        <p:txBody>
          <a:bodyPr>
            <a:normAutofit/>
          </a:bodyPr>
          <a:lstStyle/>
          <a:p>
            <a:r>
              <a:rPr lang="en-US" sz="1800" dirty="0" smtClean="0">
                <a:solidFill>
                  <a:srgbClr val="DA1F28"/>
                </a:solidFill>
              </a:rPr>
              <a:t>The Madhouse</a:t>
            </a:r>
            <a:endParaRPr lang="en-US" sz="1800" dirty="0">
              <a:solidFill>
                <a:srgbClr val="DA1F28"/>
              </a:solidFill>
            </a:endParaRPr>
          </a:p>
        </p:txBody>
      </p:sp>
      <p:pic>
        <p:nvPicPr>
          <p:cNvPr id="5" name="Picture 4" descr="82nd_Airborne_Mass_Jump-JSOH2006.jpg"/>
          <p:cNvPicPr>
            <a:picLocks noChangeAspect="1"/>
          </p:cNvPicPr>
          <p:nvPr/>
        </p:nvPicPr>
        <p:blipFill>
          <a:blip r:embed="rId3"/>
          <a:srcRect b="6705"/>
          <a:stretch>
            <a:fillRect/>
          </a:stretch>
        </p:blipFill>
        <p:spPr>
          <a:xfrm>
            <a:off x="5043726" y="152400"/>
            <a:ext cx="4100274" cy="4036239"/>
          </a:xfrm>
          <a:prstGeom prst="rect">
            <a:avLst/>
          </a:prstGeom>
        </p:spPr>
      </p:pic>
      <p:pic>
        <p:nvPicPr>
          <p:cNvPr id="7" name="Picture 6" descr="b-26-marauder-drops-a-string-of-100-pound-bombs-over-france.jpg"/>
          <p:cNvPicPr>
            <a:picLocks noChangeAspect="1"/>
          </p:cNvPicPr>
          <p:nvPr/>
        </p:nvPicPr>
        <p:blipFill>
          <a:blip r:embed="rId4"/>
          <a:srcRect t="10096" b="5703"/>
          <a:stretch>
            <a:fillRect/>
          </a:stretch>
        </p:blipFill>
        <p:spPr>
          <a:xfrm>
            <a:off x="1648325" y="2419245"/>
            <a:ext cx="4076700" cy="4277451"/>
          </a:xfrm>
          <a:prstGeom prst="rect">
            <a:avLst/>
          </a:prstGeom>
        </p:spPr>
      </p:pic>
      <p:sp>
        <p:nvSpPr>
          <p:cNvPr id="9" name="TextBox 8"/>
          <p:cNvSpPr txBox="1"/>
          <p:nvPr/>
        </p:nvSpPr>
        <p:spPr>
          <a:xfrm>
            <a:off x="1648325" y="4188639"/>
            <a:ext cx="1334781" cy="369332"/>
          </a:xfrm>
          <a:prstGeom prst="rect">
            <a:avLst/>
          </a:prstGeom>
          <a:solidFill>
            <a:schemeClr val="tx1"/>
          </a:solidFill>
        </p:spPr>
        <p:txBody>
          <a:bodyPr wrap="square" rtlCol="0">
            <a:spAutoFit/>
          </a:bodyPr>
          <a:lstStyle/>
          <a:p>
            <a:r>
              <a:rPr lang="en-US" dirty="0" smtClean="0">
                <a:ln>
                  <a:solidFill>
                    <a:srgbClr val="990000"/>
                  </a:solidFill>
                </a:ln>
                <a:solidFill>
                  <a:schemeClr val="accent1"/>
                </a:solidFill>
              </a:rPr>
              <a:t>Laying</a:t>
            </a:r>
            <a:r>
              <a:rPr lang="en-US" dirty="0" smtClean="0">
                <a:solidFill>
                  <a:schemeClr val="accent1"/>
                </a:solidFill>
              </a:rPr>
              <a:t> </a:t>
            </a:r>
            <a:r>
              <a:rPr lang="en-US" dirty="0" smtClean="0">
                <a:ln>
                  <a:solidFill>
                    <a:srgbClr val="990000"/>
                  </a:solidFill>
                </a:ln>
                <a:solidFill>
                  <a:schemeClr val="accent1"/>
                </a:solidFill>
              </a:rPr>
              <a:t>eggs</a:t>
            </a:r>
            <a:endParaRPr lang="en-US" dirty="0">
              <a:ln>
                <a:solidFill>
                  <a:srgbClr val="990000"/>
                </a:solidFill>
              </a:ln>
              <a:solidFill>
                <a:schemeClr val="accent1"/>
              </a:solidFill>
            </a:endParaRPr>
          </a:p>
        </p:txBody>
      </p:sp>
      <p:sp>
        <p:nvSpPr>
          <p:cNvPr id="10" name="TextBox 9"/>
          <p:cNvSpPr txBox="1"/>
          <p:nvPr/>
        </p:nvSpPr>
        <p:spPr>
          <a:xfrm>
            <a:off x="5187489" y="152399"/>
            <a:ext cx="1868935" cy="646331"/>
          </a:xfrm>
          <a:prstGeom prst="rect">
            <a:avLst/>
          </a:prstGeom>
          <a:noFill/>
        </p:spPr>
        <p:txBody>
          <a:bodyPr wrap="square" rtlCol="0">
            <a:spAutoFit/>
          </a:bodyPr>
          <a:lstStyle/>
          <a:p>
            <a:r>
              <a:rPr lang="en-US" dirty="0" smtClean="0">
                <a:solidFill>
                  <a:schemeClr val="accent1"/>
                </a:solidFill>
              </a:rPr>
              <a:t>Hanging out the laundry</a:t>
            </a:r>
            <a:endParaRPr lang="en-US" dirty="0">
              <a:solidFill>
                <a:schemeClr val="accent1"/>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Distinguish members of the corps from civilians</a:t>
            </a:r>
          </a:p>
          <a:p>
            <a:r>
              <a:rPr lang="en-US" dirty="0" smtClean="0"/>
              <a:t>Lessen the tedium with humor</a:t>
            </a:r>
          </a:p>
          <a:p>
            <a:r>
              <a:rPr lang="en-US" dirty="0" smtClean="0"/>
              <a:t>Release anxiety and tension</a:t>
            </a:r>
          </a:p>
          <a:p>
            <a:r>
              <a:rPr lang="en-US" dirty="0" smtClean="0"/>
              <a:t>Safely complain</a:t>
            </a:r>
          </a:p>
          <a:p>
            <a:r>
              <a:rPr lang="en-US" dirty="0" smtClean="0"/>
              <a:t>Express frustration with hierarchy</a:t>
            </a:r>
          </a:p>
          <a:p>
            <a:r>
              <a:rPr lang="en-US" dirty="0" smtClean="0"/>
              <a:t>Indoctrination (also called “bastardization”)</a:t>
            </a:r>
          </a:p>
          <a:p>
            <a:r>
              <a:rPr lang="en-US" dirty="0" smtClean="0"/>
              <a:t>By referring only to themselves in 3</a:t>
            </a:r>
            <a:r>
              <a:rPr lang="en-US" baseline="30000" dirty="0" smtClean="0"/>
              <a:t>rd</a:t>
            </a:r>
            <a:r>
              <a:rPr lang="en-US" dirty="0" smtClean="0"/>
              <a:t> person, recruits shift their identity from an individual one to a collective one</a:t>
            </a:r>
            <a:endParaRPr lang="en-US" dirty="0"/>
          </a:p>
        </p:txBody>
      </p:sp>
      <p:sp>
        <p:nvSpPr>
          <p:cNvPr id="3" name="Title 2"/>
          <p:cNvSpPr>
            <a:spLocks noGrp="1"/>
          </p:cNvSpPr>
          <p:nvPr>
            <p:ph type="title"/>
          </p:nvPr>
        </p:nvSpPr>
        <p:spPr>
          <a:xfrm>
            <a:off x="457200" y="152400"/>
            <a:ext cx="8229600" cy="861227"/>
          </a:xfrm>
        </p:spPr>
        <p:txBody>
          <a:bodyPr>
            <a:normAutofit fontScale="90000"/>
          </a:bodyPr>
          <a:lstStyle/>
          <a:p>
            <a:r>
              <a:rPr lang="en-US" dirty="0" smtClean="0"/>
              <a:t>The Function of Military Folk Speech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ull-metal-jacket-stanley-kubrick-1987-L-NoXRrV.jpeg"/>
          <p:cNvPicPr>
            <a:picLocks noGrp="1" noChangeAspect="1"/>
          </p:cNvPicPr>
          <p:nvPr>
            <p:ph idx="1"/>
          </p:nvPr>
        </p:nvPicPr>
        <p:blipFill>
          <a:blip r:embed="rId2"/>
          <a:srcRect l="-625" r="-625"/>
          <a:stretch>
            <a:fillRect/>
          </a:stretch>
        </p:blipFill>
        <p:spPr>
          <a:xfrm>
            <a:off x="1528654" y="1524000"/>
            <a:ext cx="6196931" cy="3720180"/>
          </a:xfrm>
        </p:spPr>
      </p:pic>
      <p:sp>
        <p:nvSpPr>
          <p:cNvPr id="3" name="Title 2"/>
          <p:cNvSpPr>
            <a:spLocks noGrp="1"/>
          </p:cNvSpPr>
          <p:nvPr>
            <p:ph type="title"/>
          </p:nvPr>
        </p:nvSpPr>
        <p:spPr/>
        <p:txBody>
          <a:bodyPr/>
          <a:lstStyle/>
          <a:p>
            <a:r>
              <a:rPr lang="en-US" dirty="0" smtClean="0"/>
              <a:t>Leonard Lawrence (aka Pyle)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omer0.jpg"/>
          <p:cNvPicPr>
            <a:picLocks noGrp="1" noChangeAspect="1"/>
          </p:cNvPicPr>
          <p:nvPr>
            <p:ph idx="1"/>
          </p:nvPr>
        </p:nvPicPr>
        <p:blipFill>
          <a:blip r:embed="rId2"/>
          <a:srcRect l="-40903" r="-40903"/>
          <a:stretch>
            <a:fillRect/>
          </a:stretch>
        </p:blipFill>
        <p:spPr>
          <a:xfrm>
            <a:off x="174987" y="1799768"/>
            <a:ext cx="8229600" cy="4572000"/>
          </a:xfrm>
        </p:spPr>
      </p:pic>
      <p:sp>
        <p:nvSpPr>
          <p:cNvPr id="3" name="Title 2"/>
          <p:cNvSpPr>
            <a:spLocks noGrp="1"/>
          </p:cNvSpPr>
          <p:nvPr>
            <p:ph type="title"/>
          </p:nvPr>
        </p:nvSpPr>
        <p:spPr>
          <a:xfrm>
            <a:off x="457200" y="152400"/>
            <a:ext cx="8229600" cy="663162"/>
          </a:xfrm>
        </p:spPr>
        <p:txBody>
          <a:bodyPr>
            <a:normAutofit fontScale="90000"/>
          </a:bodyPr>
          <a:lstStyle/>
          <a:p>
            <a:r>
              <a:rPr lang="en-US" dirty="0" smtClean="0"/>
              <a:t>“</a:t>
            </a:r>
            <a:r>
              <a:rPr lang="en-US" dirty="0" err="1" smtClean="0"/>
              <a:t>Gomer</a:t>
            </a:r>
            <a:r>
              <a:rPr lang="en-US" dirty="0" smtClean="0"/>
              <a:t> Pyle USMC” (1964-69)</a:t>
            </a:r>
            <a:endParaRPr lang="en-US" dirty="0"/>
          </a:p>
        </p:txBody>
      </p:sp>
      <p:sp>
        <p:nvSpPr>
          <p:cNvPr id="5" name="TextBox 4"/>
          <p:cNvSpPr txBox="1"/>
          <p:nvPr/>
        </p:nvSpPr>
        <p:spPr>
          <a:xfrm>
            <a:off x="1610967" y="1153437"/>
            <a:ext cx="5571966" cy="646331"/>
          </a:xfrm>
          <a:prstGeom prst="rect">
            <a:avLst/>
          </a:prstGeom>
          <a:noFill/>
        </p:spPr>
        <p:txBody>
          <a:bodyPr wrap="square" rtlCol="0">
            <a:spAutoFit/>
          </a:bodyPr>
          <a:lstStyle/>
          <a:p>
            <a:r>
              <a:rPr lang="en-US" dirty="0" smtClean="0"/>
              <a:t>Starring Jim Nabors as </a:t>
            </a:r>
            <a:r>
              <a:rPr lang="en-US" dirty="0" err="1" smtClean="0"/>
              <a:t>Gomer</a:t>
            </a:r>
            <a:r>
              <a:rPr lang="en-US" dirty="0" smtClean="0"/>
              <a:t> and Frank Sutton as his Gunnery Sgt.</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C_Borden-Cracker-Jack-box-wrapper-1994.jpg"/>
          <p:cNvPicPr>
            <a:picLocks noGrp="1" noChangeAspect="1"/>
          </p:cNvPicPr>
          <p:nvPr>
            <p:ph idx="1"/>
          </p:nvPr>
        </p:nvPicPr>
        <p:blipFill>
          <a:blip r:embed="rId2"/>
          <a:srcRect l="-35430" r="-35430"/>
          <a:stretch>
            <a:fillRect/>
          </a:stretch>
        </p:blipFill>
        <p:spPr>
          <a:xfrm>
            <a:off x="-1483016" y="1371600"/>
            <a:ext cx="8229600" cy="4572000"/>
          </a:xfrm>
        </p:spPr>
      </p:pic>
      <p:sp>
        <p:nvSpPr>
          <p:cNvPr id="3" name="Title 2"/>
          <p:cNvSpPr>
            <a:spLocks noGrp="1"/>
          </p:cNvSpPr>
          <p:nvPr>
            <p:ph type="title"/>
          </p:nvPr>
        </p:nvSpPr>
        <p:spPr/>
        <p:txBody>
          <a:bodyPr/>
          <a:lstStyle/>
          <a:p>
            <a:endParaRPr lang="en-US"/>
          </a:p>
        </p:txBody>
      </p:sp>
      <p:pic>
        <p:nvPicPr>
          <p:cNvPr id="5" name="Picture 4" descr="petty off. 2nd class.jpg"/>
          <p:cNvPicPr>
            <a:picLocks noChangeAspect="1"/>
          </p:cNvPicPr>
          <p:nvPr/>
        </p:nvPicPr>
        <p:blipFill>
          <a:blip r:embed="rId3"/>
          <a:stretch>
            <a:fillRect/>
          </a:stretch>
        </p:blipFill>
        <p:spPr>
          <a:xfrm>
            <a:off x="4572000" y="152400"/>
            <a:ext cx="3810000" cy="5689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st-2552-1234649879.jpg"/>
          <p:cNvPicPr>
            <a:picLocks noGrp="1" noChangeAspect="1"/>
          </p:cNvPicPr>
          <p:nvPr>
            <p:ph idx="1"/>
          </p:nvPr>
        </p:nvPicPr>
        <p:blipFill>
          <a:blip r:embed="rId2"/>
          <a:srcRect l="20330" r="21415"/>
          <a:stretch>
            <a:fillRect/>
          </a:stretch>
        </p:blipFill>
        <p:spPr>
          <a:xfrm>
            <a:off x="787844" y="1826567"/>
            <a:ext cx="3551182" cy="4572000"/>
          </a:xfrm>
        </p:spPr>
      </p:pic>
      <p:sp>
        <p:nvSpPr>
          <p:cNvPr id="3" name="Title 2"/>
          <p:cNvSpPr>
            <a:spLocks noGrp="1"/>
          </p:cNvSpPr>
          <p:nvPr>
            <p:ph type="title"/>
          </p:nvPr>
        </p:nvSpPr>
        <p:spPr/>
        <p:txBody>
          <a:bodyPr/>
          <a:lstStyle/>
          <a:p>
            <a:r>
              <a:rPr lang="en-US" dirty="0" smtClean="0"/>
              <a:t>Liberty Cuffs</a:t>
            </a:r>
            <a:endParaRPr lang="en-US" dirty="0"/>
          </a:p>
        </p:txBody>
      </p:sp>
      <p:pic>
        <p:nvPicPr>
          <p:cNvPr id="5" name="Picture 4" descr="LC_30.jpg"/>
          <p:cNvPicPr>
            <a:picLocks noChangeAspect="1"/>
          </p:cNvPicPr>
          <p:nvPr/>
        </p:nvPicPr>
        <p:blipFill>
          <a:blip r:embed="rId3"/>
          <a:stretch>
            <a:fillRect/>
          </a:stretch>
        </p:blipFill>
        <p:spPr>
          <a:xfrm>
            <a:off x="188141" y="139672"/>
            <a:ext cx="5479639" cy="1686895"/>
          </a:xfrm>
          <a:prstGeom prst="rect">
            <a:avLst/>
          </a:prstGeom>
        </p:spPr>
      </p:pic>
      <p:pic>
        <p:nvPicPr>
          <p:cNvPr id="6" name="Picture 5" descr="post-3423-0-45609500-1352660398.jpg"/>
          <p:cNvPicPr>
            <a:picLocks noChangeAspect="1"/>
          </p:cNvPicPr>
          <p:nvPr/>
        </p:nvPicPr>
        <p:blipFill>
          <a:blip r:embed="rId4"/>
          <a:stretch>
            <a:fillRect/>
          </a:stretch>
        </p:blipFill>
        <p:spPr>
          <a:xfrm>
            <a:off x="5892800" y="983120"/>
            <a:ext cx="3181350" cy="3152775"/>
          </a:xfrm>
          <a:prstGeom prst="rect">
            <a:avLst/>
          </a:prstGeom>
        </p:spPr>
      </p:pic>
      <p:pic>
        <p:nvPicPr>
          <p:cNvPr id="7" name="Picture 6" descr="liberty_cuffs_4.jpg"/>
          <p:cNvPicPr>
            <a:picLocks noChangeAspect="1"/>
          </p:cNvPicPr>
          <p:nvPr/>
        </p:nvPicPr>
        <p:blipFill>
          <a:blip r:embed="rId5"/>
          <a:stretch>
            <a:fillRect/>
          </a:stretch>
        </p:blipFill>
        <p:spPr>
          <a:xfrm>
            <a:off x="4770899" y="4319805"/>
            <a:ext cx="4303251" cy="1574019"/>
          </a:xfrm>
          <a:prstGeom prst="rect">
            <a:avLst/>
          </a:prstGeom>
        </p:spPr>
      </p:pic>
      <p:pic>
        <p:nvPicPr>
          <p:cNvPr id="8" name="Picture 7" descr="LC_5.jpg"/>
          <p:cNvPicPr>
            <a:picLocks noChangeAspect="1"/>
          </p:cNvPicPr>
          <p:nvPr/>
        </p:nvPicPr>
        <p:blipFill>
          <a:blip r:embed="rId6"/>
          <a:stretch>
            <a:fillRect/>
          </a:stretch>
        </p:blipFill>
        <p:spPr>
          <a:xfrm>
            <a:off x="188141" y="5283981"/>
            <a:ext cx="4666153" cy="157401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ietnma War helmet.jpg"/>
          <p:cNvPicPr>
            <a:picLocks noGrp="1" noChangeAspect="1"/>
          </p:cNvPicPr>
          <p:nvPr>
            <p:ph idx="1"/>
          </p:nvPr>
        </p:nvPicPr>
        <p:blipFill>
          <a:blip r:embed="rId2"/>
          <a:srcRect l="16101" r="16008"/>
          <a:stretch>
            <a:fillRect/>
          </a:stretch>
        </p:blipFill>
        <p:spPr>
          <a:xfrm>
            <a:off x="5822449" y="1823541"/>
            <a:ext cx="3103958" cy="4572000"/>
          </a:xfrm>
        </p:spPr>
      </p:pic>
      <p:sp>
        <p:nvSpPr>
          <p:cNvPr id="3" name="Title 2"/>
          <p:cNvSpPr>
            <a:spLocks noGrp="1"/>
          </p:cNvSpPr>
          <p:nvPr>
            <p:ph type="title"/>
          </p:nvPr>
        </p:nvSpPr>
        <p:spPr/>
        <p:txBody>
          <a:bodyPr/>
          <a:lstStyle/>
          <a:p>
            <a:endParaRPr lang="en-US"/>
          </a:p>
        </p:txBody>
      </p:sp>
      <p:pic>
        <p:nvPicPr>
          <p:cNvPr id="5" name="Picture 4" descr="82482_programs_photo_283_original.jpg"/>
          <p:cNvPicPr>
            <a:picLocks noChangeAspect="1"/>
          </p:cNvPicPr>
          <p:nvPr/>
        </p:nvPicPr>
        <p:blipFill>
          <a:blip r:embed="rId3"/>
          <a:stretch>
            <a:fillRect/>
          </a:stretch>
        </p:blipFill>
        <p:spPr>
          <a:xfrm>
            <a:off x="236142" y="523776"/>
            <a:ext cx="5346700" cy="40132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1-helmet-motart-2.jpg"/>
          <p:cNvPicPr>
            <a:picLocks noGrp="1" noChangeAspect="1"/>
          </p:cNvPicPr>
          <p:nvPr>
            <p:ph idx="1"/>
          </p:nvPr>
        </p:nvPicPr>
        <p:blipFill>
          <a:blip r:embed="rId2"/>
          <a:srcRect l="-12370" r="49610"/>
          <a:stretch>
            <a:fillRect/>
          </a:stretch>
        </p:blipFill>
        <p:spPr>
          <a:xfrm>
            <a:off x="-871553" y="0"/>
            <a:ext cx="4140520" cy="4572000"/>
          </a:xfrm>
        </p:spPr>
      </p:pic>
      <p:sp>
        <p:nvSpPr>
          <p:cNvPr id="3" name="Title 2"/>
          <p:cNvSpPr>
            <a:spLocks noGrp="1"/>
          </p:cNvSpPr>
          <p:nvPr>
            <p:ph type="title"/>
          </p:nvPr>
        </p:nvSpPr>
        <p:spPr/>
        <p:txBody>
          <a:bodyPr/>
          <a:lstStyle/>
          <a:p>
            <a:endParaRPr lang="en-US"/>
          </a:p>
        </p:txBody>
      </p:sp>
      <p:pic>
        <p:nvPicPr>
          <p:cNvPr id="5" name="Picture 4" descr="6846184831_bfacaf153e_b.jpg"/>
          <p:cNvPicPr>
            <a:picLocks noChangeAspect="1"/>
          </p:cNvPicPr>
          <p:nvPr/>
        </p:nvPicPr>
        <p:blipFill>
          <a:blip r:embed="rId3"/>
          <a:stretch>
            <a:fillRect/>
          </a:stretch>
        </p:blipFill>
        <p:spPr>
          <a:xfrm>
            <a:off x="3268967" y="3033629"/>
            <a:ext cx="4480135" cy="3649115"/>
          </a:xfrm>
          <a:prstGeom prst="rect">
            <a:avLst/>
          </a:prstGeom>
        </p:spPr>
      </p:pic>
      <p:pic>
        <p:nvPicPr>
          <p:cNvPr id="6" name="Picture 5" descr="helmet.jpg"/>
          <p:cNvPicPr>
            <a:picLocks noChangeAspect="1"/>
          </p:cNvPicPr>
          <p:nvPr/>
        </p:nvPicPr>
        <p:blipFill>
          <a:blip r:embed="rId4"/>
          <a:stretch>
            <a:fillRect/>
          </a:stretch>
        </p:blipFill>
        <p:spPr>
          <a:xfrm>
            <a:off x="5300162" y="152400"/>
            <a:ext cx="3216280" cy="263170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eathCardGunfightersF.jpg"/>
          <p:cNvPicPr>
            <a:picLocks noGrp="1" noChangeAspect="1"/>
          </p:cNvPicPr>
          <p:nvPr>
            <p:ph idx="1"/>
          </p:nvPr>
        </p:nvPicPr>
        <p:blipFill>
          <a:blip r:embed="rId2"/>
          <a:srcRect l="-74615" r="145"/>
          <a:stretch>
            <a:fillRect/>
          </a:stretch>
        </p:blipFill>
        <p:spPr>
          <a:xfrm>
            <a:off x="-1563968" y="1371600"/>
            <a:ext cx="5761016" cy="4572000"/>
          </a:xfrm>
        </p:spPr>
      </p:pic>
      <p:sp>
        <p:nvSpPr>
          <p:cNvPr id="3" name="Title 2"/>
          <p:cNvSpPr>
            <a:spLocks noGrp="1"/>
          </p:cNvSpPr>
          <p:nvPr>
            <p:ph type="title"/>
          </p:nvPr>
        </p:nvSpPr>
        <p:spPr/>
        <p:txBody>
          <a:bodyPr/>
          <a:lstStyle/>
          <a:p>
            <a:r>
              <a:rPr lang="en-US" dirty="0" smtClean="0"/>
              <a:t>“the death card”</a:t>
            </a:r>
            <a:endParaRPr lang="en-US" dirty="0"/>
          </a:p>
        </p:txBody>
      </p:sp>
      <p:pic>
        <p:nvPicPr>
          <p:cNvPr id="5" name="Picture 4" descr="spades.jpg"/>
          <p:cNvPicPr>
            <a:picLocks noChangeAspect="1"/>
          </p:cNvPicPr>
          <p:nvPr/>
        </p:nvPicPr>
        <p:blipFill>
          <a:blip r:embed="rId3"/>
          <a:stretch>
            <a:fillRect/>
          </a:stretch>
        </p:blipFill>
        <p:spPr>
          <a:xfrm>
            <a:off x="5406569" y="437848"/>
            <a:ext cx="2774262" cy="2714171"/>
          </a:xfrm>
          <a:prstGeom prst="rect">
            <a:avLst/>
          </a:prstGeom>
        </p:spPr>
      </p:pic>
      <p:pic>
        <p:nvPicPr>
          <p:cNvPr id="6" name="Picture 5" descr="secretweaponopen.jpg"/>
          <p:cNvPicPr>
            <a:picLocks noChangeAspect="1"/>
          </p:cNvPicPr>
          <p:nvPr/>
        </p:nvPicPr>
        <p:blipFill>
          <a:blip r:embed="rId4"/>
          <a:stretch>
            <a:fillRect/>
          </a:stretch>
        </p:blipFill>
        <p:spPr>
          <a:xfrm>
            <a:off x="5406570" y="3389908"/>
            <a:ext cx="2774261" cy="317054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hlacht_am_Weißen_Berg_C-K_063.jpg"/>
          <p:cNvPicPr>
            <a:picLocks noGrp="1" noChangeAspect="1"/>
          </p:cNvPicPr>
          <p:nvPr>
            <p:ph idx="1"/>
          </p:nvPr>
        </p:nvPicPr>
        <p:blipFill>
          <a:blip r:embed="rId2">
            <a:extLst>
              <a:ext uri="{28A0092B-C50C-407E-A947-70E740481C1C}">
                <a14:useLocalDpi xmlns:a14="http://schemas.microsoft.com/office/drawing/2010/main" val="0"/>
              </a:ext>
            </a:extLst>
          </a:blip>
          <a:srcRect t="6210" b="6210"/>
          <a:stretch>
            <a:fillRect/>
          </a:stretch>
        </p:blipFill>
        <p:spPr>
          <a:xfrm>
            <a:off x="0" y="871262"/>
            <a:ext cx="5122516" cy="2785055"/>
          </a:xfrm>
        </p:spPr>
      </p:pic>
      <p:sp>
        <p:nvSpPr>
          <p:cNvPr id="3" name="Title 2"/>
          <p:cNvSpPr>
            <a:spLocks noGrp="1"/>
          </p:cNvSpPr>
          <p:nvPr>
            <p:ph type="title"/>
          </p:nvPr>
        </p:nvSpPr>
        <p:spPr>
          <a:xfrm>
            <a:off x="457200" y="152400"/>
            <a:ext cx="8229600" cy="790545"/>
          </a:xfrm>
        </p:spPr>
        <p:txBody>
          <a:bodyPr/>
          <a:lstStyle/>
          <a:p>
            <a:r>
              <a:rPr lang="en-US" dirty="0" smtClean="0"/>
              <a:t>Battle of White Mountain, 1620</a:t>
            </a:r>
            <a:endParaRPr lang="en-US" dirty="0"/>
          </a:p>
        </p:txBody>
      </p:sp>
      <p:pic>
        <p:nvPicPr>
          <p:cNvPr id="5" name="Picture 4" descr="bilha_hora_batt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407" y="871262"/>
            <a:ext cx="4949593" cy="3160839"/>
          </a:xfrm>
          <a:prstGeom prst="rect">
            <a:avLst/>
          </a:prstGeom>
        </p:spPr>
      </p:pic>
      <p:pic>
        <p:nvPicPr>
          <p:cNvPr id="6" name="Picture 5" descr="Battle-Rocroi.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6444" y="4032100"/>
            <a:ext cx="5343854" cy="2825899"/>
          </a:xfrm>
          <a:prstGeom prst="rect">
            <a:avLst/>
          </a:prstGeom>
        </p:spPr>
      </p:pic>
      <p:sp>
        <p:nvSpPr>
          <p:cNvPr id="7" name="TextBox 6"/>
          <p:cNvSpPr txBox="1"/>
          <p:nvPr/>
        </p:nvSpPr>
        <p:spPr>
          <a:xfrm>
            <a:off x="0" y="4879961"/>
            <a:ext cx="2116444" cy="830997"/>
          </a:xfrm>
          <a:prstGeom prst="rect">
            <a:avLst/>
          </a:prstGeom>
          <a:noFill/>
        </p:spPr>
        <p:txBody>
          <a:bodyPr wrap="square" rtlCol="0">
            <a:spAutoFit/>
          </a:bodyPr>
          <a:lstStyle/>
          <a:p>
            <a:r>
              <a:rPr lang="en-US" sz="2400" dirty="0" smtClean="0"/>
              <a:t>Battle of </a:t>
            </a:r>
            <a:r>
              <a:rPr lang="en-US" sz="2400" dirty="0" err="1" smtClean="0"/>
              <a:t>Rocroi</a:t>
            </a:r>
            <a:r>
              <a:rPr lang="en-US" sz="2400" dirty="0" smtClean="0"/>
              <a:t>, 1943</a:t>
            </a:r>
            <a:endParaRPr lang="en-US" sz="2400" dirty="0"/>
          </a:p>
        </p:txBody>
      </p:sp>
    </p:spTree>
    <p:extLst>
      <p:ext uri="{BB962C8B-B14F-4D97-AF65-F5344CB8AC3E}">
        <p14:creationId xmlns:p14="http://schemas.microsoft.com/office/powerpoint/2010/main" val="101969065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ortimer.jpg"/>
          <p:cNvPicPr>
            <a:picLocks noGrp="1" noChangeAspect="1"/>
          </p:cNvPicPr>
          <p:nvPr>
            <p:ph idx="1"/>
          </p:nvPr>
        </p:nvPicPr>
        <p:blipFill>
          <a:blip r:embed="rId2"/>
          <a:srcRect l="-523" r="1243"/>
          <a:stretch>
            <a:fillRect/>
          </a:stretch>
        </p:blipFill>
        <p:spPr>
          <a:xfrm>
            <a:off x="2869167" y="1481540"/>
            <a:ext cx="5980861" cy="4074038"/>
          </a:xfrm>
        </p:spPr>
      </p:pic>
      <p:sp>
        <p:nvSpPr>
          <p:cNvPr id="3" name="Title 2"/>
          <p:cNvSpPr>
            <a:spLocks noGrp="1"/>
          </p:cNvSpPr>
          <p:nvPr>
            <p:ph type="title"/>
          </p:nvPr>
        </p:nvSpPr>
        <p:spPr>
          <a:xfrm>
            <a:off x="457200" y="152400"/>
            <a:ext cx="8229600" cy="835293"/>
          </a:xfrm>
        </p:spPr>
        <p:txBody>
          <a:bodyPr/>
          <a:lstStyle/>
          <a:p>
            <a:r>
              <a:rPr lang="en-US" dirty="0" smtClean="0"/>
              <a:t>Short-timer Calendars</a:t>
            </a:r>
            <a:endParaRPr lang="en-US" dirty="0"/>
          </a:p>
        </p:txBody>
      </p:sp>
      <p:pic>
        <p:nvPicPr>
          <p:cNvPr id="5" name="Picture 4" descr="url.jpg"/>
          <p:cNvPicPr>
            <a:picLocks noChangeAspect="1"/>
          </p:cNvPicPr>
          <p:nvPr/>
        </p:nvPicPr>
        <p:blipFill>
          <a:blip r:embed="rId3"/>
          <a:stretch>
            <a:fillRect/>
          </a:stretch>
        </p:blipFill>
        <p:spPr>
          <a:xfrm>
            <a:off x="222023" y="987693"/>
            <a:ext cx="2362200" cy="3429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st-6201-0-83425100-1369364138.jpg"/>
          <p:cNvPicPr>
            <a:picLocks noGrp="1" noChangeAspect="1"/>
          </p:cNvPicPr>
          <p:nvPr>
            <p:ph idx="1"/>
          </p:nvPr>
        </p:nvPicPr>
        <p:blipFill>
          <a:blip r:embed="rId2"/>
          <a:srcRect l="-17326" r="-17326"/>
          <a:stretch>
            <a:fillRect/>
          </a:stretch>
        </p:blipFill>
        <p:spPr>
          <a:xfrm>
            <a:off x="-341008" y="599671"/>
            <a:ext cx="9485008" cy="5820334"/>
          </a:xfrm>
        </p:spPr>
      </p:pic>
      <p:sp>
        <p:nvSpPr>
          <p:cNvPr id="3" name="Title 2"/>
          <p:cNvSpPr>
            <a:spLocks noGrp="1"/>
          </p:cNvSpPr>
          <p:nvPr>
            <p:ph type="title"/>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rissell149.jpg"/>
          <p:cNvPicPr>
            <a:picLocks noGrp="1" noChangeAspect="1"/>
          </p:cNvPicPr>
          <p:nvPr>
            <p:ph idx="1"/>
          </p:nvPr>
        </p:nvPicPr>
        <p:blipFill>
          <a:blip r:embed="rId2"/>
          <a:srcRect l="-65038" r="-65038"/>
          <a:stretch>
            <a:fillRect/>
          </a:stretch>
        </p:blipFill>
        <p:spPr>
          <a:xfrm>
            <a:off x="0" y="917144"/>
            <a:ext cx="9144000" cy="5178856"/>
          </a:xfrm>
        </p:spPr>
      </p:pic>
      <p:sp>
        <p:nvSpPr>
          <p:cNvPr id="3" name="Title 2"/>
          <p:cNvSpPr>
            <a:spLocks noGrp="1"/>
          </p:cNvSpPr>
          <p:nvPr>
            <p:ph type="title"/>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ort.timer.jpg"/>
          <p:cNvPicPr>
            <a:picLocks noGrp="1" noChangeAspect="1"/>
          </p:cNvPicPr>
          <p:nvPr>
            <p:ph idx="1"/>
          </p:nvPr>
        </p:nvPicPr>
        <p:blipFill>
          <a:blip r:embed="rId2"/>
          <a:srcRect l="-35976" r="-35976"/>
          <a:stretch>
            <a:fillRect/>
          </a:stretch>
        </p:blipFill>
        <p:spPr/>
      </p:pic>
      <p:sp>
        <p:nvSpPr>
          <p:cNvPr id="3" name="Title 2"/>
          <p:cNvSpPr>
            <a:spLocks noGrp="1"/>
          </p:cNvSpPr>
          <p:nvPr>
            <p:ph type="title"/>
          </p:nvPr>
        </p:nvSpPr>
        <p:spPr/>
        <p:txBody>
          <a:bodyPr/>
          <a:lstStyle/>
          <a:p>
            <a:r>
              <a:rPr lang="en-US" dirty="0" smtClean="0"/>
              <a:t>The short timer</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_Short_timers_Cover.jpg"/>
          <p:cNvPicPr>
            <a:picLocks noGrp="1" noChangeAspect="1"/>
          </p:cNvPicPr>
          <p:nvPr>
            <p:ph idx="1"/>
          </p:nvPr>
        </p:nvPicPr>
        <p:blipFill>
          <a:blip r:embed="rId2"/>
          <a:srcRect l="-99760" r="-99760"/>
          <a:stretch>
            <a:fillRect/>
          </a:stretch>
        </p:blipFill>
        <p:spPr>
          <a:xfrm>
            <a:off x="-2306137" y="1371600"/>
            <a:ext cx="8229600" cy="4572000"/>
          </a:xfrm>
        </p:spPr>
      </p:pic>
      <p:sp>
        <p:nvSpPr>
          <p:cNvPr id="3" name="Title 2"/>
          <p:cNvSpPr>
            <a:spLocks noGrp="1"/>
          </p:cNvSpPr>
          <p:nvPr>
            <p:ph type="title"/>
          </p:nvPr>
        </p:nvSpPr>
        <p:spPr/>
        <p:txBody>
          <a:bodyPr/>
          <a:lstStyle/>
          <a:p>
            <a:r>
              <a:rPr lang="en-US" dirty="0" smtClean="0"/>
              <a:t>Short timers</a:t>
            </a:r>
            <a:endParaRPr lang="en-US" dirty="0"/>
          </a:p>
        </p:txBody>
      </p:sp>
      <p:sp>
        <p:nvSpPr>
          <p:cNvPr id="5" name="TextBox 4"/>
          <p:cNvSpPr txBox="1"/>
          <p:nvPr/>
        </p:nvSpPr>
        <p:spPr>
          <a:xfrm>
            <a:off x="4145200" y="563137"/>
            <a:ext cx="4541600" cy="4801315"/>
          </a:xfrm>
          <a:prstGeom prst="rect">
            <a:avLst/>
          </a:prstGeom>
          <a:noFill/>
        </p:spPr>
        <p:txBody>
          <a:bodyPr wrap="square" rtlCol="0">
            <a:spAutoFit/>
          </a:bodyPr>
          <a:lstStyle/>
          <a:p>
            <a:r>
              <a:rPr lang="en-US" dirty="0" smtClean="0"/>
              <a:t>Gustav </a:t>
            </a:r>
            <a:r>
              <a:rPr lang="en-US" dirty="0" err="1" smtClean="0"/>
              <a:t>Hasford</a:t>
            </a:r>
            <a:r>
              <a:rPr lang="en-US" dirty="0" smtClean="0"/>
              <a:t> (1947-1993)</a:t>
            </a:r>
          </a:p>
          <a:p>
            <a:endParaRPr lang="en-US" dirty="0" smtClean="0"/>
          </a:p>
          <a:p>
            <a:r>
              <a:rPr lang="en-US" dirty="0" smtClean="0"/>
              <a:t>Kubrick based his film on </a:t>
            </a:r>
            <a:r>
              <a:rPr lang="en-US" dirty="0" err="1" smtClean="0"/>
              <a:t>Hasford’s</a:t>
            </a:r>
            <a:r>
              <a:rPr lang="en-US" dirty="0" smtClean="0"/>
              <a:t> </a:t>
            </a:r>
            <a:r>
              <a:rPr lang="en-US" i="1" dirty="0" smtClean="0"/>
              <a:t>Short Timers,</a:t>
            </a:r>
            <a:r>
              <a:rPr lang="en-US" dirty="0" smtClean="0"/>
              <a:t> published in 1979</a:t>
            </a:r>
          </a:p>
          <a:p>
            <a:endParaRPr lang="en-US" dirty="0" smtClean="0"/>
          </a:p>
          <a:p>
            <a:r>
              <a:rPr lang="en-US" dirty="0" smtClean="0"/>
              <a:t>Enlisted in the Marine Corps, and like Joker, was sent to Vietnam as a combat correspondent.</a:t>
            </a:r>
          </a:p>
          <a:p>
            <a:endParaRPr lang="en-US" dirty="0" smtClean="0"/>
          </a:p>
          <a:p>
            <a:r>
              <a:rPr lang="en-US" dirty="0" smtClean="0"/>
              <a:t>Of that job, he writes: “We appeared to be journalists, but we were really simply promoting the war and promoting the Marine Corps.”  He goes on, “In war, truth is the first casualty….History may be written with blood and iron but it’s printed with ink.” (35)</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72619" y="1118484"/>
            <a:ext cx="8229600" cy="5254548"/>
          </a:xfrm>
        </p:spPr>
        <p:txBody>
          <a:bodyPr>
            <a:normAutofit fontScale="62500" lnSpcReduction="20000"/>
          </a:bodyPr>
          <a:lstStyle/>
          <a:p>
            <a:pPr>
              <a:buNone/>
            </a:pPr>
            <a:r>
              <a:rPr lang="en-US" dirty="0" smtClean="0"/>
              <a:t>1956 – 64 “Advisory Period of the War”</a:t>
            </a:r>
          </a:p>
          <a:p>
            <a:pPr>
              <a:buNone/>
            </a:pPr>
            <a:endParaRPr lang="en-US" dirty="0" smtClean="0"/>
          </a:p>
          <a:p>
            <a:pPr>
              <a:buNone/>
            </a:pPr>
            <a:r>
              <a:rPr lang="en-US" dirty="0" smtClean="0"/>
              <a:t>1965 – 1975 </a:t>
            </a:r>
          </a:p>
          <a:p>
            <a:pPr>
              <a:buNone/>
            </a:pPr>
            <a:r>
              <a:rPr lang="en-US" dirty="0" smtClean="0"/>
              <a:t>	2.7 million Americans served in Vietnam (25% were draftees—in WWII it was 65%)</a:t>
            </a:r>
          </a:p>
          <a:p>
            <a:pPr>
              <a:buNone/>
            </a:pPr>
            <a:r>
              <a:rPr lang="en-US" dirty="0" smtClean="0"/>
              <a:t>	3.5 million Americans served in the greater S E Asian theater (Vietnam, Cambodia, Laos and Thailand)</a:t>
            </a:r>
          </a:p>
          <a:p>
            <a:pPr>
              <a:buNone/>
            </a:pPr>
            <a:endParaRPr lang="en-US" dirty="0" smtClean="0"/>
          </a:p>
          <a:p>
            <a:pPr>
              <a:buNone/>
            </a:pPr>
            <a:r>
              <a:rPr lang="en-US" dirty="0" smtClean="0"/>
              <a:t>1968 (Jan – Feb) </a:t>
            </a:r>
            <a:r>
              <a:rPr lang="en-US" dirty="0" err="1" smtClean="0"/>
              <a:t>Tet</a:t>
            </a:r>
            <a:r>
              <a:rPr lang="en-US" dirty="0" smtClean="0"/>
              <a:t> Offensive</a:t>
            </a:r>
          </a:p>
          <a:p>
            <a:pPr>
              <a:buNone/>
            </a:pPr>
            <a:endParaRPr lang="en-US" dirty="0" smtClean="0"/>
          </a:p>
          <a:p>
            <a:pPr>
              <a:buNone/>
            </a:pPr>
            <a:r>
              <a:rPr lang="en-US" dirty="0" smtClean="0"/>
              <a:t>58,202 American soldiers killed in the war</a:t>
            </a:r>
          </a:p>
          <a:p>
            <a:pPr>
              <a:buNone/>
            </a:pPr>
            <a:r>
              <a:rPr lang="en-US" dirty="0" smtClean="0"/>
              <a:t>3-5 million </a:t>
            </a:r>
            <a:r>
              <a:rPr lang="en-US" dirty="0" smtClean="0"/>
              <a:t>Vietnamese killed in the war</a:t>
            </a:r>
          </a:p>
          <a:p>
            <a:pPr>
              <a:buNone/>
            </a:pPr>
            <a:r>
              <a:rPr lang="en-US" dirty="0" smtClean="0"/>
              <a:t>6,727,000 tons of ordnance dropped on Indochina (compare with WWII – 1,633,000 tons)</a:t>
            </a:r>
          </a:p>
          <a:p>
            <a:pPr>
              <a:buNone/>
            </a:pPr>
            <a:r>
              <a:rPr lang="en-US" dirty="0" smtClean="0"/>
              <a:t>3,500,000 acres sprayed with 19,000,000 gallons of defoliants</a:t>
            </a:r>
          </a:p>
          <a:p>
            <a:pPr>
              <a:buNone/>
            </a:pPr>
            <a:r>
              <a:rPr lang="en-US" dirty="0" smtClean="0"/>
              <a:t>140,000 Vietnamese evacuated in April 1975</a:t>
            </a:r>
          </a:p>
          <a:p>
            <a:pPr>
              <a:buNone/>
            </a:pPr>
            <a:endParaRPr lang="en-US" dirty="0" smtClean="0"/>
          </a:p>
          <a:p>
            <a:pPr>
              <a:buNone/>
            </a:pPr>
            <a:r>
              <a:rPr lang="en-US" dirty="0" smtClean="0"/>
              <a:t>(</a:t>
            </a:r>
            <a:r>
              <a:rPr lang="en-US" dirty="0" err="1" smtClean="0"/>
              <a:t>http://www.va.gov/opa/publications/factsheets/fs_americas_wars.pdf</a:t>
            </a:r>
            <a:r>
              <a:rPr lang="en-US" dirty="0" smtClean="0"/>
              <a:t>)</a:t>
            </a:r>
          </a:p>
          <a:p>
            <a:pPr>
              <a:buNone/>
            </a:pPr>
            <a:endParaRPr lang="en-US" dirty="0" smtClean="0"/>
          </a:p>
          <a:p>
            <a:pPr>
              <a:buNone/>
            </a:pPr>
            <a:endParaRPr lang="en-US" dirty="0" smtClean="0"/>
          </a:p>
          <a:p>
            <a:pPr>
              <a:buNone/>
            </a:pPr>
            <a:r>
              <a:rPr lang="en-US" dirty="0" smtClean="0"/>
              <a:t>	</a:t>
            </a:r>
          </a:p>
          <a:p>
            <a:pPr>
              <a:buNone/>
            </a:pPr>
            <a:endParaRPr lang="en-US" dirty="0"/>
          </a:p>
        </p:txBody>
      </p:sp>
      <p:sp>
        <p:nvSpPr>
          <p:cNvPr id="3" name="Title 2"/>
          <p:cNvSpPr>
            <a:spLocks noGrp="1"/>
          </p:cNvSpPr>
          <p:nvPr>
            <p:ph type="title"/>
          </p:nvPr>
        </p:nvSpPr>
        <p:spPr>
          <a:xfrm>
            <a:off x="457200" y="152400"/>
            <a:ext cx="8229600" cy="569955"/>
          </a:xfrm>
        </p:spPr>
        <p:txBody>
          <a:bodyPr>
            <a:normAutofit fontScale="90000"/>
          </a:bodyPr>
          <a:lstStyle/>
          <a:p>
            <a:r>
              <a:rPr lang="en-US" dirty="0" smtClean="0"/>
              <a:t>Vietnam War Facts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rl-1.jpg"/>
          <p:cNvPicPr>
            <a:picLocks noGrp="1" noChangeAspect="1"/>
          </p:cNvPicPr>
          <p:nvPr>
            <p:ph idx="1"/>
          </p:nvPr>
        </p:nvPicPr>
        <p:blipFill>
          <a:blip r:embed="rId2"/>
          <a:srcRect l="25850" r="17494"/>
          <a:stretch>
            <a:fillRect/>
          </a:stretch>
        </p:blipFill>
        <p:spPr>
          <a:xfrm>
            <a:off x="1444862" y="4310826"/>
            <a:ext cx="1954189" cy="2547174"/>
          </a:xfrm>
        </p:spPr>
      </p:pic>
      <p:sp>
        <p:nvSpPr>
          <p:cNvPr id="3" name="Title 2"/>
          <p:cNvSpPr>
            <a:spLocks noGrp="1"/>
          </p:cNvSpPr>
          <p:nvPr>
            <p:ph type="title"/>
          </p:nvPr>
        </p:nvSpPr>
        <p:spPr>
          <a:xfrm>
            <a:off x="457200" y="152400"/>
            <a:ext cx="8229600" cy="616558"/>
          </a:xfrm>
        </p:spPr>
        <p:txBody>
          <a:bodyPr>
            <a:normAutofit fontScale="90000"/>
          </a:bodyPr>
          <a:lstStyle/>
          <a:p>
            <a:r>
              <a:rPr lang="en-US" dirty="0" smtClean="0"/>
              <a:t>Military Tattoos</a:t>
            </a:r>
            <a:endParaRPr lang="en-US" dirty="0"/>
          </a:p>
        </p:txBody>
      </p:sp>
      <p:pic>
        <p:nvPicPr>
          <p:cNvPr id="5" name="Picture 4" descr="SA_tattoo_020912_5m.jpg"/>
          <p:cNvPicPr>
            <a:picLocks noChangeAspect="1"/>
          </p:cNvPicPr>
          <p:nvPr/>
        </p:nvPicPr>
        <p:blipFill>
          <a:blip r:embed="rId3"/>
          <a:srcRect l="11520" r="14852"/>
          <a:stretch>
            <a:fillRect/>
          </a:stretch>
        </p:blipFill>
        <p:spPr>
          <a:xfrm>
            <a:off x="323670" y="768958"/>
            <a:ext cx="3740330" cy="3378200"/>
          </a:xfrm>
          <a:prstGeom prst="rect">
            <a:avLst/>
          </a:prstGeom>
        </p:spPr>
      </p:pic>
      <p:pic>
        <p:nvPicPr>
          <p:cNvPr id="6" name="Picture 5" descr="SA_tattoo_072612_10m.jpg"/>
          <p:cNvPicPr>
            <a:picLocks noChangeAspect="1"/>
          </p:cNvPicPr>
          <p:nvPr/>
        </p:nvPicPr>
        <p:blipFill>
          <a:blip r:embed="rId4"/>
          <a:srcRect b="16241"/>
          <a:stretch>
            <a:fillRect/>
          </a:stretch>
        </p:blipFill>
        <p:spPr>
          <a:xfrm>
            <a:off x="4064000" y="3666781"/>
            <a:ext cx="5080000" cy="3191219"/>
          </a:xfrm>
          <a:prstGeom prst="rect">
            <a:avLst/>
          </a:prstGeom>
        </p:spPr>
      </p:pic>
      <p:pic>
        <p:nvPicPr>
          <p:cNvPr id="7" name="Picture 6" descr="SA_tattoo_043012_5m.jpg"/>
          <p:cNvPicPr>
            <a:picLocks noChangeAspect="1"/>
          </p:cNvPicPr>
          <p:nvPr/>
        </p:nvPicPr>
        <p:blipFill>
          <a:blip r:embed="rId5"/>
          <a:stretch>
            <a:fillRect/>
          </a:stretch>
        </p:blipFill>
        <p:spPr>
          <a:xfrm>
            <a:off x="5018518" y="454385"/>
            <a:ext cx="3668282" cy="282690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2.jpg"/>
          <p:cNvPicPr>
            <a:picLocks noGrp="1" noChangeAspect="1"/>
          </p:cNvPicPr>
          <p:nvPr>
            <p:ph idx="1"/>
          </p:nvPr>
        </p:nvPicPr>
        <p:blipFill>
          <a:blip r:embed="rId2"/>
          <a:srcRect l="-84022" r="-84022"/>
          <a:stretch>
            <a:fillRect/>
          </a:stretch>
        </p:blipFill>
        <p:spPr>
          <a:xfrm>
            <a:off x="-2071310" y="1524000"/>
            <a:ext cx="8229600" cy="4572000"/>
          </a:xfrm>
        </p:spPr>
      </p:pic>
      <p:sp>
        <p:nvSpPr>
          <p:cNvPr id="3" name="Title 2"/>
          <p:cNvSpPr>
            <a:spLocks noGrp="1"/>
          </p:cNvSpPr>
          <p:nvPr>
            <p:ph type="title"/>
          </p:nvPr>
        </p:nvSpPr>
        <p:spPr>
          <a:xfrm>
            <a:off x="457200" y="152400"/>
            <a:ext cx="8229600" cy="830096"/>
          </a:xfrm>
        </p:spPr>
        <p:txBody>
          <a:bodyPr/>
          <a:lstStyle/>
          <a:p>
            <a:r>
              <a:rPr lang="en-US" dirty="0" smtClean="0"/>
              <a:t>Brotherhood Tattoos</a:t>
            </a:r>
            <a:endParaRPr lang="en-US" dirty="0"/>
          </a:p>
        </p:txBody>
      </p:sp>
      <p:pic>
        <p:nvPicPr>
          <p:cNvPr id="6" name="Picture 5" descr="SA_tattoo_041312_15m.jpg"/>
          <p:cNvPicPr>
            <a:picLocks noChangeAspect="1"/>
          </p:cNvPicPr>
          <p:nvPr/>
        </p:nvPicPr>
        <p:blipFill>
          <a:blip r:embed="rId3"/>
          <a:stretch>
            <a:fillRect/>
          </a:stretch>
        </p:blipFill>
        <p:spPr>
          <a:xfrm>
            <a:off x="3876973" y="1194864"/>
            <a:ext cx="5080000" cy="3797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A_tattoo_050112_8m.jpg"/>
          <p:cNvPicPr>
            <a:picLocks noGrp="1" noChangeAspect="1"/>
          </p:cNvPicPr>
          <p:nvPr>
            <p:ph idx="1"/>
          </p:nvPr>
        </p:nvPicPr>
        <p:blipFill>
          <a:blip r:embed="rId2"/>
          <a:srcRect l="11103" r="10723"/>
          <a:stretch>
            <a:fillRect/>
          </a:stretch>
        </p:blipFill>
        <p:spPr>
          <a:xfrm>
            <a:off x="163129" y="2085508"/>
            <a:ext cx="5394932" cy="4572000"/>
          </a:xfrm>
        </p:spPr>
      </p:pic>
      <p:sp>
        <p:nvSpPr>
          <p:cNvPr id="3" name="Title 2"/>
          <p:cNvSpPr>
            <a:spLocks noGrp="1"/>
          </p:cNvSpPr>
          <p:nvPr>
            <p:ph type="title"/>
          </p:nvPr>
        </p:nvSpPr>
        <p:spPr>
          <a:xfrm>
            <a:off x="457200" y="152400"/>
            <a:ext cx="8229600" cy="872878"/>
          </a:xfrm>
        </p:spPr>
        <p:txBody>
          <a:bodyPr/>
          <a:lstStyle/>
          <a:p>
            <a:r>
              <a:rPr lang="en-US" dirty="0" smtClean="0"/>
              <a:t>Ironic Tattoos</a:t>
            </a:r>
            <a:endParaRPr lang="en-US" dirty="0"/>
          </a:p>
        </p:txBody>
      </p:sp>
      <p:pic>
        <p:nvPicPr>
          <p:cNvPr id="5" name="Picture 4" descr="0926-MILITARY-TATTOOS-sized.jpg_full_380.jpg"/>
          <p:cNvPicPr>
            <a:picLocks noChangeAspect="1"/>
          </p:cNvPicPr>
          <p:nvPr/>
        </p:nvPicPr>
        <p:blipFill>
          <a:blip r:embed="rId3"/>
          <a:stretch>
            <a:fillRect/>
          </a:stretch>
        </p:blipFill>
        <p:spPr>
          <a:xfrm>
            <a:off x="4139860" y="152400"/>
            <a:ext cx="4826000" cy="3213100"/>
          </a:xfrm>
          <a:prstGeom prst="rect">
            <a:avLst/>
          </a:prstGeom>
        </p:spPr>
      </p:pic>
      <p:sp>
        <p:nvSpPr>
          <p:cNvPr id="6" name="TextBox 5"/>
          <p:cNvSpPr txBox="1"/>
          <p:nvPr/>
        </p:nvSpPr>
        <p:spPr>
          <a:xfrm>
            <a:off x="2050772" y="5916898"/>
            <a:ext cx="1118603" cy="400110"/>
          </a:xfrm>
          <a:prstGeom prst="rect">
            <a:avLst/>
          </a:prstGeom>
          <a:noFill/>
        </p:spPr>
        <p:txBody>
          <a:bodyPr wrap="square" rtlCol="0">
            <a:spAutoFit/>
          </a:bodyPr>
          <a:lstStyle/>
          <a:p>
            <a:r>
              <a:rPr lang="en-US" sz="2000" dirty="0" smtClean="0"/>
              <a:t>infidel</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rticle-2283662-1835BA6B000005DC-597_306x423.jpg"/>
          <p:cNvPicPr>
            <a:picLocks noGrp="1" noChangeAspect="1"/>
          </p:cNvPicPr>
          <p:nvPr>
            <p:ph idx="1"/>
          </p:nvPr>
        </p:nvPicPr>
        <p:blipFill>
          <a:blip r:embed="rId2"/>
          <a:srcRect l="-74412" r="-74412"/>
          <a:stretch>
            <a:fillRect/>
          </a:stretch>
        </p:blipFill>
        <p:spPr>
          <a:xfrm>
            <a:off x="303403" y="1790806"/>
            <a:ext cx="8229600" cy="4572000"/>
          </a:xfrm>
        </p:spPr>
      </p:pic>
      <p:sp>
        <p:nvSpPr>
          <p:cNvPr id="3" name="Title 2"/>
          <p:cNvSpPr>
            <a:spLocks noGrp="1"/>
          </p:cNvSpPr>
          <p:nvPr>
            <p:ph type="title"/>
          </p:nvPr>
        </p:nvSpPr>
        <p:spPr>
          <a:xfrm>
            <a:off x="457200" y="152400"/>
            <a:ext cx="8229600" cy="861227"/>
          </a:xfrm>
        </p:spPr>
        <p:txBody>
          <a:bodyPr/>
          <a:lstStyle/>
          <a:p>
            <a:r>
              <a:rPr lang="en-US" dirty="0" smtClean="0"/>
              <a:t>Memorial Tattoos</a:t>
            </a:r>
            <a:endParaRPr lang="en-US" dirty="0"/>
          </a:p>
        </p:txBody>
      </p:sp>
      <p:pic>
        <p:nvPicPr>
          <p:cNvPr id="5" name="Picture 4" descr="SA_tattoo_080114_2m.jpg"/>
          <p:cNvPicPr>
            <a:picLocks noChangeAspect="1"/>
          </p:cNvPicPr>
          <p:nvPr/>
        </p:nvPicPr>
        <p:blipFill>
          <a:blip r:embed="rId3"/>
          <a:srcRect l="5918"/>
          <a:stretch>
            <a:fillRect/>
          </a:stretch>
        </p:blipFill>
        <p:spPr>
          <a:xfrm>
            <a:off x="303403" y="1013627"/>
            <a:ext cx="2784675" cy="4277999"/>
          </a:xfrm>
          <a:prstGeom prst="rect">
            <a:avLst/>
          </a:prstGeom>
        </p:spPr>
      </p:pic>
      <p:pic>
        <p:nvPicPr>
          <p:cNvPr id="6" name="Picture 5" descr="military-memorial-tattoo-on-back.jpg"/>
          <p:cNvPicPr>
            <a:picLocks noChangeAspect="1"/>
          </p:cNvPicPr>
          <p:nvPr/>
        </p:nvPicPr>
        <p:blipFill>
          <a:blip r:embed="rId4"/>
          <a:stretch>
            <a:fillRect/>
          </a:stretch>
        </p:blipFill>
        <p:spPr>
          <a:xfrm>
            <a:off x="5247392" y="0"/>
            <a:ext cx="2905919" cy="460544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3-29 at 5.46.25 PM.png"/>
          <p:cNvPicPr>
            <a:picLocks noGrp="1" noChangeAspect="1"/>
          </p:cNvPicPr>
          <p:nvPr>
            <p:ph idx="1"/>
          </p:nvPr>
        </p:nvPicPr>
        <p:blipFill>
          <a:blip r:embed="rId2">
            <a:extLst>
              <a:ext uri="{28A0092B-C50C-407E-A947-70E740481C1C}">
                <a14:useLocalDpi xmlns:a14="http://schemas.microsoft.com/office/drawing/2010/main" val="0"/>
              </a:ext>
            </a:extLst>
          </a:blip>
          <a:srcRect t="1369" b="1369"/>
          <a:stretch>
            <a:fillRect/>
          </a:stretch>
        </p:blipFill>
        <p:spPr>
          <a:xfrm>
            <a:off x="301978" y="677333"/>
            <a:ext cx="5582355" cy="2017889"/>
          </a:xfrm>
        </p:spPr>
      </p:pic>
      <p:sp>
        <p:nvSpPr>
          <p:cNvPr id="3" name="Title 2"/>
          <p:cNvSpPr>
            <a:spLocks noGrp="1"/>
          </p:cNvSpPr>
          <p:nvPr>
            <p:ph type="title"/>
          </p:nvPr>
        </p:nvSpPr>
        <p:spPr>
          <a:xfrm>
            <a:off x="457200" y="152400"/>
            <a:ext cx="8229600" cy="524933"/>
          </a:xfrm>
        </p:spPr>
        <p:txBody>
          <a:bodyPr>
            <a:normAutofit fontScale="90000"/>
          </a:bodyPr>
          <a:lstStyle/>
          <a:p>
            <a:r>
              <a:rPr lang="en-US" sz="2400" dirty="0" smtClean="0"/>
              <a:t>Consider what one sees of the war while doing different military jobs</a:t>
            </a:r>
            <a:endParaRPr lang="en-US" sz="2400" dirty="0"/>
          </a:p>
        </p:txBody>
      </p:sp>
      <p:sp>
        <p:nvSpPr>
          <p:cNvPr id="5" name="TextBox 4"/>
          <p:cNvSpPr txBox="1"/>
          <p:nvPr/>
        </p:nvSpPr>
        <p:spPr>
          <a:xfrm>
            <a:off x="301979" y="2207846"/>
            <a:ext cx="2531098" cy="369332"/>
          </a:xfrm>
          <a:prstGeom prst="rect">
            <a:avLst/>
          </a:prstGeom>
          <a:noFill/>
        </p:spPr>
        <p:txBody>
          <a:bodyPr wrap="square" rtlCol="0">
            <a:spAutoFit/>
          </a:bodyPr>
          <a:lstStyle/>
          <a:p>
            <a:r>
              <a:rPr lang="en-US" dirty="0" smtClean="0"/>
              <a:t>Pilot’s point of view</a:t>
            </a:r>
            <a:endParaRPr lang="en-US" dirty="0"/>
          </a:p>
        </p:txBody>
      </p:sp>
      <p:pic>
        <p:nvPicPr>
          <p:cNvPr id="6" name="Picture 5" descr="Screen Shot 2015-03-23 at 9.09.3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840" y="677333"/>
            <a:ext cx="4408311" cy="2754489"/>
          </a:xfrm>
          <a:prstGeom prst="rect">
            <a:avLst/>
          </a:prstGeom>
        </p:spPr>
      </p:pic>
      <p:sp>
        <p:nvSpPr>
          <p:cNvPr id="9" name="TextBox 8"/>
          <p:cNvSpPr txBox="1"/>
          <p:nvPr/>
        </p:nvSpPr>
        <p:spPr>
          <a:xfrm>
            <a:off x="917222" y="5150556"/>
            <a:ext cx="2370667" cy="369332"/>
          </a:xfrm>
          <a:prstGeom prst="rect">
            <a:avLst/>
          </a:prstGeom>
          <a:noFill/>
        </p:spPr>
        <p:txBody>
          <a:bodyPr wrap="square" rtlCol="0">
            <a:spAutoFit/>
          </a:bodyPr>
          <a:lstStyle/>
          <a:p>
            <a:r>
              <a:rPr lang="en-US" dirty="0" smtClean="0"/>
              <a:t>Army infantry</a:t>
            </a:r>
            <a:endParaRPr lang="en-US" dirty="0"/>
          </a:p>
        </p:txBody>
      </p:sp>
      <p:pic>
        <p:nvPicPr>
          <p:cNvPr id="2" name="Picture 1" descr="Screen Shot 2015-03-31 at 8.35.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1" y="3034993"/>
            <a:ext cx="5834411" cy="2863433"/>
          </a:xfrm>
          <a:prstGeom prst="rect">
            <a:avLst/>
          </a:prstGeom>
        </p:spPr>
      </p:pic>
      <p:pic>
        <p:nvPicPr>
          <p:cNvPr id="7" name="Picture 6" descr="050810-N-0057D-00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4768" y="3718838"/>
            <a:ext cx="4765071" cy="2529561"/>
          </a:xfrm>
          <a:prstGeom prst="rect">
            <a:avLst/>
          </a:prstGeom>
        </p:spPr>
      </p:pic>
      <p:sp>
        <p:nvSpPr>
          <p:cNvPr id="8" name="TextBox 7"/>
          <p:cNvSpPr txBox="1"/>
          <p:nvPr/>
        </p:nvSpPr>
        <p:spPr>
          <a:xfrm>
            <a:off x="156308" y="6248399"/>
            <a:ext cx="3341077" cy="369332"/>
          </a:xfrm>
          <a:prstGeom prst="rect">
            <a:avLst/>
          </a:prstGeom>
          <a:noFill/>
        </p:spPr>
        <p:txBody>
          <a:bodyPr wrap="square" rtlCol="0">
            <a:spAutoFit/>
          </a:bodyPr>
          <a:lstStyle/>
          <a:p>
            <a:r>
              <a:rPr lang="en-US" dirty="0" smtClean="0"/>
              <a:t>Marine corpsman</a:t>
            </a:r>
            <a:endParaRPr lang="en-US" dirty="0"/>
          </a:p>
        </p:txBody>
      </p:sp>
      <p:sp>
        <p:nvSpPr>
          <p:cNvPr id="11" name="TextBox 10"/>
          <p:cNvSpPr txBox="1"/>
          <p:nvPr/>
        </p:nvSpPr>
        <p:spPr>
          <a:xfrm>
            <a:off x="4865077" y="6248399"/>
            <a:ext cx="3821723" cy="369332"/>
          </a:xfrm>
          <a:prstGeom prst="rect">
            <a:avLst/>
          </a:prstGeom>
          <a:noFill/>
        </p:spPr>
        <p:txBody>
          <a:bodyPr wrap="square" rtlCol="0">
            <a:spAutoFit/>
          </a:bodyPr>
          <a:lstStyle/>
          <a:p>
            <a:r>
              <a:rPr lang="en-US" dirty="0" smtClean="0"/>
              <a:t>Intelligence officer</a:t>
            </a:r>
            <a:endParaRPr lang="en-US" dirty="0"/>
          </a:p>
        </p:txBody>
      </p:sp>
      <p:sp>
        <p:nvSpPr>
          <p:cNvPr id="13" name="TextBox 12"/>
          <p:cNvSpPr txBox="1"/>
          <p:nvPr/>
        </p:nvSpPr>
        <p:spPr>
          <a:xfrm>
            <a:off x="4865077" y="3034993"/>
            <a:ext cx="3165231" cy="369332"/>
          </a:xfrm>
          <a:prstGeom prst="rect">
            <a:avLst/>
          </a:prstGeom>
          <a:noFill/>
        </p:spPr>
        <p:txBody>
          <a:bodyPr wrap="square" rtlCol="0">
            <a:spAutoFit/>
          </a:bodyPr>
          <a:lstStyle/>
          <a:p>
            <a:r>
              <a:rPr lang="en-US" dirty="0" smtClean="0"/>
              <a:t>Army infantry</a:t>
            </a:r>
            <a:endParaRPr lang="en-US" dirty="0"/>
          </a:p>
        </p:txBody>
      </p:sp>
    </p:spTree>
    <p:extLst>
      <p:ext uri="{BB962C8B-B14F-4D97-AF65-F5344CB8AC3E}">
        <p14:creationId xmlns:p14="http://schemas.microsoft.com/office/powerpoint/2010/main" val="71636564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jpg"/>
          <p:cNvPicPr>
            <a:picLocks noGrp="1" noChangeAspect="1"/>
          </p:cNvPicPr>
          <p:nvPr>
            <p:ph idx="1"/>
          </p:nvPr>
        </p:nvPicPr>
        <p:blipFill>
          <a:blip r:embed="rId2"/>
          <a:srcRect l="-64" r="68"/>
          <a:stretch>
            <a:fillRect/>
          </a:stretch>
        </p:blipFill>
        <p:spPr>
          <a:xfrm>
            <a:off x="457200" y="1524000"/>
            <a:ext cx="3424432" cy="4572000"/>
          </a:xfrm>
        </p:spPr>
      </p:pic>
      <p:sp>
        <p:nvSpPr>
          <p:cNvPr id="3" name="Title 2"/>
          <p:cNvSpPr>
            <a:spLocks noGrp="1"/>
          </p:cNvSpPr>
          <p:nvPr>
            <p:ph type="title"/>
          </p:nvPr>
        </p:nvSpPr>
        <p:spPr>
          <a:xfrm>
            <a:off x="457200" y="152400"/>
            <a:ext cx="8229600" cy="744718"/>
          </a:xfrm>
        </p:spPr>
        <p:txBody>
          <a:bodyPr/>
          <a:lstStyle/>
          <a:p>
            <a:r>
              <a:rPr lang="en-US" dirty="0" smtClean="0"/>
              <a:t>Meat Tags</a:t>
            </a:r>
            <a:endParaRPr lang="en-US" dirty="0"/>
          </a:p>
        </p:txBody>
      </p:sp>
      <p:pic>
        <p:nvPicPr>
          <p:cNvPr id="5" name="Picture 4" descr="USMC-Meat-Tag-011.jpg"/>
          <p:cNvPicPr>
            <a:picLocks noChangeAspect="1"/>
          </p:cNvPicPr>
          <p:nvPr/>
        </p:nvPicPr>
        <p:blipFill>
          <a:blip r:embed="rId3"/>
          <a:stretch>
            <a:fillRect/>
          </a:stretch>
        </p:blipFill>
        <p:spPr>
          <a:xfrm>
            <a:off x="4136500" y="370563"/>
            <a:ext cx="4765717" cy="5334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s-2.jpg"/>
          <p:cNvPicPr>
            <a:picLocks noGrp="1" noChangeAspect="1"/>
          </p:cNvPicPr>
          <p:nvPr>
            <p:ph idx="1"/>
          </p:nvPr>
        </p:nvPicPr>
        <p:blipFill>
          <a:blip r:embed="rId2"/>
          <a:srcRect l="-70619" r="-70619"/>
          <a:stretch>
            <a:fillRect/>
          </a:stretch>
        </p:blipFill>
        <p:spPr>
          <a:xfrm>
            <a:off x="2530518" y="454384"/>
            <a:ext cx="8229600" cy="4572000"/>
          </a:xfrm>
        </p:spPr>
      </p:pic>
      <p:sp>
        <p:nvSpPr>
          <p:cNvPr id="3" name="Title 2"/>
          <p:cNvSpPr>
            <a:spLocks noGrp="1"/>
          </p:cNvSpPr>
          <p:nvPr>
            <p:ph type="title"/>
          </p:nvPr>
        </p:nvSpPr>
        <p:spPr/>
        <p:txBody>
          <a:bodyPr/>
          <a:lstStyle/>
          <a:p>
            <a:r>
              <a:rPr lang="en-US" dirty="0" smtClean="0"/>
              <a:t>Flesh Shreds</a:t>
            </a:r>
            <a:endParaRPr lang="en-US" dirty="0"/>
          </a:p>
        </p:txBody>
      </p:sp>
      <p:pic>
        <p:nvPicPr>
          <p:cNvPr id="5" name="Picture 4" descr="b87ff548de7a3366723509b4e67ba7fe-d31rlkl.jpg"/>
          <p:cNvPicPr>
            <a:picLocks noChangeAspect="1"/>
          </p:cNvPicPr>
          <p:nvPr/>
        </p:nvPicPr>
        <p:blipFill>
          <a:blip r:embed="rId3"/>
          <a:srcRect l="12263" t="9766" r="19486" b="11302"/>
          <a:stretch>
            <a:fillRect/>
          </a:stretch>
        </p:blipFill>
        <p:spPr>
          <a:xfrm>
            <a:off x="457200" y="1417316"/>
            <a:ext cx="4033001" cy="4541047"/>
          </a:xfrm>
          <a:prstGeom prst="rect">
            <a:avLst/>
          </a:prstGeom>
        </p:spPr>
      </p:pic>
      <p:pic>
        <p:nvPicPr>
          <p:cNvPr id="6" name="Picture 5" descr="0de9d52265e0ba0911c679b5730b4c57.jpg"/>
          <p:cNvPicPr>
            <a:picLocks noChangeAspect="1"/>
          </p:cNvPicPr>
          <p:nvPr/>
        </p:nvPicPr>
        <p:blipFill>
          <a:blip r:embed="rId4"/>
          <a:srcRect l="22607" r="10957"/>
          <a:stretch>
            <a:fillRect/>
          </a:stretch>
        </p:blipFill>
        <p:spPr>
          <a:xfrm flipV="1">
            <a:off x="7189357" y="5912644"/>
            <a:ext cx="1677905" cy="45719"/>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url.jpg"/>
          <p:cNvPicPr>
            <a:picLocks noGrp="1" noChangeAspect="1"/>
          </p:cNvPicPr>
          <p:nvPr>
            <p:ph idx="1"/>
          </p:nvPr>
        </p:nvPicPr>
        <p:blipFill>
          <a:blip r:embed="rId2"/>
          <a:srcRect l="-70638" r="23"/>
          <a:stretch>
            <a:fillRect/>
          </a:stretch>
        </p:blipFill>
        <p:spPr>
          <a:xfrm>
            <a:off x="-1704004" y="1969984"/>
            <a:ext cx="5293695" cy="4572000"/>
          </a:xfrm>
        </p:spPr>
      </p:pic>
      <p:sp>
        <p:nvSpPr>
          <p:cNvPr id="3" name="Title 2"/>
          <p:cNvSpPr>
            <a:spLocks noGrp="1"/>
          </p:cNvSpPr>
          <p:nvPr>
            <p:ph type="title"/>
          </p:nvPr>
        </p:nvSpPr>
        <p:spPr>
          <a:xfrm>
            <a:off x="457200" y="152400"/>
            <a:ext cx="8229600" cy="628209"/>
          </a:xfrm>
        </p:spPr>
        <p:txBody>
          <a:bodyPr>
            <a:normAutofit fontScale="90000"/>
          </a:bodyPr>
          <a:lstStyle/>
          <a:p>
            <a:r>
              <a:rPr lang="en-US" dirty="0" smtClean="0"/>
              <a:t> Flesh Shreds</a:t>
            </a:r>
            <a:endParaRPr lang="en-US" dirty="0"/>
          </a:p>
        </p:txBody>
      </p:sp>
      <p:pic>
        <p:nvPicPr>
          <p:cNvPr id="6" name="Picture 5" descr="SA_tattoo_091511_1m.jpg"/>
          <p:cNvPicPr>
            <a:picLocks noChangeAspect="1"/>
          </p:cNvPicPr>
          <p:nvPr/>
        </p:nvPicPr>
        <p:blipFill>
          <a:blip r:embed="rId3"/>
          <a:stretch>
            <a:fillRect/>
          </a:stretch>
        </p:blipFill>
        <p:spPr>
          <a:xfrm rot="5400000" flipH="1">
            <a:off x="5272578" y="3350259"/>
            <a:ext cx="45719" cy="3810000"/>
          </a:xfrm>
          <a:prstGeom prst="rect">
            <a:avLst/>
          </a:prstGeom>
        </p:spPr>
      </p:pic>
      <p:pic>
        <p:nvPicPr>
          <p:cNvPr id="7" name="Picture 6" descr="tumblr_m2qs950j0F1runec1o1_500.jpg"/>
          <p:cNvPicPr>
            <a:picLocks noChangeAspect="1"/>
          </p:cNvPicPr>
          <p:nvPr/>
        </p:nvPicPr>
        <p:blipFill>
          <a:blip r:embed="rId4"/>
          <a:srcRect l="5972" r="15635" b="4608"/>
          <a:stretch>
            <a:fillRect/>
          </a:stretch>
        </p:blipFill>
        <p:spPr>
          <a:xfrm>
            <a:off x="6447191" y="1545634"/>
            <a:ext cx="2850607" cy="4996350"/>
          </a:xfrm>
          <a:prstGeom prst="rect">
            <a:avLst/>
          </a:prstGeom>
        </p:spPr>
      </p:pic>
      <p:pic>
        <p:nvPicPr>
          <p:cNvPr id="8" name="Picture 7" descr="images-4.jpg"/>
          <p:cNvPicPr>
            <a:picLocks noChangeAspect="1"/>
          </p:cNvPicPr>
          <p:nvPr/>
        </p:nvPicPr>
        <p:blipFill>
          <a:blip r:embed="rId5"/>
          <a:srcRect l="14205" r="19143"/>
          <a:stretch>
            <a:fillRect/>
          </a:stretch>
        </p:blipFill>
        <p:spPr>
          <a:xfrm>
            <a:off x="3857672" y="152400"/>
            <a:ext cx="2192403" cy="2463800"/>
          </a:xfrm>
          <a:prstGeom prst="rect">
            <a:avLst/>
          </a:prstGeom>
        </p:spPr>
      </p:pic>
      <p:pic>
        <p:nvPicPr>
          <p:cNvPr id="9" name="Picture 8" descr="images-2.jpg"/>
          <p:cNvPicPr>
            <a:picLocks noChangeAspect="1"/>
          </p:cNvPicPr>
          <p:nvPr/>
        </p:nvPicPr>
        <p:blipFill>
          <a:blip r:embed="rId6"/>
          <a:srcRect l="28245" r="26894"/>
          <a:stretch>
            <a:fillRect/>
          </a:stretch>
        </p:blipFill>
        <p:spPr>
          <a:xfrm>
            <a:off x="4157180" y="2616200"/>
            <a:ext cx="1892895" cy="39257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5-03-29 at 10.36.53 PM.png"/>
          <p:cNvPicPr>
            <a:picLocks noGrp="1" noChangeAspect="1"/>
          </p:cNvPicPr>
          <p:nvPr>
            <p:ph idx="1"/>
          </p:nvPr>
        </p:nvPicPr>
        <p:blipFill>
          <a:blip r:embed="rId2">
            <a:extLst>
              <a:ext uri="{28A0092B-C50C-407E-A947-70E740481C1C}">
                <a14:useLocalDpi xmlns:a14="http://schemas.microsoft.com/office/drawing/2010/main" val="0"/>
              </a:ext>
            </a:extLst>
          </a:blip>
          <a:srcRect t="9370" b="9370"/>
          <a:stretch>
            <a:fillRect/>
          </a:stretch>
        </p:blipFill>
        <p:spPr/>
      </p:pic>
      <p:sp>
        <p:nvSpPr>
          <p:cNvPr id="3" name="Title 2"/>
          <p:cNvSpPr>
            <a:spLocks noGrp="1"/>
          </p:cNvSpPr>
          <p:nvPr>
            <p:ph type="title"/>
          </p:nvPr>
        </p:nvSpPr>
        <p:spPr/>
        <p:txBody>
          <a:bodyPr>
            <a:normAutofit fontScale="90000"/>
          </a:bodyPr>
          <a:lstStyle/>
          <a:p>
            <a:r>
              <a:rPr lang="en-US" dirty="0" smtClean="0"/>
              <a:t>Where do reporters go for their stories?</a:t>
            </a:r>
            <a:endParaRPr lang="en-US" dirty="0"/>
          </a:p>
        </p:txBody>
      </p:sp>
    </p:spTree>
    <p:extLst>
      <p:ext uri="{BB962C8B-B14F-4D97-AF65-F5344CB8AC3E}">
        <p14:creationId xmlns:p14="http://schemas.microsoft.com/office/powerpoint/2010/main" val="16917454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our Kelze, 25 photojournalist.jpg"/>
          <p:cNvPicPr>
            <a:picLocks noGrp="1" noChangeAspect="1"/>
          </p:cNvPicPr>
          <p:nvPr>
            <p:ph idx="1"/>
          </p:nvPr>
        </p:nvPicPr>
        <p:blipFill>
          <a:blip r:embed="rId2">
            <a:extLst>
              <a:ext uri="{28A0092B-C50C-407E-A947-70E740481C1C}">
                <a14:useLocalDpi xmlns:a14="http://schemas.microsoft.com/office/drawing/2010/main" val="0"/>
              </a:ext>
            </a:extLst>
          </a:blip>
          <a:srcRect t="557" b="557"/>
          <a:stretch>
            <a:fillRect/>
          </a:stretch>
        </p:blipFill>
        <p:spPr>
          <a:xfrm>
            <a:off x="457200" y="1524000"/>
            <a:ext cx="4237458" cy="2959799"/>
          </a:xfrm>
        </p:spPr>
      </p:pic>
      <p:sp>
        <p:nvSpPr>
          <p:cNvPr id="3" name="Title 2"/>
          <p:cNvSpPr>
            <a:spLocks noGrp="1"/>
          </p:cNvSpPr>
          <p:nvPr>
            <p:ph type="title"/>
          </p:nvPr>
        </p:nvSpPr>
        <p:spPr/>
        <p:txBody>
          <a:bodyPr/>
          <a:lstStyle/>
          <a:p>
            <a:r>
              <a:rPr lang="en-US" dirty="0" smtClean="0"/>
              <a:t>Others document the war close up</a:t>
            </a:r>
            <a:endParaRPr lang="en-US" dirty="0"/>
          </a:p>
        </p:txBody>
      </p:sp>
      <p:pic>
        <p:nvPicPr>
          <p:cNvPr id="5" name="Picture 4" descr="art.reporters.afp.g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4658" y="3617591"/>
            <a:ext cx="4449342" cy="3240409"/>
          </a:xfrm>
          <a:prstGeom prst="rect">
            <a:avLst/>
          </a:prstGeom>
        </p:spPr>
      </p:pic>
      <p:sp>
        <p:nvSpPr>
          <p:cNvPr id="6" name="TextBox 5"/>
          <p:cNvSpPr txBox="1"/>
          <p:nvPr/>
        </p:nvSpPr>
        <p:spPr>
          <a:xfrm>
            <a:off x="5137187" y="1524000"/>
            <a:ext cx="3549613" cy="369332"/>
          </a:xfrm>
          <a:prstGeom prst="rect">
            <a:avLst/>
          </a:prstGeom>
          <a:noFill/>
        </p:spPr>
        <p:txBody>
          <a:bodyPr wrap="square" rtlCol="0">
            <a:spAutoFit/>
          </a:bodyPr>
          <a:lstStyle/>
          <a:p>
            <a:r>
              <a:rPr lang="en-US" dirty="0" err="1" smtClean="0"/>
              <a:t>Nour</a:t>
            </a:r>
            <a:r>
              <a:rPr lang="en-US" dirty="0" smtClean="0"/>
              <a:t> </a:t>
            </a:r>
            <a:r>
              <a:rPr lang="en-US" dirty="0" err="1" smtClean="0"/>
              <a:t>Kelze</a:t>
            </a:r>
            <a:r>
              <a:rPr lang="en-US" dirty="0" smtClean="0"/>
              <a:t>, 25 photo journalist </a:t>
            </a:r>
            <a:endParaRPr lang="en-US" dirty="0"/>
          </a:p>
        </p:txBody>
      </p:sp>
      <p:sp>
        <p:nvSpPr>
          <p:cNvPr id="7" name="TextBox 6"/>
          <p:cNvSpPr txBox="1"/>
          <p:nvPr/>
        </p:nvSpPr>
        <p:spPr>
          <a:xfrm>
            <a:off x="457200" y="5003381"/>
            <a:ext cx="4237458" cy="923330"/>
          </a:xfrm>
          <a:prstGeom prst="rect">
            <a:avLst/>
          </a:prstGeom>
          <a:noFill/>
        </p:spPr>
        <p:txBody>
          <a:bodyPr wrap="square" rtlCol="0">
            <a:spAutoFit/>
          </a:bodyPr>
          <a:lstStyle/>
          <a:p>
            <a:r>
              <a:rPr lang="en-US" dirty="0" smtClean="0"/>
              <a:t>Journalists in Afghanistan running from gunfire aimed at the Afghan National Police in the background</a:t>
            </a:r>
            <a:endParaRPr lang="en-US" dirty="0"/>
          </a:p>
        </p:txBody>
      </p:sp>
    </p:spTree>
    <p:extLst>
      <p:ext uri="{BB962C8B-B14F-4D97-AF65-F5344CB8AC3E}">
        <p14:creationId xmlns:p14="http://schemas.microsoft.com/office/powerpoint/2010/main" val="5668057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If we are writing about war, we bring to that task </a:t>
            </a:r>
            <a:r>
              <a:rPr lang="en-US" dirty="0" smtClean="0">
                <a:solidFill>
                  <a:srgbClr val="FF0000"/>
                </a:solidFill>
              </a:rPr>
              <a:t>our training </a:t>
            </a:r>
            <a:r>
              <a:rPr lang="en-US" dirty="0" smtClean="0"/>
              <a:t>as historians, literary scholars, art historians, reporters, philosophers.  We ask certain sets of questions specific to our disciplines and write with certain generic conventions in mind.</a:t>
            </a:r>
          </a:p>
          <a:p>
            <a:endParaRPr lang="en-US" dirty="0"/>
          </a:p>
          <a:p>
            <a:r>
              <a:rPr lang="en-US" dirty="0" smtClean="0"/>
              <a:t>And we bring to any writing we do </a:t>
            </a:r>
            <a:r>
              <a:rPr lang="en-US" dirty="0" smtClean="0">
                <a:solidFill>
                  <a:srgbClr val="FF0000"/>
                </a:solidFill>
              </a:rPr>
              <a:t>our own interests, attitudes, and prejudice</a:t>
            </a:r>
            <a:r>
              <a:rPr lang="en-US" dirty="0" smtClean="0"/>
              <a:t>.  Do we consider the war just or unjust?  Which side of the conflict are we on.  </a:t>
            </a:r>
          </a:p>
          <a:p>
            <a:endParaRPr lang="en-US" dirty="0"/>
          </a:p>
          <a:p>
            <a:endParaRPr lang="en-US" dirty="0" smtClean="0"/>
          </a:p>
          <a:p>
            <a:endParaRPr lang="en-US" dirty="0"/>
          </a:p>
          <a:p>
            <a:endParaRPr lang="en-US" dirty="0"/>
          </a:p>
        </p:txBody>
      </p:sp>
      <p:sp>
        <p:nvSpPr>
          <p:cNvPr id="3" name="Title 2"/>
          <p:cNvSpPr>
            <a:spLocks noGrp="1"/>
          </p:cNvSpPr>
          <p:nvPr>
            <p:ph type="title"/>
          </p:nvPr>
        </p:nvSpPr>
        <p:spPr/>
        <p:txBody>
          <a:bodyPr>
            <a:normAutofit fontScale="90000"/>
          </a:bodyPr>
          <a:lstStyle/>
          <a:p>
            <a:r>
              <a:rPr lang="en-US" dirty="0" smtClean="0"/>
              <a:t>Other Factors that Influence the </a:t>
            </a:r>
            <a:r>
              <a:rPr lang="en-US" dirty="0" err="1" smtClean="0"/>
              <a:t>historia</a:t>
            </a:r>
            <a:r>
              <a:rPr lang="en-US" dirty="0" smtClean="0"/>
              <a:t> we construct about war:</a:t>
            </a:r>
            <a:endParaRPr lang="en-US" dirty="0"/>
          </a:p>
        </p:txBody>
      </p:sp>
    </p:spTree>
    <p:extLst>
      <p:ext uri="{BB962C8B-B14F-4D97-AF65-F5344CB8AC3E}">
        <p14:creationId xmlns:p14="http://schemas.microsoft.com/office/powerpoint/2010/main" val="205739964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Every </a:t>
            </a:r>
            <a:r>
              <a:rPr lang="en-US" dirty="0" smtClean="0"/>
              <a:t>account, every story about a </a:t>
            </a:r>
            <a:r>
              <a:rPr lang="en-US" dirty="0"/>
              <a:t>war </a:t>
            </a:r>
            <a:r>
              <a:rPr lang="en-US" dirty="0" smtClean="0"/>
              <a:t>or about </a:t>
            </a:r>
            <a:r>
              <a:rPr lang="en-US" dirty="0"/>
              <a:t>a single event in war is an interpretation</a:t>
            </a:r>
            <a:r>
              <a:rPr lang="en-US" dirty="0" smtClean="0"/>
              <a:t>.</a:t>
            </a:r>
          </a:p>
          <a:p>
            <a:endParaRPr lang="en-US" dirty="0"/>
          </a:p>
          <a:p>
            <a:r>
              <a:rPr lang="en-US" dirty="0" smtClean="0"/>
              <a:t>Every interpretation is a simplification.</a:t>
            </a:r>
          </a:p>
          <a:p>
            <a:endParaRPr lang="en-US" dirty="0"/>
          </a:p>
          <a:p>
            <a:r>
              <a:rPr lang="en-US" dirty="0" smtClean="0"/>
              <a:t>There is no single truth about a war but there are many honest ways of describing it.</a:t>
            </a:r>
            <a:endParaRPr lang="en-US" dirty="0"/>
          </a:p>
        </p:txBody>
      </p:sp>
      <p:sp>
        <p:nvSpPr>
          <p:cNvPr id="3" name="Title 2"/>
          <p:cNvSpPr>
            <a:spLocks noGrp="1"/>
          </p:cNvSpPr>
          <p:nvPr>
            <p:ph type="title"/>
          </p:nvPr>
        </p:nvSpPr>
        <p:spPr/>
        <p:txBody>
          <a:bodyPr>
            <a:normAutofit/>
          </a:bodyPr>
          <a:lstStyle/>
          <a:p>
            <a:r>
              <a:rPr lang="en-US" dirty="0"/>
              <a:t>	</a:t>
            </a:r>
            <a:r>
              <a:rPr lang="en-US" dirty="0" smtClean="0"/>
              <a:t>         The Takeaways</a:t>
            </a:r>
            <a:endParaRPr lang="en-US" dirty="0"/>
          </a:p>
        </p:txBody>
      </p:sp>
    </p:spTree>
    <p:extLst>
      <p:ext uri="{BB962C8B-B14F-4D97-AF65-F5344CB8AC3E}">
        <p14:creationId xmlns:p14="http://schemas.microsoft.com/office/powerpoint/2010/main" val="9146585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aper">
  <a:themeElements>
    <a:clrScheme name="Codex">
      <a:dk1>
        <a:sysClr val="windowText" lastClr="000000"/>
      </a:dk1>
      <a:lt1>
        <a:sysClr val="window" lastClr="FFFFFF"/>
      </a:lt1>
      <a:dk2>
        <a:srgbClr val="59564B"/>
      </a:dk2>
      <a:lt2>
        <a:srgbClr val="DFDAC7"/>
      </a:lt2>
      <a:accent1>
        <a:srgbClr val="990000"/>
      </a:accent1>
      <a:accent2>
        <a:srgbClr val="EFAB16"/>
      </a:accent2>
      <a:accent3>
        <a:srgbClr val="78AC35"/>
      </a:accent3>
      <a:accent4>
        <a:srgbClr val="35ACA2"/>
      </a:accent4>
      <a:accent5>
        <a:srgbClr val="4083CF"/>
      </a:accent5>
      <a:accent6>
        <a:srgbClr val="0D335E"/>
      </a:accent6>
      <a:hlink>
        <a:srgbClr val="EF8E1C"/>
      </a:hlink>
      <a:folHlink>
        <a:srgbClr val="FEC60B"/>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Paper.thmx</Template>
  <TotalTime>11269</TotalTime>
  <Words>898</Words>
  <Application>Microsoft Macintosh PowerPoint</Application>
  <PresentationFormat>On-screen Show (4:3)</PresentationFormat>
  <Paragraphs>135</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Paper</vt:lpstr>
      <vt:lpstr>Telling War Stories</vt:lpstr>
      <vt:lpstr>PowerPoint Presentation</vt:lpstr>
      <vt:lpstr>Factors that might influence our accounts of any war or any event in any war:</vt:lpstr>
      <vt:lpstr>Battle of White Mountain, 1620</vt:lpstr>
      <vt:lpstr>Consider what one sees of the war while doing different military jobs</vt:lpstr>
      <vt:lpstr>Where do reporters go for their stories?</vt:lpstr>
      <vt:lpstr>Others document the war close up</vt:lpstr>
      <vt:lpstr>Other Factors that Influence the historia we construct about war:</vt:lpstr>
      <vt:lpstr>          The Takeaways</vt:lpstr>
      <vt:lpstr>Story 1 – the Long View</vt:lpstr>
      <vt:lpstr>The Great Game</vt:lpstr>
      <vt:lpstr>PowerPoint Presentation</vt:lpstr>
      <vt:lpstr>Ethnic Map of Afghanistan and Pakistan </vt:lpstr>
      <vt:lpstr>Story 2:  The 20th C Economic Account</vt:lpstr>
      <vt:lpstr>Afghanistan’s major export</vt:lpstr>
      <vt:lpstr>What does this say about Afghanistan today?</vt:lpstr>
      <vt:lpstr>PowerPoint Presentation</vt:lpstr>
      <vt:lpstr>PowerPoint Presentation</vt:lpstr>
      <vt:lpstr>Military Culture</vt:lpstr>
      <vt:lpstr>Transformation of the Citizen into the Soldier</vt:lpstr>
      <vt:lpstr>   Culture</vt:lpstr>
      <vt:lpstr>Nose art</vt:lpstr>
      <vt:lpstr>What to look for in the film?</vt:lpstr>
      <vt:lpstr>PowerPoint Presentation</vt:lpstr>
      <vt:lpstr>High-and-tight</vt:lpstr>
      <vt:lpstr>Proper grooming standards</vt:lpstr>
      <vt:lpstr>PowerPoint Presentation</vt:lpstr>
      <vt:lpstr>SPEECH</vt:lpstr>
      <vt:lpstr>PowerPoint Presentation</vt:lpstr>
      <vt:lpstr>PowerPoint Presentation</vt:lpstr>
      <vt:lpstr>The Madhouse</vt:lpstr>
      <vt:lpstr>The Function of Military Folk Speech</vt:lpstr>
      <vt:lpstr>Leonard Lawrence (aka Pyle)</vt:lpstr>
      <vt:lpstr>“Gomer Pyle USMC” (1964-69)</vt:lpstr>
      <vt:lpstr>PowerPoint Presentation</vt:lpstr>
      <vt:lpstr>Liberty Cuffs</vt:lpstr>
      <vt:lpstr>PowerPoint Presentation</vt:lpstr>
      <vt:lpstr>PowerPoint Presentation</vt:lpstr>
      <vt:lpstr>“the death card”</vt:lpstr>
      <vt:lpstr>Short-timer Calendars</vt:lpstr>
      <vt:lpstr>PowerPoint Presentation</vt:lpstr>
      <vt:lpstr>PowerPoint Presentation</vt:lpstr>
      <vt:lpstr>The short timer</vt:lpstr>
      <vt:lpstr>Short timers</vt:lpstr>
      <vt:lpstr>Vietnam War Facts</vt:lpstr>
      <vt:lpstr>Military Tattoos</vt:lpstr>
      <vt:lpstr>Brotherhood Tattoos</vt:lpstr>
      <vt:lpstr>Ironic Tattoos</vt:lpstr>
      <vt:lpstr>Memorial Tattoos</vt:lpstr>
      <vt:lpstr>Meat Tags</vt:lpstr>
      <vt:lpstr>Flesh Shreds</vt:lpstr>
      <vt:lpstr> Flesh Shreds</vt:lpstr>
    </vt:vector>
  </TitlesOfParts>
  <Company>UC Irvine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Brian Thill</dc:creator>
  <cp:lastModifiedBy>Carol Burke</cp:lastModifiedBy>
  <cp:revision>59</cp:revision>
  <dcterms:created xsi:type="dcterms:W3CDTF">2014-03-31T14:06:18Z</dcterms:created>
  <dcterms:modified xsi:type="dcterms:W3CDTF">2015-04-01T09:04:21Z</dcterms:modified>
</cp:coreProperties>
</file>