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1"/>
  </p:sldMasterIdLst>
  <p:notesMasterIdLst>
    <p:notesMasterId r:id="rId26"/>
  </p:notesMasterIdLst>
  <p:sldIdLst>
    <p:sldId id="372" r:id="rId2"/>
    <p:sldId id="373" r:id="rId3"/>
    <p:sldId id="365" r:id="rId4"/>
    <p:sldId id="366" r:id="rId5"/>
    <p:sldId id="367" r:id="rId6"/>
    <p:sldId id="368" r:id="rId7"/>
    <p:sldId id="369" r:id="rId8"/>
    <p:sldId id="370" r:id="rId9"/>
    <p:sldId id="364" r:id="rId10"/>
    <p:sldId id="343" r:id="rId11"/>
    <p:sldId id="345" r:id="rId12"/>
    <p:sldId id="358" r:id="rId13"/>
    <p:sldId id="359" r:id="rId14"/>
    <p:sldId id="356" r:id="rId15"/>
    <p:sldId id="357" r:id="rId16"/>
    <p:sldId id="360" r:id="rId17"/>
    <p:sldId id="346" r:id="rId18"/>
    <p:sldId id="347" r:id="rId19"/>
    <p:sldId id="348" r:id="rId20"/>
    <p:sldId id="349" r:id="rId21"/>
    <p:sldId id="350" r:id="rId22"/>
    <p:sldId id="351" r:id="rId23"/>
    <p:sldId id="341" r:id="rId24"/>
    <p:sldId id="37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1" d="100"/>
          <a:sy n="51" d="100"/>
        </p:scale>
        <p:origin x="-16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B7A28C-2D16-F94F-8BA0-A0AE2BDC3A0C}" type="datetimeFigureOut">
              <a:rPr lang="en-US" smtClean="0"/>
              <a:pPr/>
              <a:t>4/7/15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0DEF3-58DE-C748-A9B0-D50F44A714F2}" type="slidenum">
              <a:rPr lang="en-US" smtClean="0"/>
              <a:pPr/>
              <a:t>‹#›</a:t>
            </a:fld>
            <a:endParaRPr lang="en-US"/>
          </a:p>
        </p:txBody>
      </p:sp>
    </p:spTree>
    <p:extLst>
      <p:ext uri="{BB962C8B-B14F-4D97-AF65-F5344CB8AC3E}">
        <p14:creationId xmlns:p14="http://schemas.microsoft.com/office/powerpoint/2010/main" val="38304516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10E542C-FC95-2945-955C-AC257ECD742B}" type="datetimeFigureOut">
              <a:rPr lang="en-US" smtClean="0"/>
              <a:pPr/>
              <a:t>4/7/15</a:t>
            </a:fld>
            <a:endParaRPr lang="en-US"/>
          </a:p>
        </p:txBody>
      </p:sp>
      <p:sp>
        <p:nvSpPr>
          <p:cNvPr id="16" name="Slide Number Placeholder 15"/>
          <p:cNvSpPr>
            <a:spLocks noGrp="1"/>
          </p:cNvSpPr>
          <p:nvPr>
            <p:ph type="sldNum" sz="quarter" idx="11"/>
          </p:nvPr>
        </p:nvSpPr>
        <p:spPr/>
        <p:txBody>
          <a:bodyPr/>
          <a:lstStyle/>
          <a:p>
            <a:fld id="{011863B9-7C65-D14C-B6D7-3007BD4579C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0E542C-FC95-2945-955C-AC257ECD742B}" type="datetimeFigureOut">
              <a:rPr lang="en-US" smtClean="0"/>
              <a:pPr/>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0E542C-FC95-2945-955C-AC257ECD742B}" type="datetimeFigureOut">
              <a:rPr lang="en-US" smtClean="0"/>
              <a:pPr/>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10E542C-FC95-2945-955C-AC257ECD742B}" type="datetimeFigureOut">
              <a:rPr lang="en-US" smtClean="0"/>
              <a:pPr/>
              <a:t>4/7/15</a:t>
            </a:fld>
            <a:endParaRPr lang="en-US"/>
          </a:p>
        </p:txBody>
      </p:sp>
      <p:sp>
        <p:nvSpPr>
          <p:cNvPr id="15" name="Slide Number Placeholder 14"/>
          <p:cNvSpPr>
            <a:spLocks noGrp="1"/>
          </p:cNvSpPr>
          <p:nvPr>
            <p:ph type="sldNum" sz="quarter" idx="15"/>
          </p:nvPr>
        </p:nvSpPr>
        <p:spPr/>
        <p:txBody>
          <a:bodyPr/>
          <a:lstStyle>
            <a:lvl1pPr algn="ctr">
              <a:defRPr/>
            </a:lvl1pPr>
          </a:lstStyle>
          <a:p>
            <a:fld id="{70D5B9CA-78E3-824B-90C3-AAD8BB13213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6DB27C-A513-4C42-B94B-53B99CD8A008}" type="datetime1">
              <a:rPr lang="en-US" smtClean="0"/>
              <a:pPr/>
              <a:t>4/7/15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0E542C-FC95-2945-955C-AC257ECD742B}" type="datetimeFigureOut">
              <a:rPr lang="en-US" smtClean="0"/>
              <a:pPr/>
              <a:t>4/7/15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B9CA-78E3-824B-90C3-AAD8BB13213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0D5B9CA-78E3-824B-90C3-AAD8BB13213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10E542C-FC95-2945-955C-AC257ECD742B}" type="datetimeFigureOut">
              <a:rPr lang="en-US" smtClean="0"/>
              <a:pPr/>
              <a:t>4/7/15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E542C-FC95-2945-955C-AC257ECD742B}" type="datetimeFigureOut">
              <a:rPr lang="en-US" smtClean="0"/>
              <a:pPr/>
              <a:t>4/7/15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5B9CA-78E3-824B-90C3-AAD8BB13213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E542C-FC95-2945-955C-AC257ECD742B}" type="datetimeFigureOut">
              <a:rPr lang="en-US" smtClean="0"/>
              <a:pPr/>
              <a:t>4/7/15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10E542C-FC95-2945-955C-AC257ECD742B}" type="datetimeFigureOut">
              <a:rPr lang="en-US" smtClean="0"/>
              <a:pPr/>
              <a:t>4/7/15</a:t>
            </a:fld>
            <a:endParaRPr lang="en-US"/>
          </a:p>
        </p:txBody>
      </p:sp>
      <p:sp>
        <p:nvSpPr>
          <p:cNvPr id="9" name="Slide Number Placeholder 8"/>
          <p:cNvSpPr>
            <a:spLocks noGrp="1"/>
          </p:cNvSpPr>
          <p:nvPr>
            <p:ph type="sldNum" sz="quarter" idx="15"/>
          </p:nvPr>
        </p:nvSpPr>
        <p:spPr/>
        <p:txBody>
          <a:bodyPr/>
          <a:lstStyle/>
          <a:p>
            <a:fld id="{70D5B9CA-78E3-824B-90C3-AAD8BB13213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10E542C-FC95-2945-955C-AC257ECD742B}" type="datetimeFigureOut">
              <a:rPr lang="en-US" smtClean="0"/>
              <a:pPr/>
              <a:t>4/7/15</a:t>
            </a:fld>
            <a:endParaRPr lang="en-US"/>
          </a:p>
        </p:txBody>
      </p:sp>
      <p:sp>
        <p:nvSpPr>
          <p:cNvPr id="9" name="Slide Number Placeholder 8"/>
          <p:cNvSpPr>
            <a:spLocks noGrp="1"/>
          </p:cNvSpPr>
          <p:nvPr>
            <p:ph type="sldNum" sz="quarter" idx="11"/>
          </p:nvPr>
        </p:nvSpPr>
        <p:spPr/>
        <p:txBody>
          <a:bodyPr/>
          <a:lstStyle/>
          <a:p>
            <a:fld id="{70D5B9CA-78E3-824B-90C3-AAD8BB13213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10E542C-FC95-2945-955C-AC257ECD742B}" type="datetimeFigureOut">
              <a:rPr lang="en-US" smtClean="0"/>
              <a:pPr/>
              <a:t>4/7/15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0D5B9CA-78E3-824B-90C3-AAD8BB13213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jpeg"/><Relationship Id="rId13" Type="http://schemas.openxmlformats.org/officeDocument/2006/relationships/image" Target="../media/image31.png"/><Relationship Id="rId1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 Id="rId3" Type="http://schemas.openxmlformats.org/officeDocument/2006/relationships/image" Target="../media/image5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 described Basic Training as an initiation ritual, one that strips the recruit or conscript of a former civilian identity and inscribes a new professional identity</a:t>
            </a:r>
          </a:p>
          <a:p>
            <a:r>
              <a:rPr lang="en-US" dirty="0" smtClean="0"/>
              <a:t>One that stresses the importance of the group over the individual.</a:t>
            </a:r>
          </a:p>
          <a:p>
            <a:r>
              <a:rPr lang="en-US" dirty="0" smtClean="0"/>
              <a:t>I discussed the role of the drill sergeant as the harsh overseer of this transformation</a:t>
            </a:r>
          </a:p>
          <a:p>
            <a:r>
              <a:rPr lang="en-US" dirty="0" smtClean="0"/>
              <a:t>And the part played by the scapegoat.</a:t>
            </a:r>
          </a:p>
          <a:p>
            <a:r>
              <a:rPr lang="en-US" dirty="0" smtClean="0"/>
              <a:t>I offered a rationale for such a system. </a:t>
            </a:r>
            <a:endParaRPr lang="en-US" dirty="0"/>
          </a:p>
        </p:txBody>
      </p:sp>
      <p:sp>
        <p:nvSpPr>
          <p:cNvPr id="3" name="Title 2"/>
          <p:cNvSpPr>
            <a:spLocks noGrp="1"/>
          </p:cNvSpPr>
          <p:nvPr>
            <p:ph type="title"/>
          </p:nvPr>
        </p:nvSpPr>
        <p:spPr>
          <a:xfrm>
            <a:off x="457200" y="152400"/>
            <a:ext cx="8229600" cy="868673"/>
          </a:xfrm>
        </p:spPr>
        <p:txBody>
          <a:bodyPr/>
          <a:lstStyle/>
          <a:p>
            <a:r>
              <a:rPr lang="en-US" dirty="0" smtClean="0"/>
              <a:t>Last Lecture</a:t>
            </a:r>
            <a:endParaRPr lang="en-US" dirty="0"/>
          </a:p>
        </p:txBody>
      </p:sp>
    </p:spTree>
    <p:extLst>
      <p:ext uri="{BB962C8B-B14F-4D97-AF65-F5344CB8AC3E}">
        <p14:creationId xmlns:p14="http://schemas.microsoft.com/office/powerpoint/2010/main" val="42739251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d367b6258282b19e0a71cff81dccb26.jpg"/>
          <p:cNvPicPr>
            <a:picLocks noGrp="1" noChangeAspect="1"/>
          </p:cNvPicPr>
          <p:nvPr>
            <p:ph idx="1"/>
          </p:nvPr>
        </p:nvPicPr>
        <p:blipFill>
          <a:blip r:embed="rId2"/>
          <a:srcRect l="-13" r="10580"/>
          <a:stretch>
            <a:fillRect/>
          </a:stretch>
        </p:blipFill>
        <p:spPr>
          <a:xfrm>
            <a:off x="4658232" y="4314740"/>
            <a:ext cx="4028568" cy="2297813"/>
          </a:xfrm>
        </p:spPr>
      </p:pic>
      <p:sp>
        <p:nvSpPr>
          <p:cNvPr id="3" name="Title 2"/>
          <p:cNvSpPr>
            <a:spLocks noGrp="1"/>
          </p:cNvSpPr>
          <p:nvPr>
            <p:ph type="title"/>
          </p:nvPr>
        </p:nvSpPr>
        <p:spPr>
          <a:xfrm>
            <a:off x="457200" y="152400"/>
            <a:ext cx="8229600" cy="593256"/>
          </a:xfrm>
        </p:spPr>
        <p:txBody>
          <a:bodyPr>
            <a:normAutofit fontScale="90000"/>
          </a:bodyPr>
          <a:lstStyle/>
          <a:p>
            <a:endParaRPr lang="en-US" dirty="0"/>
          </a:p>
        </p:txBody>
      </p:sp>
      <p:pic>
        <p:nvPicPr>
          <p:cNvPr id="5" name="Picture 4" descr="fe9a3f5c8e5a231a615ca63fdb635ec1.jpg"/>
          <p:cNvPicPr>
            <a:picLocks noChangeAspect="1"/>
          </p:cNvPicPr>
          <p:nvPr/>
        </p:nvPicPr>
        <p:blipFill>
          <a:blip r:embed="rId3"/>
          <a:stretch>
            <a:fillRect/>
          </a:stretch>
        </p:blipFill>
        <p:spPr>
          <a:xfrm>
            <a:off x="6443621" y="128160"/>
            <a:ext cx="2548749" cy="3831090"/>
          </a:xfrm>
          <a:prstGeom prst="rect">
            <a:avLst/>
          </a:prstGeom>
        </p:spPr>
      </p:pic>
      <p:pic>
        <p:nvPicPr>
          <p:cNvPr id="6" name="Picture 5" descr="3af65873b3810e10d3625a92c6413fba.jpg"/>
          <p:cNvPicPr>
            <a:picLocks noChangeAspect="1"/>
          </p:cNvPicPr>
          <p:nvPr/>
        </p:nvPicPr>
        <p:blipFill>
          <a:blip r:embed="rId4"/>
          <a:stretch>
            <a:fillRect/>
          </a:stretch>
        </p:blipFill>
        <p:spPr>
          <a:xfrm>
            <a:off x="3696785" y="-139811"/>
            <a:ext cx="2583706" cy="3959250"/>
          </a:xfrm>
          <a:prstGeom prst="rect">
            <a:avLst/>
          </a:prstGeom>
        </p:spPr>
      </p:pic>
      <p:pic>
        <p:nvPicPr>
          <p:cNvPr id="7" name="Picture 6" descr="9a33d3ac48bb3f31315631565ed30b4d.jpg"/>
          <p:cNvPicPr>
            <a:picLocks noChangeAspect="1"/>
          </p:cNvPicPr>
          <p:nvPr/>
        </p:nvPicPr>
        <p:blipFill>
          <a:blip r:embed="rId5"/>
          <a:stretch>
            <a:fillRect/>
          </a:stretch>
        </p:blipFill>
        <p:spPr>
          <a:xfrm>
            <a:off x="153071" y="1141786"/>
            <a:ext cx="3035523" cy="2035807"/>
          </a:xfrm>
          <a:prstGeom prst="rect">
            <a:avLst/>
          </a:prstGeom>
        </p:spPr>
      </p:pic>
      <p:pic>
        <p:nvPicPr>
          <p:cNvPr id="8" name="Picture 7" descr="5e1f46964a2cc4df4556e07ab4a28a92.jpg"/>
          <p:cNvPicPr>
            <a:picLocks noChangeAspect="1"/>
          </p:cNvPicPr>
          <p:nvPr/>
        </p:nvPicPr>
        <p:blipFill>
          <a:blip r:embed="rId6"/>
          <a:stretch>
            <a:fillRect/>
          </a:stretch>
        </p:blipFill>
        <p:spPr>
          <a:xfrm>
            <a:off x="0" y="3527891"/>
            <a:ext cx="4391255" cy="30846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view.jpg"/>
          <p:cNvPicPr>
            <a:picLocks noGrp="1" noChangeAspect="1"/>
          </p:cNvPicPr>
          <p:nvPr>
            <p:ph idx="1"/>
          </p:nvPr>
        </p:nvPicPr>
        <p:blipFill>
          <a:blip r:embed="rId2"/>
          <a:srcRect l="3403" t="3641" r="2961" b="4898"/>
          <a:stretch>
            <a:fillRect/>
          </a:stretch>
        </p:blipFill>
        <p:spPr>
          <a:xfrm>
            <a:off x="635000" y="1824182"/>
            <a:ext cx="3581280" cy="3242546"/>
          </a:xfrm>
        </p:spPr>
      </p:pic>
      <p:sp>
        <p:nvSpPr>
          <p:cNvPr id="3" name="Title 2"/>
          <p:cNvSpPr>
            <a:spLocks noGrp="1"/>
          </p:cNvSpPr>
          <p:nvPr>
            <p:ph type="title"/>
          </p:nvPr>
        </p:nvSpPr>
        <p:spPr>
          <a:xfrm>
            <a:off x="457200" y="152400"/>
            <a:ext cx="8229600" cy="837925"/>
          </a:xfrm>
        </p:spPr>
        <p:txBody>
          <a:bodyPr/>
          <a:lstStyle/>
          <a:p>
            <a:r>
              <a:rPr lang="en-US" dirty="0" smtClean="0"/>
              <a:t>Civil War Soldiers Return</a:t>
            </a:r>
            <a:endParaRPr lang="en-US" dirty="0"/>
          </a:p>
        </p:txBody>
      </p:sp>
      <p:pic>
        <p:nvPicPr>
          <p:cNvPr id="5" name="Picture 4" descr="African Am soldiers returning home.jpg"/>
          <p:cNvPicPr>
            <a:picLocks noChangeAspect="1"/>
          </p:cNvPicPr>
          <p:nvPr/>
        </p:nvPicPr>
        <p:blipFill>
          <a:blip r:embed="rId3"/>
          <a:stretch>
            <a:fillRect/>
          </a:stretch>
        </p:blipFill>
        <p:spPr>
          <a:xfrm>
            <a:off x="4610488" y="2132040"/>
            <a:ext cx="4076312" cy="3690349"/>
          </a:xfrm>
          <a:prstGeom prst="rect">
            <a:avLst/>
          </a:prstGeom>
        </p:spPr>
      </p:pic>
      <p:sp>
        <p:nvSpPr>
          <p:cNvPr id="8" name="TextBox 7"/>
          <p:cNvSpPr txBox="1"/>
          <p:nvPr/>
        </p:nvSpPr>
        <p:spPr>
          <a:xfrm>
            <a:off x="4883727" y="1246909"/>
            <a:ext cx="3313546" cy="369332"/>
          </a:xfrm>
          <a:prstGeom prst="rect">
            <a:avLst/>
          </a:prstGeom>
          <a:noFill/>
        </p:spPr>
        <p:txBody>
          <a:bodyPr wrap="square" rtlCol="0">
            <a:spAutoFit/>
          </a:bodyPr>
          <a:lstStyle/>
          <a:p>
            <a:r>
              <a:rPr lang="en-US" dirty="0" smtClean="0"/>
              <a:t>618,222 died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lington.jpg"/>
          <p:cNvPicPr>
            <a:picLocks noGrp="1" noChangeAspect="1"/>
          </p:cNvPicPr>
          <p:nvPr>
            <p:ph idx="1"/>
          </p:nvPr>
        </p:nvPicPr>
        <p:blipFill>
          <a:blip r:embed="rId2"/>
          <a:srcRect t="-29971" b="-29971"/>
          <a:stretch>
            <a:fillRect/>
          </a:stretch>
        </p:blipFill>
        <p:spPr>
          <a:xfrm>
            <a:off x="270766" y="302923"/>
            <a:ext cx="3574433" cy="3782167"/>
          </a:xfrm>
        </p:spPr>
      </p:pic>
      <p:sp>
        <p:nvSpPr>
          <p:cNvPr id="3" name="Title 2"/>
          <p:cNvSpPr>
            <a:spLocks noGrp="1"/>
          </p:cNvSpPr>
          <p:nvPr>
            <p:ph type="title"/>
          </p:nvPr>
        </p:nvSpPr>
        <p:spPr>
          <a:xfrm>
            <a:off x="457200" y="152400"/>
            <a:ext cx="8229600" cy="721416"/>
          </a:xfrm>
        </p:spPr>
        <p:txBody>
          <a:bodyPr>
            <a:normAutofit/>
          </a:bodyPr>
          <a:lstStyle/>
          <a:p>
            <a:r>
              <a:rPr lang="en-US" sz="2400" dirty="0" smtClean="0"/>
              <a:t>National </a:t>
            </a:r>
            <a:r>
              <a:rPr lang="en-US" sz="2400" dirty="0" smtClean="0"/>
              <a:t>Cemeteries </a:t>
            </a:r>
            <a:r>
              <a:rPr lang="en-US" sz="2400" dirty="0" smtClean="0"/>
              <a:t>were designed and built to honor the dead.</a:t>
            </a:r>
            <a:endParaRPr lang="en-US" sz="2400" dirty="0"/>
          </a:p>
        </p:txBody>
      </p:sp>
      <p:pic>
        <p:nvPicPr>
          <p:cNvPr id="5" name="Picture 4" descr="San Diego cemetetary.jpg"/>
          <p:cNvPicPr>
            <a:picLocks noChangeAspect="1"/>
          </p:cNvPicPr>
          <p:nvPr/>
        </p:nvPicPr>
        <p:blipFill>
          <a:blip r:embed="rId3"/>
          <a:stretch>
            <a:fillRect/>
          </a:stretch>
        </p:blipFill>
        <p:spPr>
          <a:xfrm>
            <a:off x="0" y="3530216"/>
            <a:ext cx="5501580" cy="3168150"/>
          </a:xfrm>
          <a:prstGeom prst="rect">
            <a:avLst/>
          </a:prstGeom>
        </p:spPr>
      </p:pic>
      <p:pic>
        <p:nvPicPr>
          <p:cNvPr id="6" name="Picture 5" descr="Cambridge, UK.jpg"/>
          <p:cNvPicPr>
            <a:picLocks noChangeAspect="1"/>
          </p:cNvPicPr>
          <p:nvPr/>
        </p:nvPicPr>
        <p:blipFill>
          <a:blip r:embed="rId4"/>
          <a:stretch>
            <a:fillRect/>
          </a:stretch>
        </p:blipFill>
        <p:spPr>
          <a:xfrm>
            <a:off x="4167973" y="873816"/>
            <a:ext cx="4658653" cy="2656400"/>
          </a:xfrm>
          <a:prstGeom prst="rect">
            <a:avLst/>
          </a:prstGeom>
        </p:spPr>
      </p:pic>
      <p:sp>
        <p:nvSpPr>
          <p:cNvPr id="7" name="TextBox 6"/>
          <p:cNvSpPr txBox="1"/>
          <p:nvPr/>
        </p:nvSpPr>
        <p:spPr>
          <a:xfrm>
            <a:off x="5674582" y="6209920"/>
            <a:ext cx="1850919" cy="369332"/>
          </a:xfrm>
          <a:prstGeom prst="rect">
            <a:avLst/>
          </a:prstGeom>
          <a:noFill/>
        </p:spPr>
        <p:txBody>
          <a:bodyPr wrap="square" rtlCol="0">
            <a:spAutoFit/>
          </a:bodyPr>
          <a:lstStyle/>
          <a:p>
            <a:r>
              <a:rPr lang="en-US" dirty="0" smtClean="0"/>
              <a:t>San Diego</a:t>
            </a:r>
            <a:endParaRPr lang="en-US" dirty="0"/>
          </a:p>
        </p:txBody>
      </p:sp>
      <p:sp>
        <p:nvSpPr>
          <p:cNvPr id="8" name="TextBox 7"/>
          <p:cNvSpPr txBox="1"/>
          <p:nvPr/>
        </p:nvSpPr>
        <p:spPr>
          <a:xfrm>
            <a:off x="6595098" y="3530216"/>
            <a:ext cx="2091701" cy="369332"/>
          </a:xfrm>
          <a:prstGeom prst="rect">
            <a:avLst/>
          </a:prstGeom>
          <a:noFill/>
        </p:spPr>
        <p:txBody>
          <a:bodyPr wrap="square" rtlCol="0">
            <a:spAutoFit/>
          </a:bodyPr>
          <a:lstStyle/>
          <a:p>
            <a:r>
              <a:rPr lang="en-US" dirty="0" smtClean="0"/>
              <a:t>Cambridge, UK</a:t>
            </a:r>
            <a:endParaRPr lang="en-US" dirty="0"/>
          </a:p>
        </p:txBody>
      </p:sp>
      <p:sp>
        <p:nvSpPr>
          <p:cNvPr id="9" name="TextBox 8"/>
          <p:cNvSpPr txBox="1"/>
          <p:nvPr/>
        </p:nvSpPr>
        <p:spPr>
          <a:xfrm flipH="1">
            <a:off x="813876" y="3099136"/>
            <a:ext cx="1598112" cy="369332"/>
          </a:xfrm>
          <a:prstGeom prst="rect">
            <a:avLst/>
          </a:prstGeom>
          <a:noFill/>
        </p:spPr>
        <p:txBody>
          <a:bodyPr wrap="square" rtlCol="0">
            <a:spAutoFit/>
          </a:bodyPr>
          <a:lstStyle/>
          <a:p>
            <a:r>
              <a:rPr lang="en-US" dirty="0" smtClean="0"/>
              <a:t>Arlington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0px-USVAHinduOm.jpg"/>
          <p:cNvPicPr>
            <a:picLocks noGrp="1" noChangeAspect="1"/>
          </p:cNvPicPr>
          <p:nvPr>
            <p:ph idx="1"/>
          </p:nvPr>
        </p:nvPicPr>
        <p:blipFill>
          <a:blip r:embed="rId2"/>
          <a:srcRect l="-10467" r="-10467"/>
          <a:stretch>
            <a:fillRect/>
          </a:stretch>
        </p:blipFill>
        <p:spPr>
          <a:xfrm>
            <a:off x="4138159" y="4883985"/>
            <a:ext cx="1454857" cy="1347133"/>
          </a:xfrm>
          <a:solidFill>
            <a:srgbClr val="FFFF00"/>
          </a:solidFill>
        </p:spPr>
      </p:pic>
      <p:sp>
        <p:nvSpPr>
          <p:cNvPr id="3" name="Title 2"/>
          <p:cNvSpPr>
            <a:spLocks noGrp="1"/>
          </p:cNvSpPr>
          <p:nvPr>
            <p:ph type="title"/>
          </p:nvPr>
        </p:nvSpPr>
        <p:spPr>
          <a:xfrm>
            <a:off x="457200" y="152400"/>
            <a:ext cx="8229600" cy="744718"/>
          </a:xfrm>
        </p:spPr>
        <p:txBody>
          <a:bodyPr>
            <a:normAutofit fontScale="90000"/>
          </a:bodyPr>
          <a:lstStyle/>
          <a:p>
            <a:r>
              <a:rPr lang="en-US" sz="2400" dirty="0" smtClean="0"/>
              <a:t>Handful of the over 150 Religious/belief Signs that can appear on headstones today.</a:t>
            </a:r>
            <a:endParaRPr lang="en-US" sz="2400" dirty="0"/>
          </a:p>
        </p:txBody>
      </p:sp>
      <p:pic>
        <p:nvPicPr>
          <p:cNvPr id="5" name="Picture 4" descr="120px-USVAHammerofThor.jpg"/>
          <p:cNvPicPr>
            <a:picLocks noChangeAspect="1"/>
          </p:cNvPicPr>
          <p:nvPr/>
        </p:nvPicPr>
        <p:blipFill>
          <a:blip r:embed="rId3"/>
          <a:stretch>
            <a:fillRect/>
          </a:stretch>
        </p:blipFill>
        <p:spPr>
          <a:xfrm>
            <a:off x="7531100" y="4668686"/>
            <a:ext cx="1320800" cy="1562432"/>
          </a:xfrm>
          <a:prstGeom prst="rect">
            <a:avLst/>
          </a:prstGeom>
          <a:solidFill>
            <a:srgbClr val="FFFF00"/>
          </a:solidFill>
        </p:spPr>
      </p:pic>
      <p:pic>
        <p:nvPicPr>
          <p:cNvPr id="6" name="Picture 5" descr="120px-USVA_headstone_emb-02.svg.png"/>
          <p:cNvPicPr>
            <a:picLocks noChangeAspect="1"/>
          </p:cNvPicPr>
          <p:nvPr/>
        </p:nvPicPr>
        <p:blipFill>
          <a:blip r:embed="rId4"/>
          <a:stretch>
            <a:fillRect/>
          </a:stretch>
        </p:blipFill>
        <p:spPr>
          <a:xfrm>
            <a:off x="7531100" y="2841764"/>
            <a:ext cx="1346200" cy="1524000"/>
          </a:xfrm>
          <a:prstGeom prst="rect">
            <a:avLst/>
          </a:prstGeom>
          <a:solidFill>
            <a:srgbClr val="FFFF00"/>
          </a:solidFill>
        </p:spPr>
      </p:pic>
      <p:pic>
        <p:nvPicPr>
          <p:cNvPr id="7" name="Picture 6" descr="112px-USVA_headstone_emb-05.svg.png"/>
          <p:cNvPicPr>
            <a:picLocks noChangeAspect="1"/>
          </p:cNvPicPr>
          <p:nvPr/>
        </p:nvPicPr>
        <p:blipFill>
          <a:blip r:embed="rId5"/>
          <a:stretch>
            <a:fillRect/>
          </a:stretch>
        </p:blipFill>
        <p:spPr>
          <a:xfrm>
            <a:off x="457200" y="4508891"/>
            <a:ext cx="1422400" cy="1524000"/>
          </a:xfrm>
          <a:prstGeom prst="rect">
            <a:avLst/>
          </a:prstGeom>
          <a:solidFill>
            <a:srgbClr val="FFFF00"/>
          </a:solidFill>
        </p:spPr>
      </p:pic>
      <p:pic>
        <p:nvPicPr>
          <p:cNvPr id="8" name="Picture 7" descr="104px-USVA_headstone_emb-03.svg.png"/>
          <p:cNvPicPr>
            <a:picLocks noChangeAspect="1"/>
          </p:cNvPicPr>
          <p:nvPr/>
        </p:nvPicPr>
        <p:blipFill>
          <a:blip r:embed="rId6"/>
          <a:stretch>
            <a:fillRect/>
          </a:stretch>
        </p:blipFill>
        <p:spPr>
          <a:xfrm>
            <a:off x="7531100" y="1155700"/>
            <a:ext cx="1320800" cy="1524000"/>
          </a:xfrm>
          <a:prstGeom prst="rect">
            <a:avLst/>
          </a:prstGeom>
          <a:solidFill>
            <a:srgbClr val="FFFF00"/>
          </a:solidFill>
        </p:spPr>
      </p:pic>
      <p:pic>
        <p:nvPicPr>
          <p:cNvPr id="9" name="Picture 8" descr="58px-USVA_headstone_emb-10.svg.png"/>
          <p:cNvPicPr>
            <a:picLocks noChangeAspect="1"/>
          </p:cNvPicPr>
          <p:nvPr/>
        </p:nvPicPr>
        <p:blipFill>
          <a:blip r:embed="rId7"/>
          <a:stretch>
            <a:fillRect/>
          </a:stretch>
        </p:blipFill>
        <p:spPr>
          <a:xfrm>
            <a:off x="6167359" y="1851939"/>
            <a:ext cx="736600" cy="1511300"/>
          </a:xfrm>
          <a:prstGeom prst="rect">
            <a:avLst/>
          </a:prstGeom>
          <a:solidFill>
            <a:srgbClr val="FFFF00"/>
          </a:solidFill>
        </p:spPr>
      </p:pic>
      <p:pic>
        <p:nvPicPr>
          <p:cNvPr id="10" name="Picture 9" descr="84px-USVA_headstone_emb-07.svg.png"/>
          <p:cNvPicPr>
            <a:picLocks noChangeAspect="1"/>
          </p:cNvPicPr>
          <p:nvPr/>
        </p:nvPicPr>
        <p:blipFill>
          <a:blip r:embed="rId8">
            <a:lum bright="3000"/>
            <a:alphaModFix/>
          </a:blip>
          <a:stretch>
            <a:fillRect/>
          </a:stretch>
        </p:blipFill>
        <p:spPr>
          <a:xfrm>
            <a:off x="2522732" y="3746891"/>
            <a:ext cx="1066800" cy="1524000"/>
          </a:xfrm>
          <a:prstGeom prst="rect">
            <a:avLst/>
          </a:prstGeom>
          <a:solidFill>
            <a:srgbClr val="FFFF00"/>
          </a:solidFill>
          <a:ln>
            <a:solidFill>
              <a:schemeClr val="tx1"/>
            </a:solidFill>
          </a:ln>
        </p:spPr>
      </p:pic>
      <p:pic>
        <p:nvPicPr>
          <p:cNvPr id="11" name="Picture 10" descr="120px-USVA_headstone_emb-16.svg.png"/>
          <p:cNvPicPr>
            <a:picLocks noChangeAspect="1"/>
          </p:cNvPicPr>
          <p:nvPr/>
        </p:nvPicPr>
        <p:blipFill>
          <a:blip r:embed="rId9"/>
          <a:stretch>
            <a:fillRect/>
          </a:stretch>
        </p:blipFill>
        <p:spPr>
          <a:xfrm>
            <a:off x="457200" y="2867164"/>
            <a:ext cx="1524000" cy="1498600"/>
          </a:xfrm>
          <a:prstGeom prst="rect">
            <a:avLst/>
          </a:prstGeom>
          <a:solidFill>
            <a:srgbClr val="FFFF00"/>
          </a:solidFill>
        </p:spPr>
      </p:pic>
      <p:pic>
        <p:nvPicPr>
          <p:cNvPr id="12" name="Picture 11" descr="2051.wiccansymbol.jpg.image.jpeg"/>
          <p:cNvPicPr>
            <a:picLocks noChangeAspect="1"/>
          </p:cNvPicPr>
          <p:nvPr/>
        </p:nvPicPr>
        <p:blipFill>
          <a:blip r:embed="rId10"/>
          <a:stretch>
            <a:fillRect/>
          </a:stretch>
        </p:blipFill>
        <p:spPr>
          <a:xfrm>
            <a:off x="457200" y="1053883"/>
            <a:ext cx="1592281" cy="1596111"/>
          </a:xfrm>
          <a:prstGeom prst="rect">
            <a:avLst/>
          </a:prstGeom>
          <a:solidFill>
            <a:srgbClr val="FFFF00"/>
          </a:solidFill>
        </p:spPr>
      </p:pic>
      <p:pic>
        <p:nvPicPr>
          <p:cNvPr id="13" name="Picture 12" descr="96px-USVA_headstone_emb-12.svg.png"/>
          <p:cNvPicPr>
            <a:picLocks noChangeAspect="1"/>
          </p:cNvPicPr>
          <p:nvPr/>
        </p:nvPicPr>
        <p:blipFill>
          <a:blip r:embed="rId11"/>
          <a:stretch>
            <a:fillRect/>
          </a:stretch>
        </p:blipFill>
        <p:spPr>
          <a:xfrm>
            <a:off x="2522732" y="1689434"/>
            <a:ext cx="1066800" cy="1524000"/>
          </a:xfrm>
          <a:prstGeom prst="rect">
            <a:avLst/>
          </a:prstGeom>
          <a:solidFill>
            <a:srgbClr val="FFFF00"/>
          </a:solidFill>
        </p:spPr>
      </p:pic>
      <p:pic>
        <p:nvPicPr>
          <p:cNvPr id="14" name="Picture 13" descr="120px-USVAFourDirections.jpg"/>
          <p:cNvPicPr>
            <a:picLocks noChangeAspect="1"/>
          </p:cNvPicPr>
          <p:nvPr/>
        </p:nvPicPr>
        <p:blipFill>
          <a:blip r:embed="rId12"/>
          <a:stretch>
            <a:fillRect/>
          </a:stretch>
        </p:blipFill>
        <p:spPr>
          <a:xfrm>
            <a:off x="4138160" y="1155700"/>
            <a:ext cx="1454857" cy="1536700"/>
          </a:xfrm>
          <a:prstGeom prst="rect">
            <a:avLst/>
          </a:prstGeom>
          <a:solidFill>
            <a:srgbClr val="FFFF00"/>
          </a:solidFill>
        </p:spPr>
      </p:pic>
      <p:pic>
        <p:nvPicPr>
          <p:cNvPr id="15" name="Picture 14" descr="97px-Khanda.svg.png"/>
          <p:cNvPicPr>
            <a:picLocks noChangeAspect="1"/>
          </p:cNvPicPr>
          <p:nvPr/>
        </p:nvPicPr>
        <p:blipFill>
          <a:blip r:embed="rId13"/>
          <a:stretch>
            <a:fillRect/>
          </a:stretch>
        </p:blipFill>
        <p:spPr>
          <a:xfrm>
            <a:off x="4138160" y="2959491"/>
            <a:ext cx="1233468" cy="1524000"/>
          </a:xfrm>
          <a:prstGeom prst="rect">
            <a:avLst/>
          </a:prstGeom>
          <a:solidFill>
            <a:srgbClr val="FFFF00"/>
          </a:solidFill>
        </p:spPr>
      </p:pic>
      <p:pic>
        <p:nvPicPr>
          <p:cNvPr id="16" name="Picture 15" descr="31px-Happyman.svg.png"/>
          <p:cNvPicPr>
            <a:picLocks noChangeAspect="1"/>
          </p:cNvPicPr>
          <p:nvPr/>
        </p:nvPicPr>
        <p:blipFill>
          <a:blip r:embed="rId14"/>
          <a:stretch>
            <a:fillRect/>
          </a:stretch>
        </p:blipFill>
        <p:spPr>
          <a:xfrm>
            <a:off x="6239948" y="3844629"/>
            <a:ext cx="664011" cy="2188262"/>
          </a:xfrm>
          <a:prstGeom prst="rect">
            <a:avLst/>
          </a:prstGeom>
          <a:solidFill>
            <a:srgbClr val="FFFF00"/>
          </a:solid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oldmenhm.JPG"/>
          <p:cNvPicPr>
            <a:picLocks noGrp="1" noChangeAspect="1"/>
          </p:cNvPicPr>
          <p:nvPr>
            <p:ph idx="1"/>
          </p:nvPr>
        </p:nvPicPr>
        <p:blipFill>
          <a:blip r:embed="rId2"/>
          <a:srcRect l="4544" r="13652" b="16621"/>
          <a:stretch>
            <a:fillRect/>
          </a:stretch>
        </p:blipFill>
        <p:spPr>
          <a:xfrm>
            <a:off x="177549" y="2305652"/>
            <a:ext cx="4867818" cy="3812104"/>
          </a:xfrm>
        </p:spPr>
      </p:pic>
      <p:sp>
        <p:nvSpPr>
          <p:cNvPr id="3" name="Title 2"/>
          <p:cNvSpPr>
            <a:spLocks noGrp="1"/>
          </p:cNvSpPr>
          <p:nvPr>
            <p:ph type="title"/>
          </p:nvPr>
        </p:nvSpPr>
        <p:spPr>
          <a:xfrm>
            <a:off x="457200" y="152400"/>
            <a:ext cx="8229600" cy="1371600"/>
          </a:xfrm>
        </p:spPr>
        <p:txBody>
          <a:bodyPr>
            <a:normAutofit fontScale="90000"/>
          </a:bodyPr>
          <a:lstStyle/>
          <a:p>
            <a:r>
              <a:rPr lang="en-US" sz="2400" dirty="0" smtClean="0">
                <a:ln w="3200">
                  <a:solidFill>
                    <a:schemeClr val="accent3"/>
                  </a:solidFill>
                  <a:prstDash val="solid"/>
                  <a:round/>
                </a:ln>
              </a:rPr>
              <a:t>Old Soldiers’ Homes</a:t>
            </a:r>
            <a:r>
              <a:rPr lang="en-US" sz="2400" dirty="0" smtClean="0"/>
              <a:t>: Although individual states built homes for veterans who could not be taken care of at home before the Civil War, the federal government takes over many of these after the war.</a:t>
            </a:r>
            <a:endParaRPr lang="en-US" sz="2400" dirty="0"/>
          </a:p>
        </p:txBody>
      </p:sp>
      <p:pic>
        <p:nvPicPr>
          <p:cNvPr id="5" name="Picture 4" descr="sailor -soldier_home_grand_island_ne.jpg"/>
          <p:cNvPicPr>
            <a:picLocks noChangeAspect="1"/>
          </p:cNvPicPr>
          <p:nvPr/>
        </p:nvPicPr>
        <p:blipFill>
          <a:blip r:embed="rId3"/>
          <a:stretch>
            <a:fillRect/>
          </a:stretch>
        </p:blipFill>
        <p:spPr>
          <a:xfrm>
            <a:off x="5464844" y="2305652"/>
            <a:ext cx="3679156" cy="38121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ld-soldiers-home.jpg"/>
          <p:cNvPicPr>
            <a:picLocks noGrp="1" noChangeAspect="1"/>
          </p:cNvPicPr>
          <p:nvPr>
            <p:ph idx="1"/>
          </p:nvPr>
        </p:nvPicPr>
        <p:blipFill>
          <a:blip r:embed="rId2"/>
          <a:srcRect t="-1866" b="-1866"/>
          <a:stretch>
            <a:fillRect/>
          </a:stretch>
        </p:blipFill>
        <p:spPr>
          <a:xfrm>
            <a:off x="218403" y="0"/>
            <a:ext cx="5645597" cy="4236552"/>
          </a:xfrm>
        </p:spPr>
      </p:pic>
      <p:sp>
        <p:nvSpPr>
          <p:cNvPr id="3" name="Title 2"/>
          <p:cNvSpPr>
            <a:spLocks noGrp="1"/>
          </p:cNvSpPr>
          <p:nvPr>
            <p:ph type="title"/>
          </p:nvPr>
        </p:nvSpPr>
        <p:spPr/>
        <p:txBody>
          <a:bodyPr/>
          <a:lstStyle/>
          <a:p>
            <a:endParaRPr lang="en-US"/>
          </a:p>
        </p:txBody>
      </p:sp>
      <p:pic>
        <p:nvPicPr>
          <p:cNvPr id="5" name="Picture 4" descr="GAR 2.jpg"/>
          <p:cNvPicPr>
            <a:picLocks noChangeAspect="1"/>
          </p:cNvPicPr>
          <p:nvPr/>
        </p:nvPicPr>
        <p:blipFill>
          <a:blip r:embed="rId3"/>
          <a:stretch>
            <a:fillRect/>
          </a:stretch>
        </p:blipFill>
        <p:spPr>
          <a:xfrm>
            <a:off x="5966460" y="920109"/>
            <a:ext cx="2720340" cy="2967228"/>
          </a:xfrm>
          <a:prstGeom prst="rect">
            <a:avLst/>
          </a:prstGeom>
        </p:spPr>
      </p:pic>
      <p:pic>
        <p:nvPicPr>
          <p:cNvPr id="6" name="Picture 5" descr="Ohio Soldiers Home - cook helpers photo.jpg"/>
          <p:cNvPicPr>
            <a:picLocks noChangeAspect="1"/>
          </p:cNvPicPr>
          <p:nvPr/>
        </p:nvPicPr>
        <p:blipFill>
          <a:blip r:embed="rId4"/>
          <a:srcRect l="5262" t="11352" r="5515" b="21773"/>
          <a:stretch>
            <a:fillRect/>
          </a:stretch>
        </p:blipFill>
        <p:spPr>
          <a:xfrm>
            <a:off x="2388684" y="4236552"/>
            <a:ext cx="4789021" cy="22410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8_Walter-Reed.jpg"/>
          <p:cNvPicPr>
            <a:picLocks noGrp="1" noChangeAspect="1"/>
          </p:cNvPicPr>
          <p:nvPr>
            <p:ph idx="1"/>
          </p:nvPr>
        </p:nvPicPr>
        <p:blipFill>
          <a:blip r:embed="rId2"/>
          <a:srcRect l="-10750" r="-10750"/>
          <a:stretch>
            <a:fillRect/>
          </a:stretch>
        </p:blipFill>
        <p:spPr>
          <a:xfrm>
            <a:off x="0" y="850514"/>
            <a:ext cx="4063822" cy="2959324"/>
          </a:xfrm>
        </p:spPr>
      </p:pic>
      <p:sp>
        <p:nvSpPr>
          <p:cNvPr id="3" name="Title 2"/>
          <p:cNvSpPr>
            <a:spLocks noGrp="1"/>
          </p:cNvSpPr>
          <p:nvPr>
            <p:ph type="title"/>
          </p:nvPr>
        </p:nvSpPr>
        <p:spPr>
          <a:xfrm>
            <a:off x="678590" y="152400"/>
            <a:ext cx="8229600" cy="698114"/>
          </a:xfrm>
        </p:spPr>
        <p:txBody>
          <a:bodyPr>
            <a:normAutofit fontScale="90000"/>
          </a:bodyPr>
          <a:lstStyle/>
          <a:p>
            <a:r>
              <a:rPr lang="en-US" dirty="0" smtClean="0"/>
              <a:t>Walter Reed Army Hospital, 1909 - 2011</a:t>
            </a:r>
            <a:endParaRPr lang="en-US" dirty="0"/>
          </a:p>
        </p:txBody>
      </p:sp>
      <p:sp>
        <p:nvSpPr>
          <p:cNvPr id="5" name="TextBox 4"/>
          <p:cNvSpPr txBox="1"/>
          <p:nvPr/>
        </p:nvSpPr>
        <p:spPr>
          <a:xfrm>
            <a:off x="1223471" y="5685630"/>
            <a:ext cx="6758229" cy="646331"/>
          </a:xfrm>
          <a:prstGeom prst="rect">
            <a:avLst/>
          </a:prstGeom>
          <a:noFill/>
        </p:spPr>
        <p:txBody>
          <a:bodyPr wrap="square" rtlCol="0">
            <a:spAutoFit/>
          </a:bodyPr>
          <a:lstStyle/>
          <a:p>
            <a:r>
              <a:rPr lang="en-US" dirty="0" smtClean="0"/>
              <a:t>2007 scandal highlighted serious shortfalls in care for veterans of the Iraq and Afghan wars.</a:t>
            </a:r>
            <a:endParaRPr lang="en-US" dirty="0"/>
          </a:p>
        </p:txBody>
      </p:sp>
      <p:pic>
        <p:nvPicPr>
          <p:cNvPr id="6" name="Picture 5" descr="Injured-Walter-Reed 1917-19-at.jpg"/>
          <p:cNvPicPr>
            <a:picLocks noChangeAspect="1"/>
          </p:cNvPicPr>
          <p:nvPr/>
        </p:nvPicPr>
        <p:blipFill>
          <a:blip r:embed="rId3"/>
          <a:stretch>
            <a:fillRect/>
          </a:stretch>
        </p:blipFill>
        <p:spPr>
          <a:xfrm>
            <a:off x="3947301" y="1689377"/>
            <a:ext cx="4960889" cy="39589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07677bf16c29a2b3c224af53a116ffd_f2538.jpg"/>
          <p:cNvPicPr>
            <a:picLocks noGrp="1" noChangeAspect="1"/>
          </p:cNvPicPr>
          <p:nvPr>
            <p:ph idx="1"/>
          </p:nvPr>
        </p:nvPicPr>
        <p:blipFill>
          <a:blip r:embed="rId2"/>
          <a:srcRect t="148" b="143"/>
          <a:stretch>
            <a:fillRect/>
          </a:stretch>
        </p:blipFill>
        <p:spPr>
          <a:xfrm>
            <a:off x="151478" y="862165"/>
            <a:ext cx="4066589" cy="3017578"/>
          </a:xfrm>
        </p:spPr>
      </p:pic>
      <p:sp>
        <p:nvSpPr>
          <p:cNvPr id="3" name="Title 2"/>
          <p:cNvSpPr>
            <a:spLocks noGrp="1"/>
          </p:cNvSpPr>
          <p:nvPr>
            <p:ph type="title"/>
          </p:nvPr>
        </p:nvSpPr>
        <p:spPr>
          <a:xfrm>
            <a:off x="457200" y="152400"/>
            <a:ext cx="8229600" cy="500049"/>
          </a:xfrm>
        </p:spPr>
        <p:txBody>
          <a:bodyPr>
            <a:normAutofit/>
          </a:bodyPr>
          <a:lstStyle/>
          <a:p>
            <a:r>
              <a:rPr lang="en-US" sz="2400" dirty="0" smtClean="0"/>
              <a:t>1932, WWI vets gathering in D.C. to demand promised bonuses</a:t>
            </a:r>
            <a:endParaRPr lang="en-US" sz="2400" dirty="0"/>
          </a:p>
        </p:txBody>
      </p:sp>
      <p:pic>
        <p:nvPicPr>
          <p:cNvPr id="5" name="Picture 4" descr="at0058f2bs.jpg"/>
          <p:cNvPicPr>
            <a:picLocks noChangeAspect="1"/>
          </p:cNvPicPr>
          <p:nvPr/>
        </p:nvPicPr>
        <p:blipFill>
          <a:blip r:embed="rId3"/>
          <a:stretch>
            <a:fillRect/>
          </a:stretch>
        </p:blipFill>
        <p:spPr>
          <a:xfrm>
            <a:off x="4357892" y="862013"/>
            <a:ext cx="4056717" cy="5097778"/>
          </a:xfrm>
          <a:prstGeom prst="rect">
            <a:avLst/>
          </a:prstGeom>
        </p:spPr>
      </p:pic>
      <p:sp>
        <p:nvSpPr>
          <p:cNvPr id="6" name="TextBox 5"/>
          <p:cNvSpPr txBox="1"/>
          <p:nvPr/>
        </p:nvSpPr>
        <p:spPr>
          <a:xfrm>
            <a:off x="151477" y="4217619"/>
            <a:ext cx="4066589" cy="1754327"/>
          </a:xfrm>
          <a:prstGeom prst="rect">
            <a:avLst/>
          </a:prstGeom>
          <a:noFill/>
        </p:spPr>
        <p:txBody>
          <a:bodyPr wrap="square" rtlCol="0">
            <a:spAutoFit/>
          </a:bodyPr>
          <a:lstStyle/>
          <a:p>
            <a:r>
              <a:rPr lang="en-US" dirty="0" smtClean="0"/>
              <a:t>They came as far away as the West Coast</a:t>
            </a:r>
          </a:p>
          <a:p>
            <a:r>
              <a:rPr lang="en-US" dirty="0" smtClean="0"/>
              <a:t>Set up their tents, some brought families</a:t>
            </a:r>
          </a:p>
          <a:p>
            <a:r>
              <a:rPr lang="en-US" dirty="0" smtClean="0"/>
              <a:t>20,000 veterans camped out + 20,000 family members and supporters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tive American presence.jpg"/>
          <p:cNvPicPr>
            <a:picLocks noGrp="1" noChangeAspect="1"/>
          </p:cNvPicPr>
          <p:nvPr>
            <p:ph idx="1"/>
          </p:nvPr>
        </p:nvPicPr>
        <p:blipFill>
          <a:blip r:embed="rId2"/>
          <a:srcRect l="165" r="3630"/>
          <a:stretch>
            <a:fillRect/>
          </a:stretch>
        </p:blipFill>
        <p:spPr>
          <a:xfrm>
            <a:off x="1319457" y="850900"/>
            <a:ext cx="3146072" cy="3448275"/>
          </a:xfrm>
        </p:spPr>
      </p:pic>
      <p:sp>
        <p:nvSpPr>
          <p:cNvPr id="3" name="Title 2"/>
          <p:cNvSpPr>
            <a:spLocks noGrp="1"/>
          </p:cNvSpPr>
          <p:nvPr>
            <p:ph type="title"/>
          </p:nvPr>
        </p:nvSpPr>
        <p:spPr>
          <a:xfrm>
            <a:off x="457200" y="152400"/>
            <a:ext cx="8229600" cy="698114"/>
          </a:xfrm>
        </p:spPr>
        <p:txBody>
          <a:bodyPr>
            <a:normAutofit/>
          </a:bodyPr>
          <a:lstStyle/>
          <a:p>
            <a:r>
              <a:rPr lang="en-US" sz="2400" dirty="0" smtClean="0"/>
              <a:t>They included representative of all groups who had served.</a:t>
            </a:r>
            <a:endParaRPr lang="en-US" sz="2400" dirty="0"/>
          </a:p>
        </p:txBody>
      </p:sp>
      <p:sp>
        <p:nvSpPr>
          <p:cNvPr id="5" name="TextBox 4"/>
          <p:cNvSpPr txBox="1"/>
          <p:nvPr/>
        </p:nvSpPr>
        <p:spPr>
          <a:xfrm>
            <a:off x="699127" y="3856442"/>
            <a:ext cx="2738248" cy="369332"/>
          </a:xfrm>
          <a:prstGeom prst="rect">
            <a:avLst/>
          </a:prstGeom>
          <a:noFill/>
        </p:spPr>
        <p:txBody>
          <a:bodyPr wrap="square" rtlCol="0">
            <a:spAutoFit/>
          </a:bodyPr>
          <a:lstStyle/>
          <a:p>
            <a:r>
              <a:rPr lang="en-US" dirty="0" smtClean="0"/>
              <a:t>From Nebraska</a:t>
            </a:r>
            <a:endParaRPr lang="en-US" dirty="0"/>
          </a:p>
        </p:txBody>
      </p:sp>
      <p:pic>
        <p:nvPicPr>
          <p:cNvPr id="6" name="Picture 5" descr="images.jpg"/>
          <p:cNvPicPr>
            <a:picLocks noChangeAspect="1"/>
          </p:cNvPicPr>
          <p:nvPr/>
        </p:nvPicPr>
        <p:blipFill>
          <a:blip r:embed="rId3"/>
          <a:stretch>
            <a:fillRect/>
          </a:stretch>
        </p:blipFill>
        <p:spPr>
          <a:xfrm>
            <a:off x="876676" y="4481781"/>
            <a:ext cx="4305300" cy="1879600"/>
          </a:xfrm>
          <a:prstGeom prst="rect">
            <a:avLst/>
          </a:prstGeom>
        </p:spPr>
      </p:pic>
      <p:pic>
        <p:nvPicPr>
          <p:cNvPr id="8" name="Picture 7" descr="epic.jpg"/>
          <p:cNvPicPr>
            <a:picLocks noChangeAspect="1"/>
          </p:cNvPicPr>
          <p:nvPr/>
        </p:nvPicPr>
        <p:blipFill>
          <a:blip r:embed="rId4"/>
          <a:stretch>
            <a:fillRect/>
          </a:stretch>
        </p:blipFill>
        <p:spPr>
          <a:xfrm>
            <a:off x="5403816" y="852892"/>
            <a:ext cx="3282984" cy="5508489"/>
          </a:xfrm>
          <a:prstGeom prst="rect">
            <a:avLst/>
          </a:prstGeom>
        </p:spPr>
      </p:pic>
      <p:sp>
        <p:nvSpPr>
          <p:cNvPr id="10" name="TextBox 9"/>
          <p:cNvSpPr txBox="1"/>
          <p:nvPr/>
        </p:nvSpPr>
        <p:spPr>
          <a:xfrm>
            <a:off x="457200" y="6361381"/>
            <a:ext cx="4305300" cy="369332"/>
          </a:xfrm>
          <a:prstGeom prst="rect">
            <a:avLst/>
          </a:prstGeom>
          <a:noFill/>
        </p:spPr>
        <p:txBody>
          <a:bodyPr wrap="square" rtlCol="0">
            <a:spAutoFit/>
          </a:bodyPr>
          <a:lstStyle/>
          <a:p>
            <a:r>
              <a:rPr lang="en-US" dirty="0" smtClean="0"/>
              <a:t>From the Baltimore Sun, July, 1932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932_Bonus_March.jpg"/>
          <p:cNvPicPr>
            <a:picLocks noGrp="1" noChangeAspect="1"/>
          </p:cNvPicPr>
          <p:nvPr>
            <p:ph idx="1"/>
          </p:nvPr>
        </p:nvPicPr>
        <p:blipFill>
          <a:blip r:embed="rId2"/>
          <a:srcRect t="-1921" b="-1921"/>
          <a:stretch>
            <a:fillRect/>
          </a:stretch>
        </p:blipFill>
        <p:spPr/>
      </p:pic>
      <p:sp>
        <p:nvSpPr>
          <p:cNvPr id="3" name="Title 2"/>
          <p:cNvSpPr>
            <a:spLocks noGrp="1"/>
          </p:cNvSpPr>
          <p:nvPr>
            <p:ph type="title"/>
          </p:nvPr>
        </p:nvSpPr>
        <p:spPr>
          <a:xfrm>
            <a:off x="457200" y="152400"/>
            <a:ext cx="8229600" cy="779671"/>
          </a:xfrm>
        </p:spPr>
        <p:txBody>
          <a:bodyPr>
            <a:normAutofit fontScale="90000"/>
          </a:bodyPr>
          <a:lstStyle/>
          <a:p>
            <a:r>
              <a:rPr lang="en-US" dirty="0" smtClean="0"/>
              <a:t>The end of the Occupation, July 29, 1932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A Brief History of the Vietnam War</a:t>
            </a:r>
          </a:p>
          <a:p>
            <a:endParaRPr lang="en-US" sz="3200" dirty="0"/>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200" dirty="0" smtClean="0"/>
          </a:p>
          <a:p>
            <a:pPr marL="0" indent="0">
              <a:buNone/>
            </a:pPr>
            <a:r>
              <a:rPr lang="en-US" sz="3200" dirty="0" smtClean="0"/>
              <a:t>Context for a Discussion of the Returning Soldier</a:t>
            </a:r>
            <a:endParaRPr lang="en-US" sz="3200" dirty="0"/>
          </a:p>
        </p:txBody>
      </p:sp>
      <p:sp>
        <p:nvSpPr>
          <p:cNvPr id="3" name="Title 2"/>
          <p:cNvSpPr>
            <a:spLocks noGrp="1"/>
          </p:cNvSpPr>
          <p:nvPr>
            <p:ph type="title"/>
          </p:nvPr>
        </p:nvSpPr>
        <p:spPr/>
        <p:txBody>
          <a:bodyPr/>
          <a:lstStyle/>
          <a:p>
            <a:r>
              <a:rPr lang="en-US" dirty="0" smtClean="0"/>
              <a:t>Lecture Three</a:t>
            </a:r>
            <a:endParaRPr lang="en-US" dirty="0"/>
          </a:p>
        </p:txBody>
      </p:sp>
      <p:pic>
        <p:nvPicPr>
          <p:cNvPr id="4" name="Picture 3" descr="Screen Shot 2015-04-07 at 6.18.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682" y="2316093"/>
            <a:ext cx="4705831" cy="2614943"/>
          </a:xfrm>
          <a:prstGeom prst="rect">
            <a:avLst/>
          </a:prstGeom>
        </p:spPr>
      </p:pic>
    </p:spTree>
    <p:extLst>
      <p:ext uri="{BB962C8B-B14F-4D97-AF65-F5344CB8AC3E}">
        <p14:creationId xmlns:p14="http://schemas.microsoft.com/office/powerpoint/2010/main" val="928733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nusarmy2.jpg"/>
          <p:cNvPicPr>
            <a:picLocks noGrp="1" noChangeAspect="1"/>
          </p:cNvPicPr>
          <p:nvPr>
            <p:ph idx="1"/>
          </p:nvPr>
        </p:nvPicPr>
        <p:blipFill>
          <a:blip r:embed="rId2"/>
          <a:srcRect l="494" r="3563" b="4898"/>
          <a:stretch>
            <a:fillRect/>
          </a:stretch>
        </p:blipFill>
        <p:spPr>
          <a:xfrm>
            <a:off x="457200" y="152400"/>
            <a:ext cx="4961035" cy="3412770"/>
          </a:xfrm>
        </p:spPr>
      </p:pic>
      <p:sp>
        <p:nvSpPr>
          <p:cNvPr id="3" name="Title 2"/>
          <p:cNvSpPr>
            <a:spLocks noGrp="1"/>
          </p:cNvSpPr>
          <p:nvPr>
            <p:ph type="title"/>
          </p:nvPr>
        </p:nvSpPr>
        <p:spPr/>
        <p:txBody>
          <a:bodyPr/>
          <a:lstStyle/>
          <a:p>
            <a:endParaRPr lang="en-US"/>
          </a:p>
        </p:txBody>
      </p:sp>
      <p:pic>
        <p:nvPicPr>
          <p:cNvPr id="5" name="Picture 4" descr="s_500_opednews_com_0_the-bonus-marchers-protest-ended-everett-jpg_25058_20130101-74.gif"/>
          <p:cNvPicPr>
            <a:picLocks noChangeAspect="1"/>
          </p:cNvPicPr>
          <p:nvPr/>
        </p:nvPicPr>
        <p:blipFill>
          <a:blip r:embed="rId3"/>
          <a:srcRect l="15180" t="18020" b="9974"/>
          <a:stretch>
            <a:fillRect/>
          </a:stretch>
        </p:blipFill>
        <p:spPr>
          <a:xfrm>
            <a:off x="3768730" y="3324723"/>
            <a:ext cx="5375270" cy="3347007"/>
          </a:xfrm>
          <a:prstGeom prst="rect">
            <a:avLst/>
          </a:prstGeom>
        </p:spPr>
      </p:pic>
      <p:sp>
        <p:nvSpPr>
          <p:cNvPr id="6" name="TextBox 5"/>
          <p:cNvSpPr txBox="1"/>
          <p:nvPr/>
        </p:nvSpPr>
        <p:spPr>
          <a:xfrm>
            <a:off x="457200" y="3961300"/>
            <a:ext cx="3061740" cy="1200329"/>
          </a:xfrm>
          <a:prstGeom prst="rect">
            <a:avLst/>
          </a:prstGeom>
          <a:noFill/>
        </p:spPr>
        <p:txBody>
          <a:bodyPr wrap="square" rtlCol="0">
            <a:spAutoFit/>
          </a:bodyPr>
          <a:lstStyle/>
          <a:p>
            <a:r>
              <a:rPr lang="en-US" dirty="0" smtClean="0"/>
              <a:t>America’s war heroes were being tear-gassed within sight of the nation’s capitol building.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fcfa47947f52171b54da784fd7bb1f9.jpg"/>
          <p:cNvPicPr>
            <a:picLocks noGrp="1" noChangeAspect="1"/>
          </p:cNvPicPr>
          <p:nvPr>
            <p:ph idx="1"/>
          </p:nvPr>
        </p:nvPicPr>
        <p:blipFill>
          <a:blip r:embed="rId2"/>
          <a:srcRect l="-63718" r="-63718"/>
          <a:stretch>
            <a:fillRect/>
          </a:stretch>
        </p:blipFill>
        <p:spPr>
          <a:xfrm>
            <a:off x="3009014" y="323959"/>
            <a:ext cx="8229600" cy="4864098"/>
          </a:xfrm>
        </p:spPr>
      </p:pic>
      <p:sp>
        <p:nvSpPr>
          <p:cNvPr id="3" name="Title 2"/>
          <p:cNvSpPr>
            <a:spLocks noGrp="1"/>
          </p:cNvSpPr>
          <p:nvPr>
            <p:ph type="title"/>
          </p:nvPr>
        </p:nvSpPr>
        <p:spPr>
          <a:xfrm>
            <a:off x="457200" y="152400"/>
            <a:ext cx="8229600" cy="674813"/>
          </a:xfrm>
        </p:spPr>
        <p:txBody>
          <a:bodyPr>
            <a:normAutofit fontScale="90000"/>
          </a:bodyPr>
          <a:lstStyle/>
          <a:p>
            <a:r>
              <a:rPr lang="en-US" dirty="0" smtClean="0"/>
              <a:t>World War II Veterans</a:t>
            </a:r>
            <a:endParaRPr lang="en-US" dirty="0"/>
          </a:p>
        </p:txBody>
      </p:sp>
      <p:sp>
        <p:nvSpPr>
          <p:cNvPr id="5" name="TextBox 4"/>
          <p:cNvSpPr txBox="1"/>
          <p:nvPr/>
        </p:nvSpPr>
        <p:spPr>
          <a:xfrm>
            <a:off x="457200" y="1186184"/>
            <a:ext cx="4430782" cy="3139321"/>
          </a:xfrm>
          <a:prstGeom prst="rect">
            <a:avLst/>
          </a:prstGeom>
          <a:noFill/>
        </p:spPr>
        <p:txBody>
          <a:bodyPr wrap="square" rtlCol="0">
            <a:spAutoFit/>
          </a:bodyPr>
          <a:lstStyle/>
          <a:p>
            <a:r>
              <a:rPr lang="en-US" dirty="0" smtClean="0"/>
              <a:t>12 Million returned from overseas</a:t>
            </a:r>
          </a:p>
          <a:p>
            <a:endParaRPr lang="en-US" dirty="0" smtClean="0"/>
          </a:p>
          <a:p>
            <a:r>
              <a:rPr lang="en-US" dirty="0" smtClean="0"/>
              <a:t>Returned to a booming economy</a:t>
            </a:r>
          </a:p>
          <a:p>
            <a:endParaRPr lang="en-US" dirty="0" smtClean="0"/>
          </a:p>
          <a:p>
            <a:r>
              <a:rPr lang="en-US" dirty="0" smtClean="0"/>
              <a:t>To a GI bill to pay for full tuition and living expenses as well as low interest mortgages</a:t>
            </a:r>
          </a:p>
          <a:p>
            <a:endParaRPr lang="en-US" dirty="0" smtClean="0"/>
          </a:p>
          <a:p>
            <a:r>
              <a:rPr lang="en-US" dirty="0" smtClean="0"/>
              <a:t>College campuses filled over night</a:t>
            </a:r>
          </a:p>
          <a:p>
            <a:endParaRPr lang="en-US" dirty="0" smtClean="0"/>
          </a:p>
          <a:p>
            <a:r>
              <a:rPr lang="en-US" dirty="0" smtClean="0"/>
              <a:t>Many returned changed.</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skegee-Airmen.jpg"/>
          <p:cNvPicPr>
            <a:picLocks noGrp="1" noChangeAspect="1"/>
          </p:cNvPicPr>
          <p:nvPr>
            <p:ph idx="1"/>
          </p:nvPr>
        </p:nvPicPr>
        <p:blipFill>
          <a:blip r:embed="rId2"/>
          <a:srcRect l="1582" t="3537" r="2823" b="3328"/>
          <a:stretch>
            <a:fillRect/>
          </a:stretch>
        </p:blipFill>
        <p:spPr>
          <a:xfrm>
            <a:off x="174783" y="815562"/>
            <a:ext cx="5313366" cy="3192341"/>
          </a:xfrm>
        </p:spPr>
      </p:pic>
      <p:sp>
        <p:nvSpPr>
          <p:cNvPr id="3" name="Title 2"/>
          <p:cNvSpPr>
            <a:spLocks noGrp="1"/>
          </p:cNvSpPr>
          <p:nvPr>
            <p:ph type="title"/>
          </p:nvPr>
        </p:nvSpPr>
        <p:spPr>
          <a:xfrm>
            <a:off x="457200" y="152400"/>
            <a:ext cx="8229600" cy="663162"/>
          </a:xfrm>
        </p:spPr>
        <p:txBody>
          <a:bodyPr>
            <a:normAutofit/>
          </a:bodyPr>
          <a:lstStyle/>
          <a:p>
            <a:r>
              <a:rPr lang="en-US" sz="2800" dirty="0" smtClean="0"/>
              <a:t>For others, the economic prospects were not so sunny.</a:t>
            </a:r>
            <a:endParaRPr lang="en-US" sz="2800" dirty="0"/>
          </a:p>
        </p:txBody>
      </p:sp>
      <p:pic>
        <p:nvPicPr>
          <p:cNvPr id="5" name="Picture 4" descr="w3.jpg"/>
          <p:cNvPicPr>
            <a:picLocks noChangeAspect="1"/>
          </p:cNvPicPr>
          <p:nvPr/>
        </p:nvPicPr>
        <p:blipFill>
          <a:blip r:embed="rId3"/>
          <a:stretch>
            <a:fillRect/>
          </a:stretch>
        </p:blipFill>
        <p:spPr>
          <a:xfrm>
            <a:off x="5045367" y="3821489"/>
            <a:ext cx="4098633" cy="3300560"/>
          </a:xfrm>
          <a:prstGeom prst="rect">
            <a:avLst/>
          </a:prstGeom>
        </p:spPr>
      </p:pic>
      <p:sp>
        <p:nvSpPr>
          <p:cNvPr id="6" name="TextBox 5"/>
          <p:cNvSpPr txBox="1"/>
          <p:nvPr/>
        </p:nvSpPr>
        <p:spPr>
          <a:xfrm>
            <a:off x="5791103" y="815562"/>
            <a:ext cx="2895697" cy="2800766"/>
          </a:xfrm>
          <a:prstGeom prst="rect">
            <a:avLst/>
          </a:prstGeom>
          <a:noFill/>
        </p:spPr>
        <p:txBody>
          <a:bodyPr wrap="square" rtlCol="0">
            <a:spAutoFit/>
          </a:bodyPr>
          <a:lstStyle/>
          <a:p>
            <a:r>
              <a:rPr lang="en-US" sz="1600" dirty="0" err="1" smtClean="0"/>
              <a:t>Tuskeegee</a:t>
            </a:r>
            <a:r>
              <a:rPr lang="en-US" sz="1600" dirty="0" smtClean="0"/>
              <a:t> Airmen had one of the most successful flying records in WWII</a:t>
            </a:r>
          </a:p>
          <a:p>
            <a:endParaRPr lang="en-US" sz="1600" dirty="0" smtClean="0"/>
          </a:p>
          <a:p>
            <a:r>
              <a:rPr lang="en-US" sz="1600" dirty="0" smtClean="0"/>
              <a:t>No African American pilot was allowed to fly commercially for 20 years  after the end of the war.</a:t>
            </a:r>
          </a:p>
          <a:p>
            <a:endParaRPr lang="en-US" sz="1600" dirty="0" smtClean="0"/>
          </a:p>
          <a:p>
            <a:r>
              <a:rPr lang="en-US" sz="1600" dirty="0" smtClean="0"/>
              <a:t>The U.S. military not officially integrated till 1948.</a:t>
            </a:r>
            <a:endParaRPr lang="en-US" sz="1600" dirty="0"/>
          </a:p>
        </p:txBody>
      </p:sp>
      <p:sp>
        <p:nvSpPr>
          <p:cNvPr id="7" name="TextBox 6"/>
          <p:cNvSpPr txBox="1"/>
          <p:nvPr/>
        </p:nvSpPr>
        <p:spPr>
          <a:xfrm>
            <a:off x="174782" y="4438986"/>
            <a:ext cx="4346239" cy="2031325"/>
          </a:xfrm>
          <a:prstGeom prst="rect">
            <a:avLst/>
          </a:prstGeom>
          <a:noFill/>
        </p:spPr>
        <p:txBody>
          <a:bodyPr wrap="square" rtlCol="0">
            <a:spAutoFit/>
          </a:bodyPr>
          <a:lstStyle/>
          <a:p>
            <a:r>
              <a:rPr lang="en-US" dirty="0" smtClean="0"/>
              <a:t>Women pilots flew as trainers stateside.</a:t>
            </a:r>
          </a:p>
          <a:p>
            <a:endParaRPr lang="en-US" dirty="0" smtClean="0"/>
          </a:p>
          <a:p>
            <a:r>
              <a:rPr lang="en-US" dirty="0" smtClean="0"/>
              <a:t>Not till 1973, would the first female pilot be hired by a commercial airline.</a:t>
            </a:r>
          </a:p>
          <a:p>
            <a:endParaRPr lang="en-US" dirty="0" smtClean="0"/>
          </a:p>
          <a:p>
            <a:r>
              <a:rPr lang="en-US" dirty="0" smtClean="0"/>
              <a:t>Women were expected to return to the home and hearth after the war.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uth Benedict.jpg"/>
          <p:cNvPicPr>
            <a:picLocks noGrp="1" noChangeAspect="1"/>
          </p:cNvPicPr>
          <p:nvPr>
            <p:ph idx="1"/>
          </p:nvPr>
        </p:nvPicPr>
        <p:blipFill>
          <a:blip r:embed="rId2"/>
          <a:srcRect l="109" r="805"/>
          <a:stretch>
            <a:fillRect/>
          </a:stretch>
        </p:blipFill>
        <p:spPr>
          <a:xfrm>
            <a:off x="227627" y="1524000"/>
            <a:ext cx="3126870" cy="4572000"/>
          </a:xfrm>
        </p:spPr>
      </p:pic>
      <p:sp>
        <p:nvSpPr>
          <p:cNvPr id="3" name="Title 2"/>
          <p:cNvSpPr>
            <a:spLocks noGrp="1"/>
          </p:cNvSpPr>
          <p:nvPr>
            <p:ph type="title"/>
          </p:nvPr>
        </p:nvSpPr>
        <p:spPr>
          <a:xfrm>
            <a:off x="457200" y="152400"/>
            <a:ext cx="8229600" cy="744718"/>
          </a:xfrm>
        </p:spPr>
        <p:txBody>
          <a:bodyPr>
            <a:normAutofit fontScale="90000"/>
          </a:bodyPr>
          <a:lstStyle/>
          <a:p>
            <a:r>
              <a:rPr lang="en-US" sz="3200" dirty="0" smtClean="0"/>
              <a:t>Ruth Benedict, </a:t>
            </a:r>
            <a:r>
              <a:rPr lang="en-US" sz="3200" i="1" dirty="0" smtClean="0"/>
              <a:t>Chrysanthemum and the Sword</a:t>
            </a:r>
            <a:r>
              <a:rPr lang="en-US" sz="3200" dirty="0" smtClean="0"/>
              <a:t>, 1946</a:t>
            </a:r>
            <a:endParaRPr lang="en-US" sz="3200" dirty="0"/>
          </a:p>
        </p:txBody>
      </p:sp>
      <p:sp>
        <p:nvSpPr>
          <p:cNvPr id="5" name="TextBox 4"/>
          <p:cNvSpPr txBox="1"/>
          <p:nvPr/>
        </p:nvSpPr>
        <p:spPr>
          <a:xfrm>
            <a:off x="1233976" y="6096000"/>
            <a:ext cx="1413680" cy="369332"/>
          </a:xfrm>
          <a:prstGeom prst="rect">
            <a:avLst/>
          </a:prstGeom>
          <a:noFill/>
        </p:spPr>
        <p:txBody>
          <a:bodyPr wrap="square" rtlCol="0">
            <a:spAutoFit/>
          </a:bodyPr>
          <a:lstStyle/>
          <a:p>
            <a:r>
              <a:rPr lang="en-US" dirty="0" smtClean="0"/>
              <a:t>1887 - 1948</a:t>
            </a:r>
            <a:endParaRPr lang="en-US" dirty="0"/>
          </a:p>
        </p:txBody>
      </p:sp>
      <p:sp>
        <p:nvSpPr>
          <p:cNvPr id="6" name="TextBox 5"/>
          <p:cNvSpPr txBox="1"/>
          <p:nvPr/>
        </p:nvSpPr>
        <p:spPr>
          <a:xfrm>
            <a:off x="3893613" y="1524000"/>
            <a:ext cx="4348865" cy="4247317"/>
          </a:xfrm>
          <a:prstGeom prst="rect">
            <a:avLst/>
          </a:prstGeom>
          <a:noFill/>
        </p:spPr>
        <p:txBody>
          <a:bodyPr wrap="square" rtlCol="0">
            <a:spAutoFit/>
          </a:bodyPr>
          <a:lstStyle/>
          <a:p>
            <a:r>
              <a:rPr lang="en-US" dirty="0" smtClean="0">
                <a:ln>
                  <a:solidFill>
                    <a:srgbClr val="008000"/>
                  </a:solidFill>
                </a:ln>
              </a:rPr>
              <a:t>Shame culture </a:t>
            </a:r>
            <a:r>
              <a:rPr lang="en-US" dirty="0" smtClean="0"/>
              <a:t>– based on concepts of pride and honor.  The assessment of self is highly dependent on the judgments of others.  Violations of norms are affronts to the social group. Shame cultures demand humility and  deference to others.</a:t>
            </a:r>
          </a:p>
          <a:p>
            <a:endParaRPr lang="en-US" dirty="0" smtClean="0"/>
          </a:p>
          <a:p>
            <a:r>
              <a:rPr lang="en-US" dirty="0" smtClean="0">
                <a:ln>
                  <a:solidFill>
                    <a:srgbClr val="008000"/>
                  </a:solidFill>
                </a:ln>
              </a:rPr>
              <a:t>Guilt Culture</a:t>
            </a:r>
            <a:r>
              <a:rPr lang="en-US" dirty="0" smtClean="0"/>
              <a:t> -  cultures that placed more emphasis on the individual than on the group.  The individual who violates the norms of acceptable behavior, must answer not just to contemporaries in this world but to God in the next.</a:t>
            </a:r>
          </a:p>
          <a:p>
            <a:endParaRPr lang="en-US" dirty="0">
              <a:ln>
                <a:solidFill>
                  <a:srgbClr val="008000"/>
                </a:solidFill>
              </a:ln>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Think about his or her expectations</a:t>
            </a:r>
          </a:p>
          <a:p>
            <a:endParaRPr lang="en-US" dirty="0"/>
          </a:p>
          <a:p>
            <a:r>
              <a:rPr lang="en-US" dirty="0" smtClean="0"/>
              <a:t>Think about what others expect of the veteran</a:t>
            </a:r>
          </a:p>
          <a:p>
            <a:endParaRPr lang="en-US" dirty="0"/>
          </a:p>
          <a:p>
            <a:r>
              <a:rPr lang="en-US" dirty="0" smtClean="0"/>
              <a:t>Consider the challenges that some veterans face upon their return</a:t>
            </a:r>
          </a:p>
          <a:p>
            <a:endParaRPr lang="en-US" dirty="0"/>
          </a:p>
          <a:p>
            <a:r>
              <a:rPr lang="en-US" dirty="0" smtClean="0"/>
              <a:t>Think about the differences between life stateside and life in a combat zone</a:t>
            </a:r>
          </a:p>
          <a:p>
            <a:endParaRPr lang="en-US" dirty="0" smtClean="0"/>
          </a:p>
          <a:p>
            <a:r>
              <a:rPr lang="en-US" dirty="0" smtClean="0"/>
              <a:t>Think about what the veteran might miss.</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As you think about the returning veteran……</a:t>
            </a:r>
            <a:endParaRPr lang="en-US" dirty="0"/>
          </a:p>
        </p:txBody>
      </p:sp>
    </p:spTree>
    <p:extLst>
      <p:ext uri="{BB962C8B-B14F-4D97-AF65-F5344CB8AC3E}">
        <p14:creationId xmlns:p14="http://schemas.microsoft.com/office/powerpoint/2010/main" val="7380677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2619" y="722355"/>
            <a:ext cx="8229600" cy="5650677"/>
          </a:xfrm>
        </p:spPr>
        <p:txBody>
          <a:bodyPr>
            <a:normAutofit fontScale="77500" lnSpcReduction="20000"/>
          </a:bodyPr>
          <a:lstStyle/>
          <a:p>
            <a:pPr>
              <a:buNone/>
            </a:pPr>
            <a:r>
              <a:rPr lang="en-US" dirty="0" smtClean="0"/>
              <a:t>World War II backdrop</a:t>
            </a:r>
          </a:p>
          <a:p>
            <a:pPr>
              <a:buNone/>
            </a:pPr>
            <a:endParaRPr lang="en-US" dirty="0" smtClean="0"/>
          </a:p>
          <a:p>
            <a:pPr>
              <a:buNone/>
            </a:pPr>
            <a:r>
              <a:rPr lang="en-US" dirty="0" smtClean="0"/>
              <a:t>July, 1945 – the Germans are defeated</a:t>
            </a:r>
          </a:p>
          <a:p>
            <a:pPr>
              <a:buNone/>
            </a:pPr>
            <a:endParaRPr lang="en-US" dirty="0" smtClean="0"/>
          </a:p>
          <a:p>
            <a:pPr>
              <a:buNone/>
            </a:pPr>
            <a:r>
              <a:rPr lang="en-US" dirty="0" smtClean="0"/>
              <a:t>August, 1945 – the Japanese surrender and remove troops from Vietnam</a:t>
            </a:r>
          </a:p>
          <a:p>
            <a:pPr>
              <a:buNone/>
            </a:pPr>
            <a:endParaRPr lang="en-US" dirty="0" smtClean="0"/>
          </a:p>
          <a:p>
            <a:pPr>
              <a:buNone/>
            </a:pPr>
            <a:r>
              <a:rPr lang="en-US" dirty="0" smtClean="0"/>
              <a:t>September 2, 1945 – Declaration of Independence </a:t>
            </a:r>
          </a:p>
          <a:p>
            <a:pPr>
              <a:buNone/>
            </a:pPr>
            <a:endParaRPr lang="en-US" dirty="0" smtClean="0"/>
          </a:p>
          <a:p>
            <a:pPr>
              <a:buNone/>
            </a:pPr>
            <a:r>
              <a:rPr lang="en-US" dirty="0" smtClean="0"/>
              <a:t>September 22, 1945 – Colonial French troops reasserted their control of </a:t>
            </a:r>
            <a:r>
              <a:rPr lang="en-US" dirty="0" smtClean="0"/>
              <a:t>Vietnam beginning the </a:t>
            </a:r>
            <a:r>
              <a:rPr lang="en-US" dirty="0"/>
              <a:t>F</a:t>
            </a:r>
            <a:r>
              <a:rPr lang="en-US" dirty="0" smtClean="0"/>
              <a:t>irst Indochina War</a:t>
            </a:r>
            <a:endParaRPr lang="en-US" dirty="0" smtClean="0"/>
          </a:p>
          <a:p>
            <a:pPr>
              <a:buNone/>
            </a:pPr>
            <a:endParaRPr lang="en-US" dirty="0"/>
          </a:p>
          <a:p>
            <a:pPr>
              <a:buNone/>
            </a:pPr>
            <a:r>
              <a:rPr lang="en-US" dirty="0" smtClean="0"/>
              <a:t>1954 – French defeated at the battle of </a:t>
            </a:r>
            <a:r>
              <a:rPr lang="en-US" dirty="0" err="1" smtClean="0"/>
              <a:t>Dien</a:t>
            </a:r>
            <a:r>
              <a:rPr lang="en-US" dirty="0" smtClean="0"/>
              <a:t> Bien </a:t>
            </a:r>
            <a:r>
              <a:rPr lang="en-US" dirty="0" err="1" smtClean="0"/>
              <a:t>Phu</a:t>
            </a:r>
            <a:r>
              <a:rPr lang="en-US" dirty="0" smtClean="0"/>
              <a:t>.  That same year, </a:t>
            </a:r>
            <a:r>
              <a:rPr lang="en-US" dirty="0" smtClean="0"/>
              <a:t>at a conference in </a:t>
            </a:r>
            <a:r>
              <a:rPr lang="en-US" dirty="0" smtClean="0"/>
              <a:t>Geneva, </a:t>
            </a:r>
            <a:r>
              <a:rPr lang="en-US" dirty="0" smtClean="0"/>
              <a:t>the country divided into North Vietnam and South Vietnam with a demilitarized zone in </a:t>
            </a:r>
            <a:r>
              <a:rPr lang="en-US" dirty="0" smtClean="0"/>
              <a:t>between</a:t>
            </a:r>
            <a:endParaRPr lang="en-US" dirty="0"/>
          </a:p>
          <a:p>
            <a:pPr>
              <a:buNone/>
            </a:pPr>
            <a:r>
              <a:rPr lang="en-US" dirty="0" smtClean="0"/>
              <a:t>	</a:t>
            </a:r>
          </a:p>
          <a:p>
            <a:pPr>
              <a:buNone/>
            </a:pPr>
            <a:r>
              <a:rPr lang="en-US" dirty="0" smtClean="0"/>
              <a:t>	</a:t>
            </a:r>
          </a:p>
          <a:p>
            <a:pPr>
              <a:buNone/>
            </a:pPr>
            <a:endParaRPr lang="en-US" dirty="0"/>
          </a:p>
        </p:txBody>
      </p:sp>
      <p:sp>
        <p:nvSpPr>
          <p:cNvPr id="3" name="Title 2"/>
          <p:cNvSpPr>
            <a:spLocks noGrp="1"/>
          </p:cNvSpPr>
          <p:nvPr>
            <p:ph type="title"/>
          </p:nvPr>
        </p:nvSpPr>
        <p:spPr>
          <a:xfrm>
            <a:off x="457200" y="152400"/>
            <a:ext cx="8229600" cy="569955"/>
          </a:xfrm>
        </p:spPr>
        <p:txBody>
          <a:bodyPr>
            <a:normAutofit fontScale="90000"/>
          </a:bodyPr>
          <a:lstStyle/>
          <a:p>
            <a:r>
              <a:rPr lang="en-US" dirty="0" smtClean="0"/>
              <a:t>Vietnam War Facts</a:t>
            </a:r>
            <a:endParaRPr lang="en-US" dirty="0"/>
          </a:p>
        </p:txBody>
      </p:sp>
    </p:spTree>
    <p:extLst>
      <p:ext uri="{BB962C8B-B14F-4D97-AF65-F5344CB8AC3E}">
        <p14:creationId xmlns:p14="http://schemas.microsoft.com/office/powerpoint/2010/main" val="35606571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295" y="786190"/>
            <a:ext cx="8229600" cy="5116286"/>
          </a:xfrm>
        </p:spPr>
        <p:txBody>
          <a:bodyPr>
            <a:normAutofit lnSpcReduction="10000"/>
          </a:bodyPr>
          <a:lstStyle/>
          <a:p>
            <a:pPr>
              <a:buNone/>
            </a:pPr>
            <a:endParaRPr lang="en-US" dirty="0" smtClean="0"/>
          </a:p>
          <a:p>
            <a:pPr>
              <a:buNone/>
            </a:pPr>
            <a:r>
              <a:rPr lang="en-US" dirty="0" smtClean="0"/>
              <a:t>1956 – 64 “Advisory Period of the War”</a:t>
            </a:r>
          </a:p>
          <a:p>
            <a:pPr>
              <a:buNone/>
            </a:pPr>
            <a:r>
              <a:rPr lang="en-US" dirty="0" smtClean="0"/>
              <a:t>1965 – 1975 </a:t>
            </a:r>
          </a:p>
          <a:p>
            <a:pPr>
              <a:buNone/>
            </a:pPr>
            <a:r>
              <a:rPr lang="en-US" dirty="0" smtClean="0"/>
              <a:t>	2.7 million Americans served in Vietnam (25% were draftees—in WWII it was 65%)</a:t>
            </a:r>
          </a:p>
          <a:p>
            <a:pPr>
              <a:buNone/>
            </a:pPr>
            <a:r>
              <a:rPr lang="en-US" dirty="0" smtClean="0"/>
              <a:t>	3.5 million Americans served in the greater S E Asian theater (Vietnam, Cambodia, Laos and Thailand)</a:t>
            </a:r>
          </a:p>
          <a:p>
            <a:pPr>
              <a:buNone/>
            </a:pPr>
            <a:r>
              <a:rPr lang="en-US" dirty="0" smtClean="0"/>
              <a:t>North Vietnam – backed by China and the Soviet Union</a:t>
            </a:r>
          </a:p>
          <a:p>
            <a:pPr>
              <a:buNone/>
            </a:pPr>
            <a:r>
              <a:rPr lang="en-US" dirty="0" smtClean="0"/>
              <a:t>South Vietnam – by America (joined by forces from Australia, New Zealand, Korea, Philippines, and Spain)</a:t>
            </a:r>
          </a:p>
          <a:p>
            <a:pPr>
              <a:buNone/>
            </a:pPr>
            <a:r>
              <a:rPr lang="en-US" sz="1946" dirty="0" smtClean="0"/>
              <a:t>(</a:t>
            </a:r>
            <a:r>
              <a:rPr lang="en-US" sz="1946" dirty="0" err="1" smtClean="0"/>
              <a:t>http://www.va.gov/opa/publications/factsheets/fs_americas_wars.pdf</a:t>
            </a:r>
            <a:r>
              <a:rPr lang="en-US" sz="1946" dirty="0" smtClean="0"/>
              <a:t>)</a:t>
            </a:r>
          </a:p>
          <a:p>
            <a:endParaRPr lang="en-US" dirty="0"/>
          </a:p>
        </p:txBody>
      </p:sp>
      <p:sp>
        <p:nvSpPr>
          <p:cNvPr id="3" name="Title 2"/>
          <p:cNvSpPr>
            <a:spLocks noGrp="1"/>
          </p:cNvSpPr>
          <p:nvPr>
            <p:ph type="title"/>
          </p:nvPr>
        </p:nvSpPr>
        <p:spPr>
          <a:xfrm>
            <a:off x="457200" y="152400"/>
            <a:ext cx="8229600" cy="633790"/>
          </a:xfrm>
        </p:spPr>
        <p:txBody>
          <a:bodyPr>
            <a:normAutofit fontScale="90000"/>
          </a:bodyPr>
          <a:lstStyle/>
          <a:p>
            <a:r>
              <a:rPr lang="en-US" dirty="0" smtClean="0"/>
              <a:t>American involvement</a:t>
            </a:r>
            <a:endParaRPr lang="en-US" dirty="0"/>
          </a:p>
        </p:txBody>
      </p:sp>
    </p:spTree>
    <p:extLst>
      <p:ext uri="{BB962C8B-B14F-4D97-AF65-F5344CB8AC3E}">
        <p14:creationId xmlns:p14="http://schemas.microsoft.com/office/powerpoint/2010/main" val="21665858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mino_theory.jpg"/>
          <p:cNvPicPr>
            <a:picLocks noGrp="1" noChangeAspect="1"/>
          </p:cNvPicPr>
          <p:nvPr>
            <p:ph idx="1"/>
          </p:nvPr>
        </p:nvPicPr>
        <p:blipFill>
          <a:blip r:embed="rId2"/>
          <a:srcRect t="-2378" b="-2378"/>
          <a:stretch>
            <a:fillRect/>
          </a:stretch>
        </p:blipFill>
        <p:spPr/>
      </p:pic>
      <p:sp>
        <p:nvSpPr>
          <p:cNvPr id="3" name="Title 2"/>
          <p:cNvSpPr>
            <a:spLocks noGrp="1"/>
          </p:cNvSpPr>
          <p:nvPr>
            <p:ph type="title"/>
          </p:nvPr>
        </p:nvSpPr>
        <p:spPr/>
        <p:txBody>
          <a:bodyPr/>
          <a:lstStyle/>
          <a:p>
            <a:r>
              <a:rPr lang="en-US" dirty="0" smtClean="0"/>
              <a:t>“domino theory”</a:t>
            </a:r>
            <a:endParaRPr lang="en-US" dirty="0"/>
          </a:p>
        </p:txBody>
      </p:sp>
    </p:spTree>
    <p:extLst>
      <p:ext uri="{BB962C8B-B14F-4D97-AF65-F5344CB8AC3E}">
        <p14:creationId xmlns:p14="http://schemas.microsoft.com/office/powerpoint/2010/main" val="7589832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etnam War Destruction.jpg"/>
          <p:cNvPicPr>
            <a:picLocks noGrp="1" noChangeAspect="1"/>
          </p:cNvPicPr>
          <p:nvPr>
            <p:ph idx="1"/>
          </p:nvPr>
        </p:nvPicPr>
        <p:blipFill>
          <a:blip r:embed="rId2"/>
          <a:srcRect l="558" t="6878" r="558"/>
          <a:stretch>
            <a:fillRect/>
          </a:stretch>
        </p:blipFill>
        <p:spPr>
          <a:xfrm>
            <a:off x="457200" y="3544509"/>
            <a:ext cx="4390572" cy="3197981"/>
          </a:xfrm>
        </p:spPr>
      </p:pic>
      <p:sp>
        <p:nvSpPr>
          <p:cNvPr id="3" name="Title 2"/>
          <p:cNvSpPr>
            <a:spLocks noGrp="1"/>
          </p:cNvSpPr>
          <p:nvPr>
            <p:ph type="title"/>
          </p:nvPr>
        </p:nvSpPr>
        <p:spPr>
          <a:xfrm>
            <a:off x="457200" y="152400"/>
            <a:ext cx="8229600" cy="730552"/>
          </a:xfrm>
        </p:spPr>
        <p:txBody>
          <a:bodyPr>
            <a:normAutofit fontScale="90000"/>
          </a:bodyPr>
          <a:lstStyle/>
          <a:p>
            <a:r>
              <a:rPr lang="en-US" dirty="0" err="1" smtClean="0"/>
              <a:t>Tet</a:t>
            </a:r>
            <a:r>
              <a:rPr lang="en-US" dirty="0" smtClean="0"/>
              <a:t> Offensive, 1968</a:t>
            </a:r>
            <a:endParaRPr lang="en-US" dirty="0"/>
          </a:p>
        </p:txBody>
      </p:sp>
      <p:pic>
        <p:nvPicPr>
          <p:cNvPr id="5" name="Picture 4" descr="map_pop_03.gif"/>
          <p:cNvPicPr>
            <a:picLocks noChangeAspect="1"/>
          </p:cNvPicPr>
          <p:nvPr/>
        </p:nvPicPr>
        <p:blipFill>
          <a:blip r:embed="rId3"/>
          <a:stretch>
            <a:fillRect/>
          </a:stretch>
        </p:blipFill>
        <p:spPr>
          <a:xfrm>
            <a:off x="5842000" y="0"/>
            <a:ext cx="3302000" cy="5143500"/>
          </a:xfrm>
          <a:prstGeom prst="rect">
            <a:avLst/>
          </a:prstGeom>
        </p:spPr>
      </p:pic>
      <p:pic>
        <p:nvPicPr>
          <p:cNvPr id="6" name="Picture 5" descr="tet003.jpg"/>
          <p:cNvPicPr>
            <a:picLocks noChangeAspect="1"/>
          </p:cNvPicPr>
          <p:nvPr/>
        </p:nvPicPr>
        <p:blipFill>
          <a:blip r:embed="rId4"/>
          <a:stretch>
            <a:fillRect/>
          </a:stretch>
        </p:blipFill>
        <p:spPr>
          <a:xfrm>
            <a:off x="1548190" y="882952"/>
            <a:ext cx="4136572" cy="2398052"/>
          </a:xfrm>
          <a:prstGeom prst="rect">
            <a:avLst/>
          </a:prstGeom>
        </p:spPr>
      </p:pic>
    </p:spTree>
    <p:extLst>
      <p:ext uri="{BB962C8B-B14F-4D97-AF65-F5344CB8AC3E}">
        <p14:creationId xmlns:p14="http://schemas.microsoft.com/office/powerpoint/2010/main" val="29258200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55524"/>
            <a:ext cx="8229600" cy="5708952"/>
          </a:xfrm>
        </p:spPr>
        <p:txBody>
          <a:bodyPr>
            <a:normAutofit/>
          </a:bodyPr>
          <a:lstStyle/>
          <a:p>
            <a:pPr>
              <a:buNone/>
            </a:pPr>
            <a:r>
              <a:rPr lang="en-US" dirty="0" smtClean="0"/>
              <a:t>58,202 American soldiers killed</a:t>
            </a:r>
          </a:p>
          <a:p>
            <a:pPr>
              <a:buNone/>
            </a:pPr>
            <a:r>
              <a:rPr lang="en-US" dirty="0" smtClean="0"/>
              <a:t>2-3 million Vietnamese killed</a:t>
            </a:r>
          </a:p>
          <a:p>
            <a:pPr>
              <a:buNone/>
            </a:pPr>
            <a:r>
              <a:rPr lang="en-US" dirty="0" smtClean="0"/>
              <a:t>6.7 million tons of ordnance dropped on Indochina</a:t>
            </a:r>
          </a:p>
          <a:p>
            <a:pPr>
              <a:buNone/>
            </a:pPr>
            <a:r>
              <a:rPr lang="en-US" dirty="0" smtClean="0"/>
              <a:t>	2.5 million tons on neighboring Laos alone</a:t>
            </a:r>
          </a:p>
          <a:p>
            <a:pPr>
              <a:buNone/>
            </a:pPr>
            <a:r>
              <a:rPr lang="en-US" dirty="0" smtClean="0"/>
              <a:t>   (compare with WWII – 1.6 million tons dropped by American planes)</a:t>
            </a:r>
          </a:p>
          <a:p>
            <a:pPr>
              <a:buNone/>
            </a:pPr>
            <a:r>
              <a:rPr lang="en-US" dirty="0" smtClean="0"/>
              <a:t>3.5 million acres sprayed with 19 million gallons of defoliants</a:t>
            </a:r>
          </a:p>
          <a:p>
            <a:pPr>
              <a:buNone/>
            </a:pPr>
            <a:r>
              <a:rPr lang="en-US" dirty="0" smtClean="0"/>
              <a:t>140,000 </a:t>
            </a:r>
            <a:r>
              <a:rPr lang="en-US" dirty="0" smtClean="0"/>
              <a:t>Vietnamese </a:t>
            </a:r>
            <a:r>
              <a:rPr lang="en-US" dirty="0" smtClean="0"/>
              <a:t>evacuated in April 1975. That number escalated in the 2 decades following the war to 2 million.</a:t>
            </a:r>
          </a:p>
          <a:p>
            <a:pPr>
              <a:buNone/>
            </a:pPr>
            <a:r>
              <a:rPr lang="en-US" sz="1946" dirty="0" smtClean="0"/>
              <a:t>(</a:t>
            </a:r>
            <a:r>
              <a:rPr lang="en-US" sz="1946" dirty="0" err="1" smtClean="0"/>
              <a:t>http://www.va.gov/opa/publications/factsheets/fs_americas_wars.pdf</a:t>
            </a:r>
            <a:r>
              <a:rPr lang="en-US" sz="1946" dirty="0" smtClean="0"/>
              <a:t>)</a:t>
            </a:r>
          </a:p>
          <a:p>
            <a:pPr>
              <a:buNone/>
            </a:pPr>
            <a:endParaRPr lang="en-US" dirty="0" smtClean="0"/>
          </a:p>
        </p:txBody>
      </p:sp>
      <p:sp>
        <p:nvSpPr>
          <p:cNvPr id="3" name="Title 2"/>
          <p:cNvSpPr>
            <a:spLocks noGrp="1"/>
          </p:cNvSpPr>
          <p:nvPr>
            <p:ph type="title"/>
          </p:nvPr>
        </p:nvSpPr>
        <p:spPr>
          <a:xfrm>
            <a:off x="457200" y="152400"/>
            <a:ext cx="8229600" cy="803124"/>
          </a:xfrm>
        </p:spPr>
        <p:txBody>
          <a:bodyPr/>
          <a:lstStyle/>
          <a:p>
            <a:r>
              <a:rPr lang="en-US" dirty="0" smtClean="0"/>
              <a:t>When it was all over….</a:t>
            </a:r>
            <a:endParaRPr lang="en-US" dirty="0"/>
          </a:p>
        </p:txBody>
      </p:sp>
    </p:spTree>
    <p:extLst>
      <p:ext uri="{BB962C8B-B14F-4D97-AF65-F5344CB8AC3E}">
        <p14:creationId xmlns:p14="http://schemas.microsoft.com/office/powerpoint/2010/main" val="36733175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6135"/>
            <a:ext cx="8229600" cy="5179865"/>
          </a:xfrm>
        </p:spPr>
        <p:txBody>
          <a:bodyPr>
            <a:normAutofit fontScale="77500" lnSpcReduction="20000"/>
          </a:bodyPr>
          <a:lstStyle/>
          <a:p>
            <a:pPr marL="0" indent="0">
              <a:buNone/>
            </a:pPr>
            <a:r>
              <a:rPr lang="en-US" dirty="0" smtClean="0"/>
              <a:t>What kind of war was it?  What do we call it?  The Vietnam War, the Second Indochina War, the War in Southeast Asia that extended into Laos, Cambodia, and </a:t>
            </a:r>
            <a:r>
              <a:rPr lang="en-US" dirty="0" smtClean="0"/>
              <a:t>Thailand, or the American War.</a:t>
            </a:r>
            <a:endParaRPr lang="en-US" dirty="0" smtClean="0"/>
          </a:p>
          <a:p>
            <a:pPr marL="0" indent="0">
              <a:buNone/>
            </a:pPr>
            <a:endParaRPr lang="en-US" dirty="0" smtClean="0"/>
          </a:p>
          <a:p>
            <a:pPr marL="514350" indent="-514350">
              <a:buAutoNum type="arabicParenR"/>
            </a:pPr>
            <a:r>
              <a:rPr lang="en-US" dirty="0" smtClean="0"/>
              <a:t>A proxy war between the Soviet Union and the U.S.</a:t>
            </a:r>
          </a:p>
          <a:p>
            <a:pPr marL="514350" indent="-514350">
              <a:buAutoNum type="arabicParenR"/>
            </a:pPr>
            <a:r>
              <a:rPr lang="en-US" dirty="0" smtClean="0"/>
              <a:t>A war not of controlling territory but of body counts.</a:t>
            </a:r>
          </a:p>
          <a:p>
            <a:pPr marL="514350" indent="-514350">
              <a:buAutoNum type="arabicParenR"/>
            </a:pPr>
            <a:r>
              <a:rPr lang="en-US" dirty="0" smtClean="0"/>
              <a:t>Even within that proxy war, we were fighting two kinds of wars: a conventional ground and air war and a counterinsurgency—a war to win “the hearts and minds” of the Vietnamese</a:t>
            </a:r>
          </a:p>
          <a:p>
            <a:pPr marL="514350" indent="-514350">
              <a:buAutoNum type="arabicParenR"/>
            </a:pPr>
            <a:r>
              <a:rPr lang="en-US" dirty="0" smtClean="0"/>
              <a:t>An extension of a war of independence—first against the French, then against the U.S. occupiers</a:t>
            </a:r>
          </a:p>
          <a:p>
            <a:pPr marL="514350" indent="-514350">
              <a:buAutoNum type="arabicParenR"/>
            </a:pPr>
            <a:r>
              <a:rPr lang="en-US" dirty="0" smtClean="0"/>
              <a:t>North was fighting for a unified country; the south to maintain its independence as the Republic of Vietnam</a:t>
            </a:r>
          </a:p>
          <a:p>
            <a:pPr marL="514350" indent="-514350">
              <a:buAutoNum type="arabicParenR"/>
            </a:pPr>
            <a:r>
              <a:rPr lang="en-US" dirty="0" smtClean="0"/>
              <a:t>A war to demonstrate new weapons of war: cluster bombs, napalm, Agent Orange</a:t>
            </a:r>
          </a:p>
          <a:p>
            <a:pPr marL="514350" indent="-514350">
              <a:buAutoNum type="arabicParenR"/>
            </a:pPr>
            <a:endParaRPr lang="en-US" dirty="0" smtClean="0"/>
          </a:p>
          <a:p>
            <a:pPr marL="514350" indent="-514350">
              <a:buAutoNum type="arabicParenR"/>
            </a:pPr>
            <a:endParaRPr lang="en-US" dirty="0" smtClean="0"/>
          </a:p>
          <a:p>
            <a:pPr marL="0" indent="0">
              <a:buNone/>
            </a:pPr>
            <a:endParaRPr lang="en-US" dirty="0"/>
          </a:p>
        </p:txBody>
      </p:sp>
      <p:sp>
        <p:nvSpPr>
          <p:cNvPr id="3" name="Title 2"/>
          <p:cNvSpPr>
            <a:spLocks noGrp="1"/>
          </p:cNvSpPr>
          <p:nvPr>
            <p:ph type="title"/>
          </p:nvPr>
        </p:nvSpPr>
        <p:spPr>
          <a:xfrm>
            <a:off x="457200" y="152400"/>
            <a:ext cx="8229600" cy="597165"/>
          </a:xfrm>
        </p:spPr>
        <p:txBody>
          <a:bodyPr>
            <a:normAutofit fontScale="90000"/>
          </a:bodyPr>
          <a:lstStyle/>
          <a:p>
            <a:r>
              <a:rPr lang="en-US" dirty="0" smtClean="0"/>
              <a:t>What story do we tell about this war?</a:t>
            </a:r>
            <a:endParaRPr lang="en-US" dirty="0"/>
          </a:p>
        </p:txBody>
      </p:sp>
    </p:spTree>
    <p:extLst>
      <p:ext uri="{BB962C8B-B14F-4D97-AF65-F5344CB8AC3E}">
        <p14:creationId xmlns:p14="http://schemas.microsoft.com/office/powerpoint/2010/main" val="22306847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2796212"/>
            <a:ext cx="8305800" cy="2994276"/>
          </a:xfrm>
        </p:spPr>
        <p:txBody>
          <a:bodyPr/>
          <a:lstStyle/>
          <a:p>
            <a:endParaRPr lang="en-US" dirty="0"/>
          </a:p>
        </p:txBody>
      </p:sp>
      <p:sp>
        <p:nvSpPr>
          <p:cNvPr id="3" name="Title 2"/>
          <p:cNvSpPr>
            <a:spLocks noGrp="1"/>
          </p:cNvSpPr>
          <p:nvPr>
            <p:ph type="ctrTitle"/>
          </p:nvPr>
        </p:nvSpPr>
        <p:spPr>
          <a:xfrm>
            <a:off x="457200" y="163112"/>
            <a:ext cx="8305800" cy="1036929"/>
          </a:xfrm>
        </p:spPr>
        <p:txBody>
          <a:bodyPr/>
          <a:lstStyle/>
          <a:p>
            <a:r>
              <a:rPr lang="en-US" dirty="0" smtClean="0"/>
              <a:t> Coming Home</a:t>
            </a:r>
            <a:endParaRPr lang="en-US" dirty="0"/>
          </a:p>
        </p:txBody>
      </p:sp>
      <p:pic>
        <p:nvPicPr>
          <p:cNvPr id="4" name="Picture 3" descr="915a04c5c333318d8368645d901438fc.jpg"/>
          <p:cNvPicPr>
            <a:picLocks noChangeAspect="1"/>
          </p:cNvPicPr>
          <p:nvPr/>
        </p:nvPicPr>
        <p:blipFill>
          <a:blip r:embed="rId2"/>
          <a:stretch>
            <a:fillRect/>
          </a:stretch>
        </p:blipFill>
        <p:spPr>
          <a:xfrm>
            <a:off x="305724" y="1654425"/>
            <a:ext cx="3306434" cy="4357430"/>
          </a:xfrm>
          <a:prstGeom prst="rect">
            <a:avLst/>
          </a:prstGeom>
        </p:spPr>
      </p:pic>
      <p:pic>
        <p:nvPicPr>
          <p:cNvPr id="5" name="Picture 4" descr="stryker-soldiers-coming-home.jpg"/>
          <p:cNvPicPr>
            <a:picLocks noChangeAspect="1"/>
          </p:cNvPicPr>
          <p:nvPr/>
        </p:nvPicPr>
        <p:blipFill>
          <a:blip r:embed="rId3"/>
          <a:stretch>
            <a:fillRect/>
          </a:stretch>
        </p:blipFill>
        <p:spPr>
          <a:xfrm>
            <a:off x="3612158" y="1654425"/>
            <a:ext cx="5150842" cy="435743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15289</TotalTime>
  <Words>862</Words>
  <Application>Microsoft Macintosh PowerPoint</Application>
  <PresentationFormat>On-screen Show (4:3)</PresentationFormat>
  <Paragraphs>114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Paper</vt:lpstr>
      <vt:lpstr>Last Lecture</vt:lpstr>
      <vt:lpstr>Lecture Three</vt:lpstr>
      <vt:lpstr>Vietnam War Facts</vt:lpstr>
      <vt:lpstr>American involvement</vt:lpstr>
      <vt:lpstr>“domino theory”</vt:lpstr>
      <vt:lpstr>Tet Offensive, 1968</vt:lpstr>
      <vt:lpstr>When it was all over….</vt:lpstr>
      <vt:lpstr>What story do we tell about this war?</vt:lpstr>
      <vt:lpstr> Coming Home</vt:lpstr>
      <vt:lpstr>PowerPoint Presentation</vt:lpstr>
      <vt:lpstr>Civil War Soldiers Return</vt:lpstr>
      <vt:lpstr>National Cemeteries were designed and built to honor the dead.</vt:lpstr>
      <vt:lpstr>Handful of the over 150 Religious/belief Signs that can appear on headstones today.</vt:lpstr>
      <vt:lpstr>Old Soldiers’ Homes: Although individual states built homes for veterans who could not be taken care of at home before the Civil War, the federal government takes over many of these after the war.</vt:lpstr>
      <vt:lpstr>PowerPoint Presentation</vt:lpstr>
      <vt:lpstr>Walter Reed Army Hospital, 1909 - 2011</vt:lpstr>
      <vt:lpstr>1932, WWI vets gathering in D.C. to demand promised bonuses</vt:lpstr>
      <vt:lpstr>They included representative of all groups who had served.</vt:lpstr>
      <vt:lpstr>The end of the Occupation, July 29, 1932</vt:lpstr>
      <vt:lpstr>PowerPoint Presentation</vt:lpstr>
      <vt:lpstr>World War II Veterans</vt:lpstr>
      <vt:lpstr>For others, the economic prospects were not so sunny.</vt:lpstr>
      <vt:lpstr>Ruth Benedict, Chrysanthemum and the Sword, 1946</vt:lpstr>
      <vt:lpstr>As you think about the returning veteran……</vt:lpstr>
    </vt:vector>
  </TitlesOfParts>
  <Company>UC Irvine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Thill</dc:creator>
  <cp:lastModifiedBy>Carol Burke</cp:lastModifiedBy>
  <cp:revision>55</cp:revision>
  <dcterms:created xsi:type="dcterms:W3CDTF">2014-04-08T16:32:57Z</dcterms:created>
  <dcterms:modified xsi:type="dcterms:W3CDTF">2015-04-08T01:37:00Z</dcterms:modified>
</cp:coreProperties>
</file>