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1"/>
  </p:sldMasterIdLst>
  <p:notesMasterIdLst>
    <p:notesMasterId r:id="rId34"/>
  </p:notesMasterIdLst>
  <p:sldIdLst>
    <p:sldId id="368" r:id="rId2"/>
    <p:sldId id="371" r:id="rId3"/>
    <p:sldId id="361" r:id="rId4"/>
    <p:sldId id="362" r:id="rId5"/>
    <p:sldId id="363" r:id="rId6"/>
    <p:sldId id="364" r:id="rId7"/>
    <p:sldId id="365" r:id="rId8"/>
    <p:sldId id="366" r:id="rId9"/>
    <p:sldId id="343" r:id="rId10"/>
    <p:sldId id="344" r:id="rId11"/>
    <p:sldId id="345" r:id="rId12"/>
    <p:sldId id="346" r:id="rId13"/>
    <p:sldId id="367" r:id="rId14"/>
    <p:sldId id="355" r:id="rId15"/>
    <p:sldId id="349" r:id="rId16"/>
    <p:sldId id="358" r:id="rId17"/>
    <p:sldId id="353" r:id="rId18"/>
    <p:sldId id="352" r:id="rId19"/>
    <p:sldId id="360" r:id="rId20"/>
    <p:sldId id="351" r:id="rId21"/>
    <p:sldId id="370" r:id="rId22"/>
    <p:sldId id="373" r:id="rId23"/>
    <p:sldId id="374" r:id="rId24"/>
    <p:sldId id="375" r:id="rId25"/>
    <p:sldId id="359" r:id="rId26"/>
    <p:sldId id="377" r:id="rId27"/>
    <p:sldId id="303" r:id="rId28"/>
    <p:sldId id="304" r:id="rId29"/>
    <p:sldId id="301" r:id="rId30"/>
    <p:sldId id="302" r:id="rId31"/>
    <p:sldId id="376" r:id="rId32"/>
    <p:sldId id="372"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0" d="100"/>
          <a:sy n="80" d="100"/>
        </p:scale>
        <p:origin x="-72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B7A28C-2D16-F94F-8BA0-A0AE2BDC3A0C}" type="datetimeFigureOut">
              <a:rPr lang="en-US" smtClean="0"/>
              <a:pPr/>
              <a:t>4/9/16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D0DEF3-58DE-C748-A9B0-D50F44A714F2}" type="slidenum">
              <a:rPr lang="en-US" smtClean="0"/>
              <a:pPr/>
              <a:t>‹#›</a:t>
            </a:fld>
            <a:endParaRPr lang="en-US"/>
          </a:p>
        </p:txBody>
      </p:sp>
    </p:spTree>
    <p:extLst>
      <p:ext uri="{BB962C8B-B14F-4D97-AF65-F5344CB8AC3E}">
        <p14:creationId xmlns:p14="http://schemas.microsoft.com/office/powerpoint/2010/main" val="310075471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5D0DEF3-58DE-C748-A9B0-D50F44A714F2}"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E10E542C-FC95-2945-955C-AC257ECD742B}" type="datetimeFigureOut">
              <a:rPr lang="en-US" smtClean="0"/>
              <a:pPr/>
              <a:t>4/9/16</a:t>
            </a:fld>
            <a:endParaRPr lang="en-US"/>
          </a:p>
        </p:txBody>
      </p:sp>
      <p:sp>
        <p:nvSpPr>
          <p:cNvPr id="16" name="Slide Number Placeholder 15"/>
          <p:cNvSpPr>
            <a:spLocks noGrp="1"/>
          </p:cNvSpPr>
          <p:nvPr>
            <p:ph type="sldNum" sz="quarter" idx="11"/>
          </p:nvPr>
        </p:nvSpPr>
        <p:spPr/>
        <p:txBody>
          <a:bodyPr/>
          <a:lstStyle/>
          <a:p>
            <a:fld id="{011863B9-7C65-D14C-B6D7-3007BD4579CC}"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10E542C-FC95-2945-955C-AC257ECD742B}" type="datetimeFigureOut">
              <a:rPr lang="en-US" smtClean="0"/>
              <a:pPr/>
              <a:t>4/9/16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5B9CA-78E3-824B-90C3-AAD8BB13213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10E542C-FC95-2945-955C-AC257ECD742B}" type="datetimeFigureOut">
              <a:rPr lang="en-US" smtClean="0"/>
              <a:pPr/>
              <a:t>4/9/16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5B9CA-78E3-824B-90C3-AAD8BB13213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E10E542C-FC95-2945-955C-AC257ECD742B}" type="datetimeFigureOut">
              <a:rPr lang="en-US" smtClean="0"/>
              <a:pPr/>
              <a:t>4/9/16</a:t>
            </a:fld>
            <a:endParaRPr lang="en-US"/>
          </a:p>
        </p:txBody>
      </p:sp>
      <p:sp>
        <p:nvSpPr>
          <p:cNvPr id="15" name="Slide Number Placeholder 14"/>
          <p:cNvSpPr>
            <a:spLocks noGrp="1"/>
          </p:cNvSpPr>
          <p:nvPr>
            <p:ph type="sldNum" sz="quarter" idx="15"/>
          </p:nvPr>
        </p:nvSpPr>
        <p:spPr/>
        <p:txBody>
          <a:bodyPr/>
          <a:lstStyle>
            <a:lvl1pPr algn="ctr">
              <a:defRPr/>
            </a:lvl1pPr>
          </a:lstStyle>
          <a:p>
            <a:fld id="{70D5B9CA-78E3-824B-90C3-AAD8BB132132}"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A6DB27C-A513-4C42-B94B-53B99CD8A008}" type="datetime1">
              <a:rPr lang="en-US" smtClean="0"/>
              <a:pPr/>
              <a:t>4/9/16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eaLnBrk="1" latinLnBrk="0" hangingPunct="1"/>
            <a:fld id="{F0C94032-CD4C-4C25-B0C2-CEC720522D92}" type="slidenum">
              <a:rPr kumimoji="0" lang="en-US" smtClean="0"/>
              <a:pPr algn="ctr" eaLnBrk="1" latinLnBrk="0" hangingPunct="1"/>
              <a:t>‹#›</a:t>
            </a:fld>
            <a:endParaRPr kumimoji="0" lang="en-US" sz="2400" dirty="0">
              <a:solidFill>
                <a:srgbClr val="FFFFFF"/>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10E542C-FC95-2945-955C-AC257ECD742B}" type="datetimeFigureOut">
              <a:rPr lang="en-US" smtClean="0"/>
              <a:pPr/>
              <a:t>4/9/16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D5B9CA-78E3-824B-90C3-AAD8BB132132}"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0D5B9CA-78E3-824B-90C3-AAD8BB132132}"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E10E542C-FC95-2945-955C-AC257ECD742B}" type="datetimeFigureOut">
              <a:rPr lang="en-US" smtClean="0"/>
              <a:pPr/>
              <a:t>4/9/16</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0E542C-FC95-2945-955C-AC257ECD742B}" type="datetimeFigureOut">
              <a:rPr lang="en-US" smtClean="0"/>
              <a:pPr/>
              <a:t>4/9/16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5B9CA-78E3-824B-90C3-AAD8BB132132}"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0E542C-FC95-2945-955C-AC257ECD742B}" type="datetimeFigureOut">
              <a:rPr lang="en-US" smtClean="0"/>
              <a:pPr/>
              <a:t>4/9/16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D5B9CA-78E3-824B-90C3-AAD8BB13213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E10E542C-FC95-2945-955C-AC257ECD742B}" type="datetimeFigureOut">
              <a:rPr lang="en-US" smtClean="0"/>
              <a:pPr/>
              <a:t>4/9/16</a:t>
            </a:fld>
            <a:endParaRPr lang="en-US"/>
          </a:p>
        </p:txBody>
      </p:sp>
      <p:sp>
        <p:nvSpPr>
          <p:cNvPr id="9" name="Slide Number Placeholder 8"/>
          <p:cNvSpPr>
            <a:spLocks noGrp="1"/>
          </p:cNvSpPr>
          <p:nvPr>
            <p:ph type="sldNum" sz="quarter" idx="15"/>
          </p:nvPr>
        </p:nvSpPr>
        <p:spPr/>
        <p:txBody>
          <a:bodyPr/>
          <a:lstStyle/>
          <a:p>
            <a:fld id="{70D5B9CA-78E3-824B-90C3-AAD8BB132132}"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E10E542C-FC95-2945-955C-AC257ECD742B}" type="datetimeFigureOut">
              <a:rPr lang="en-US" smtClean="0"/>
              <a:pPr/>
              <a:t>4/9/16</a:t>
            </a:fld>
            <a:endParaRPr lang="en-US"/>
          </a:p>
        </p:txBody>
      </p:sp>
      <p:sp>
        <p:nvSpPr>
          <p:cNvPr id="9" name="Slide Number Placeholder 8"/>
          <p:cNvSpPr>
            <a:spLocks noGrp="1"/>
          </p:cNvSpPr>
          <p:nvPr>
            <p:ph type="sldNum" sz="quarter" idx="11"/>
          </p:nvPr>
        </p:nvSpPr>
        <p:spPr/>
        <p:txBody>
          <a:bodyPr/>
          <a:lstStyle/>
          <a:p>
            <a:fld id="{70D5B9CA-78E3-824B-90C3-AAD8BB132132}"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E10E542C-FC95-2945-955C-AC257ECD742B}" type="datetimeFigureOut">
              <a:rPr lang="en-US" smtClean="0"/>
              <a:pPr/>
              <a:t>4/9/16</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0D5B9CA-78E3-824B-90C3-AAD8BB132132}"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1" Type="http://schemas.microsoft.com/office/2007/relationships/media" Target="../media/media1.mp4"/><Relationship Id="rId2" Type="http://schemas.openxmlformats.org/officeDocument/2006/relationships/video" Target="../media/media1.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 Id="rId3"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 Id="rId3" Type="http://schemas.openxmlformats.org/officeDocument/2006/relationships/image" Target="../media/image3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0.png"/><Relationship Id="rId1" Type="http://schemas.microsoft.com/office/2007/relationships/media" Target="../media/media2.mp4"/><Relationship Id="rId2" Type="http://schemas.openxmlformats.org/officeDocument/2006/relationships/video" Target="../media/media2.mp4"/></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 Id="rId3"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 Id="rId3" Type="http://schemas.openxmlformats.org/officeDocument/2006/relationships/image" Target="../media/image4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Lecture 4</a:t>
            </a:r>
            <a:endParaRPr lang="en-US" dirty="0"/>
          </a:p>
        </p:txBody>
      </p:sp>
      <p:sp>
        <p:nvSpPr>
          <p:cNvPr id="3" name="Title 2"/>
          <p:cNvSpPr>
            <a:spLocks noGrp="1"/>
          </p:cNvSpPr>
          <p:nvPr>
            <p:ph type="ctrTitle"/>
          </p:nvPr>
        </p:nvSpPr>
        <p:spPr/>
        <p:txBody>
          <a:bodyPr/>
          <a:lstStyle/>
          <a:p>
            <a:r>
              <a:rPr lang="en-US" dirty="0" smtClean="0"/>
              <a:t>Coming Home </a:t>
            </a:r>
            <a:br>
              <a:rPr lang="en-US" dirty="0" smtClean="0"/>
            </a:br>
            <a:r>
              <a:rPr lang="en-US" dirty="0" smtClean="0"/>
              <a:t>Part II</a:t>
            </a:r>
            <a:endParaRPr lang="en-US" dirty="0"/>
          </a:p>
        </p:txBody>
      </p:sp>
    </p:spTree>
    <p:extLst>
      <p:ext uri="{BB962C8B-B14F-4D97-AF65-F5344CB8AC3E}">
        <p14:creationId xmlns:p14="http://schemas.microsoft.com/office/powerpoint/2010/main" val="24361245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92260"/>
            <a:ext cx="8229600" cy="5303740"/>
          </a:xfrm>
        </p:spPr>
        <p:txBody>
          <a:bodyPr/>
          <a:lstStyle/>
          <a:p>
            <a:pPr>
              <a:buNone/>
            </a:pPr>
            <a:r>
              <a:rPr lang="en-US" sz="2000" dirty="0" smtClean="0"/>
              <a:t>All returned after 12 months in Vietnam singly, not to cheering civilians or parades, but just to the sense that the war was over, at least for them.</a:t>
            </a:r>
          </a:p>
          <a:p>
            <a:pPr>
              <a:buNone/>
            </a:pPr>
            <a:r>
              <a:rPr lang="en-US" sz="2000" dirty="0" smtClean="0"/>
              <a:t>Knowing the divided public opinion about the war, many didn’t even mention their service.</a:t>
            </a:r>
          </a:p>
          <a:p>
            <a:pPr>
              <a:buNone/>
            </a:pPr>
            <a:r>
              <a:rPr lang="en-US" sz="2000" dirty="0" smtClean="0"/>
              <a:t>Some felt as if they were returning like ghosts</a:t>
            </a:r>
          </a:p>
          <a:p>
            <a:pPr>
              <a:buNone/>
            </a:pPr>
            <a:r>
              <a:rPr lang="en-US" sz="2000" dirty="0" smtClean="0"/>
              <a:t>They often sought the companionship of other groups</a:t>
            </a:r>
          </a:p>
          <a:p>
            <a:pPr>
              <a:buNone/>
            </a:pPr>
            <a:r>
              <a:rPr lang="en-US" sz="2000" dirty="0" smtClean="0"/>
              <a:t>“Rap groups” gave vets a chance to be with others who had some sense of what they had experienced.</a:t>
            </a:r>
          </a:p>
          <a:p>
            <a:pPr>
              <a:buNone/>
            </a:pPr>
            <a:r>
              <a:rPr lang="en-US" sz="2000" dirty="0" smtClean="0"/>
              <a:t>Others felt trapped between their own generation and their parent’s generation, belonging to neither.</a:t>
            </a:r>
          </a:p>
          <a:p>
            <a:pPr>
              <a:buNone/>
            </a:pPr>
            <a:endParaRPr lang="en-US" dirty="0" smtClean="0"/>
          </a:p>
        </p:txBody>
      </p:sp>
      <p:sp>
        <p:nvSpPr>
          <p:cNvPr id="3" name="Title 2"/>
          <p:cNvSpPr>
            <a:spLocks noGrp="1"/>
          </p:cNvSpPr>
          <p:nvPr>
            <p:ph type="title"/>
          </p:nvPr>
        </p:nvSpPr>
        <p:spPr>
          <a:xfrm>
            <a:off x="457200" y="152400"/>
            <a:ext cx="8229600" cy="639860"/>
          </a:xfrm>
        </p:spPr>
        <p:txBody>
          <a:bodyPr>
            <a:normAutofit fontScale="90000"/>
          </a:bodyPr>
          <a:lstStyle/>
          <a:p>
            <a:r>
              <a:rPr lang="en-US" dirty="0" smtClean="0"/>
              <a:t>Vietnam War Veterans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VAWTsq_.jpg"/>
          <p:cNvPicPr>
            <a:picLocks noGrp="1" noChangeAspect="1"/>
          </p:cNvPicPr>
          <p:nvPr>
            <p:ph idx="1"/>
          </p:nvPr>
        </p:nvPicPr>
        <p:blipFill>
          <a:blip r:embed="rId2"/>
          <a:srcRect t="-15230" b="-15230"/>
          <a:stretch>
            <a:fillRect/>
          </a:stretch>
        </p:blipFill>
        <p:spPr>
          <a:xfrm>
            <a:off x="457200" y="1211692"/>
            <a:ext cx="8229600" cy="4884308"/>
          </a:xfrm>
        </p:spPr>
      </p:pic>
      <p:sp>
        <p:nvSpPr>
          <p:cNvPr id="3" name="Title 2"/>
          <p:cNvSpPr>
            <a:spLocks noGrp="1"/>
          </p:cNvSpPr>
          <p:nvPr>
            <p:ph type="title"/>
          </p:nvPr>
        </p:nvSpPr>
        <p:spPr>
          <a:xfrm>
            <a:off x="457200" y="152400"/>
            <a:ext cx="8229600" cy="1327262"/>
          </a:xfrm>
        </p:spPr>
        <p:txBody>
          <a:bodyPr>
            <a:normAutofit fontScale="90000"/>
          </a:bodyPr>
          <a:lstStyle/>
          <a:p>
            <a:r>
              <a:rPr lang="en-US" sz="2400" dirty="0" smtClean="0"/>
              <a:t>Some vets joined the antiwar movement.  Never before had veterans organized in open opposition to a war, their war, while it was going on  and questioned not just the war but the corporate interests that they felt were fueling it.</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ont-register1111.jpg"/>
          <p:cNvPicPr>
            <a:picLocks noGrp="1" noChangeAspect="1"/>
          </p:cNvPicPr>
          <p:nvPr>
            <p:ph idx="1"/>
          </p:nvPr>
        </p:nvPicPr>
        <p:blipFill>
          <a:blip r:embed="rId3"/>
          <a:srcRect l="590" r="-367"/>
          <a:stretch>
            <a:fillRect/>
          </a:stretch>
        </p:blipFill>
        <p:spPr>
          <a:xfrm>
            <a:off x="174782" y="1371600"/>
            <a:ext cx="3355810" cy="3032433"/>
          </a:xfrm>
        </p:spPr>
      </p:pic>
      <p:sp>
        <p:nvSpPr>
          <p:cNvPr id="3" name="Title 2"/>
          <p:cNvSpPr>
            <a:spLocks noGrp="1"/>
          </p:cNvSpPr>
          <p:nvPr>
            <p:ph type="title"/>
          </p:nvPr>
        </p:nvSpPr>
        <p:spPr/>
        <p:txBody>
          <a:bodyPr>
            <a:normAutofit/>
          </a:bodyPr>
          <a:lstStyle/>
          <a:p>
            <a:r>
              <a:rPr lang="en-US" sz="2400" dirty="0" smtClean="0"/>
              <a:t>They burned draft cards, encouraged others to resist or flee to Canada, and they demonstrated a distrust of institutions and authorities.</a:t>
            </a:r>
            <a:endParaRPr lang="en-US" sz="2400" dirty="0"/>
          </a:p>
        </p:txBody>
      </p:sp>
      <p:pic>
        <p:nvPicPr>
          <p:cNvPr id="5" name="Picture 4" descr="nyc1175jm.jpeg"/>
          <p:cNvPicPr>
            <a:picLocks noChangeAspect="1"/>
          </p:cNvPicPr>
          <p:nvPr/>
        </p:nvPicPr>
        <p:blipFill>
          <a:blip r:embed="rId4"/>
          <a:srcRect l="2768" t="3244"/>
          <a:stretch>
            <a:fillRect/>
          </a:stretch>
        </p:blipFill>
        <p:spPr>
          <a:xfrm>
            <a:off x="4232175" y="1095182"/>
            <a:ext cx="4911825" cy="4960855"/>
          </a:xfrm>
          <a:prstGeom prst="rect">
            <a:avLst/>
          </a:prstGeom>
        </p:spPr>
      </p:pic>
      <p:pic>
        <p:nvPicPr>
          <p:cNvPr id="6" name="Picture 5" descr="JOHN-KERRY-on-april 20, 1972stage-W-AL-HUBBARD-1971-2.jpg"/>
          <p:cNvPicPr>
            <a:picLocks noChangeAspect="1"/>
          </p:cNvPicPr>
          <p:nvPr/>
        </p:nvPicPr>
        <p:blipFill>
          <a:blip r:embed="rId5"/>
          <a:stretch>
            <a:fillRect/>
          </a:stretch>
        </p:blipFill>
        <p:spPr>
          <a:xfrm>
            <a:off x="902436" y="4066156"/>
            <a:ext cx="3329739" cy="264038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etnam War- POWs Return (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8000" y="1524000"/>
            <a:ext cx="8128000" cy="4572000"/>
          </a:xfrm>
        </p:spPr>
      </p:pic>
      <p:sp>
        <p:nvSpPr>
          <p:cNvPr id="3" name="Title 2"/>
          <p:cNvSpPr>
            <a:spLocks noGrp="1"/>
          </p:cNvSpPr>
          <p:nvPr>
            <p:ph type="title"/>
          </p:nvPr>
        </p:nvSpPr>
        <p:spPr/>
        <p:txBody>
          <a:bodyPr/>
          <a:lstStyle/>
          <a:p>
            <a:r>
              <a:rPr lang="en-US" dirty="0" smtClean="0"/>
              <a:t>Operation Homecoming  </a:t>
            </a:r>
            <a:endParaRPr lang="en-US" dirty="0"/>
          </a:p>
        </p:txBody>
      </p:sp>
    </p:spTree>
    <p:extLst>
      <p:ext uri="{BB962C8B-B14F-4D97-AF65-F5344CB8AC3E}">
        <p14:creationId xmlns:p14="http://schemas.microsoft.com/office/powerpoint/2010/main" val="16571199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t Col Robert Stirmpg.jpg"/>
          <p:cNvPicPr>
            <a:picLocks noGrp="1" noChangeAspect="1"/>
          </p:cNvPicPr>
          <p:nvPr>
            <p:ph idx="1"/>
          </p:nvPr>
        </p:nvPicPr>
        <p:blipFill>
          <a:blip r:embed="rId2"/>
          <a:srcRect l="-17140" r="-17140"/>
          <a:stretch>
            <a:fillRect/>
          </a:stretch>
        </p:blipFill>
        <p:spPr/>
      </p:pic>
      <p:sp>
        <p:nvSpPr>
          <p:cNvPr id="3" name="Title 2"/>
          <p:cNvSpPr>
            <a:spLocks noGrp="1"/>
          </p:cNvSpPr>
          <p:nvPr>
            <p:ph type="title"/>
          </p:nvPr>
        </p:nvSpPr>
        <p:spPr>
          <a:xfrm>
            <a:off x="457200" y="152400"/>
            <a:ext cx="8229600" cy="756369"/>
          </a:xfrm>
        </p:spPr>
        <p:txBody>
          <a:bodyPr/>
          <a:lstStyle/>
          <a:p>
            <a:r>
              <a:rPr lang="en-US" dirty="0" smtClean="0"/>
              <a:t>Prisoners of War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48579"/>
            <a:ext cx="8229600" cy="5047421"/>
          </a:xfrm>
        </p:spPr>
        <p:txBody>
          <a:bodyPr>
            <a:normAutofit fontScale="85000" lnSpcReduction="10000"/>
          </a:bodyPr>
          <a:lstStyle/>
          <a:p>
            <a:pPr>
              <a:buNone/>
            </a:pPr>
            <a:r>
              <a:rPr lang="en-US" dirty="0" smtClean="0"/>
              <a:t>They have returned as units</a:t>
            </a:r>
          </a:p>
          <a:p>
            <a:pPr>
              <a:buNone/>
            </a:pPr>
            <a:r>
              <a:rPr lang="en-US" dirty="0" smtClean="0"/>
              <a:t>Many have endured 5, 6, 7 deployments</a:t>
            </a:r>
          </a:p>
          <a:p>
            <a:pPr>
              <a:buNone/>
            </a:pPr>
            <a:r>
              <a:rPr lang="en-US" dirty="0" smtClean="0"/>
              <a:t>Many are returning as disabled vets with serious physical wounds</a:t>
            </a:r>
          </a:p>
          <a:p>
            <a:pPr>
              <a:buNone/>
            </a:pPr>
            <a:r>
              <a:rPr lang="en-US" dirty="0" smtClean="0"/>
              <a:t>Survival rates have increased:</a:t>
            </a:r>
          </a:p>
          <a:p>
            <a:pPr>
              <a:buNone/>
            </a:pPr>
            <a:r>
              <a:rPr lang="en-US" dirty="0"/>
              <a:t>	</a:t>
            </a:r>
            <a:r>
              <a:rPr lang="en-US" dirty="0" smtClean="0"/>
              <a:t>Civil War – 66%</a:t>
            </a:r>
          </a:p>
          <a:p>
            <a:pPr>
              <a:buNone/>
            </a:pPr>
            <a:r>
              <a:rPr lang="en-US" dirty="0"/>
              <a:t>	</a:t>
            </a:r>
            <a:r>
              <a:rPr lang="en-US" dirty="0" smtClean="0"/>
              <a:t>WWI – 79%</a:t>
            </a:r>
          </a:p>
          <a:p>
            <a:pPr>
              <a:buNone/>
            </a:pPr>
            <a:r>
              <a:rPr lang="en-US" dirty="0"/>
              <a:t>	</a:t>
            </a:r>
            <a:r>
              <a:rPr lang="en-US" dirty="0" smtClean="0"/>
              <a:t>WWII – 70%</a:t>
            </a:r>
          </a:p>
          <a:p>
            <a:pPr>
              <a:buNone/>
            </a:pPr>
            <a:r>
              <a:rPr lang="en-US" dirty="0"/>
              <a:t>	</a:t>
            </a:r>
            <a:r>
              <a:rPr lang="en-US" dirty="0" smtClean="0"/>
              <a:t>Korean War – 75%</a:t>
            </a:r>
          </a:p>
          <a:p>
            <a:pPr>
              <a:buNone/>
            </a:pPr>
            <a:r>
              <a:rPr lang="en-US" dirty="0"/>
              <a:t>	</a:t>
            </a:r>
            <a:r>
              <a:rPr lang="en-US" dirty="0" smtClean="0"/>
              <a:t>Vietnam War – 76%</a:t>
            </a:r>
          </a:p>
          <a:p>
            <a:pPr>
              <a:buNone/>
            </a:pPr>
            <a:r>
              <a:rPr lang="en-US" dirty="0"/>
              <a:t>	</a:t>
            </a:r>
            <a:r>
              <a:rPr lang="en-US" dirty="0" smtClean="0"/>
              <a:t>First Gulf War – 76%</a:t>
            </a:r>
          </a:p>
          <a:p>
            <a:pPr>
              <a:buNone/>
            </a:pPr>
            <a:r>
              <a:rPr lang="en-US" dirty="0"/>
              <a:t>	</a:t>
            </a:r>
            <a:r>
              <a:rPr lang="en-US" dirty="0" smtClean="0"/>
              <a:t>Second Iraq War – 90%</a:t>
            </a:r>
          </a:p>
          <a:p>
            <a:pPr>
              <a:buNone/>
            </a:pPr>
            <a:r>
              <a:rPr lang="en-US" dirty="0"/>
              <a:t>	</a:t>
            </a:r>
            <a:r>
              <a:rPr lang="en-US" dirty="0" smtClean="0"/>
              <a:t>Afghan War – 91%               </a:t>
            </a:r>
            <a:endParaRPr lang="en-US" dirty="0" smtClean="0"/>
          </a:p>
          <a:p>
            <a:pPr>
              <a:buNone/>
            </a:pPr>
            <a:r>
              <a:rPr lang="en-US" dirty="0" smtClean="0"/>
              <a:t>(</a:t>
            </a:r>
            <a:r>
              <a:rPr lang="en-US" dirty="0" smtClean="0"/>
              <a:t>U.S. Department of Veterans Affairs, Dept. of Defense)</a:t>
            </a:r>
          </a:p>
          <a:p>
            <a:pPr>
              <a:buNone/>
            </a:pPr>
            <a:endParaRPr lang="en-US" dirty="0" smtClean="0"/>
          </a:p>
          <a:p>
            <a:pPr>
              <a:buNone/>
            </a:pPr>
            <a:endParaRPr lang="en-US" dirty="0"/>
          </a:p>
        </p:txBody>
      </p:sp>
      <p:sp>
        <p:nvSpPr>
          <p:cNvPr id="3" name="Title 2"/>
          <p:cNvSpPr>
            <a:spLocks noGrp="1"/>
          </p:cNvSpPr>
          <p:nvPr>
            <p:ph type="title"/>
          </p:nvPr>
        </p:nvSpPr>
        <p:spPr>
          <a:xfrm>
            <a:off x="457200" y="152400"/>
            <a:ext cx="8229600" cy="709765"/>
          </a:xfrm>
        </p:spPr>
        <p:txBody>
          <a:bodyPr>
            <a:normAutofit fontScale="90000"/>
          </a:bodyPr>
          <a:lstStyle/>
          <a:p>
            <a:r>
              <a:rPr lang="en-US" dirty="0" smtClean="0"/>
              <a:t>Iraq and Afghan War Vets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eterans.png"/>
          <p:cNvPicPr>
            <a:picLocks noGrp="1" noChangeAspect="1"/>
          </p:cNvPicPr>
          <p:nvPr>
            <p:ph idx="1"/>
          </p:nvPr>
        </p:nvPicPr>
        <p:blipFill>
          <a:blip r:embed="rId2"/>
          <a:srcRect l="1446" t="14139" r="-468" b="10135"/>
          <a:stretch>
            <a:fillRect/>
          </a:stretch>
        </p:blipFill>
        <p:spPr>
          <a:xfrm>
            <a:off x="6448422" y="603207"/>
            <a:ext cx="2238378" cy="2759527"/>
          </a:xfrm>
        </p:spPr>
      </p:pic>
      <p:sp>
        <p:nvSpPr>
          <p:cNvPr id="3" name="Title 2"/>
          <p:cNvSpPr>
            <a:spLocks noGrp="1"/>
          </p:cNvSpPr>
          <p:nvPr>
            <p:ph type="title"/>
          </p:nvPr>
        </p:nvSpPr>
        <p:spPr>
          <a:xfrm>
            <a:off x="457200" y="152400"/>
            <a:ext cx="8229600" cy="744718"/>
          </a:xfrm>
        </p:spPr>
        <p:txBody>
          <a:bodyPr>
            <a:normAutofit fontScale="90000"/>
          </a:bodyPr>
          <a:lstStyle/>
          <a:p>
            <a:r>
              <a:rPr lang="en-US" sz="2800" dirty="0" smtClean="0"/>
              <a:t>From every war, some soldiers return carrying permanent signs of war on their bodies.</a:t>
            </a:r>
            <a:endParaRPr lang="en-US" sz="2800" dirty="0"/>
          </a:p>
        </p:txBody>
      </p:sp>
      <p:sp>
        <p:nvSpPr>
          <p:cNvPr id="5" name="TextBox 4"/>
          <p:cNvSpPr txBox="1"/>
          <p:nvPr/>
        </p:nvSpPr>
        <p:spPr>
          <a:xfrm flipH="1" flipV="1">
            <a:off x="3613047" y="2916860"/>
            <a:ext cx="45719" cy="369332"/>
          </a:xfrm>
          <a:prstGeom prst="rect">
            <a:avLst/>
          </a:prstGeom>
          <a:noFill/>
        </p:spPr>
        <p:txBody>
          <a:bodyPr wrap="square" rtlCol="0">
            <a:spAutoFit/>
          </a:bodyPr>
          <a:lstStyle/>
          <a:p>
            <a:r>
              <a:rPr lang="en-US" dirty="0" smtClean="0">
                <a:solidFill>
                  <a:schemeClr val="accent3"/>
                </a:solidFill>
              </a:rPr>
              <a:t>Civil War Veterans</a:t>
            </a:r>
            <a:endParaRPr lang="en-US" dirty="0">
              <a:solidFill>
                <a:schemeClr val="accent6">
                  <a:lumMod val="75000"/>
                </a:schemeClr>
              </a:solidFill>
            </a:endParaRPr>
          </a:p>
        </p:txBody>
      </p:sp>
      <p:pic>
        <p:nvPicPr>
          <p:cNvPr id="6" name="Picture 5" descr="3725796_orig.jpg"/>
          <p:cNvPicPr>
            <a:picLocks noChangeAspect="1"/>
          </p:cNvPicPr>
          <p:nvPr/>
        </p:nvPicPr>
        <p:blipFill>
          <a:blip r:embed="rId3"/>
          <a:stretch>
            <a:fillRect/>
          </a:stretch>
        </p:blipFill>
        <p:spPr>
          <a:xfrm>
            <a:off x="3957351" y="3362734"/>
            <a:ext cx="3457765" cy="3372117"/>
          </a:xfrm>
          <a:prstGeom prst="rect">
            <a:avLst/>
          </a:prstGeom>
        </p:spPr>
      </p:pic>
      <p:pic>
        <p:nvPicPr>
          <p:cNvPr id="7" name="Picture 6" descr="RonKovic.jpg"/>
          <p:cNvPicPr>
            <a:picLocks noChangeAspect="1"/>
          </p:cNvPicPr>
          <p:nvPr/>
        </p:nvPicPr>
        <p:blipFill>
          <a:blip r:embed="rId4"/>
          <a:stretch>
            <a:fillRect/>
          </a:stretch>
        </p:blipFill>
        <p:spPr>
          <a:xfrm>
            <a:off x="457200" y="897118"/>
            <a:ext cx="4285066" cy="2389074"/>
          </a:xfrm>
          <a:prstGeom prst="rect">
            <a:avLst/>
          </a:prstGeom>
        </p:spPr>
      </p:pic>
      <p:pic>
        <p:nvPicPr>
          <p:cNvPr id="9" name="Picture 8" descr="tammy-duckworth-600x400.jpg"/>
          <p:cNvPicPr>
            <a:picLocks noChangeAspect="1"/>
          </p:cNvPicPr>
          <p:nvPr/>
        </p:nvPicPr>
        <p:blipFill>
          <a:blip r:embed="rId5"/>
          <a:srcRect l="25240"/>
          <a:stretch>
            <a:fillRect/>
          </a:stretch>
        </p:blipFill>
        <p:spPr>
          <a:xfrm flipV="1">
            <a:off x="189202" y="7176941"/>
            <a:ext cx="3201456" cy="45719"/>
          </a:xfrm>
          <a:prstGeom prst="rect">
            <a:avLst/>
          </a:prstGeom>
        </p:spPr>
      </p:pic>
      <p:sp>
        <p:nvSpPr>
          <p:cNvPr id="10" name="TextBox 9"/>
          <p:cNvSpPr txBox="1"/>
          <p:nvPr/>
        </p:nvSpPr>
        <p:spPr>
          <a:xfrm>
            <a:off x="189202" y="3286192"/>
            <a:ext cx="789577" cy="738664"/>
          </a:xfrm>
          <a:prstGeom prst="rect">
            <a:avLst/>
          </a:prstGeom>
          <a:noFill/>
        </p:spPr>
        <p:txBody>
          <a:bodyPr wrap="square" rtlCol="0">
            <a:spAutoFit/>
          </a:bodyPr>
          <a:lstStyle/>
          <a:p>
            <a:r>
              <a:rPr lang="en-US" sz="1400" dirty="0" smtClean="0">
                <a:solidFill>
                  <a:srgbClr val="008000"/>
                </a:solidFill>
              </a:rPr>
              <a:t>Tammy Duck-worth</a:t>
            </a:r>
            <a:endParaRPr lang="en-US" sz="1400" dirty="0">
              <a:solidFill>
                <a:srgbClr val="008000"/>
              </a:solidFill>
            </a:endParaRPr>
          </a:p>
        </p:txBody>
      </p:sp>
      <p:sp>
        <p:nvSpPr>
          <p:cNvPr id="11" name="TextBox 10"/>
          <p:cNvSpPr txBox="1"/>
          <p:nvPr/>
        </p:nvSpPr>
        <p:spPr>
          <a:xfrm flipH="1" flipV="1">
            <a:off x="5429886" y="4001101"/>
            <a:ext cx="45719" cy="45719"/>
          </a:xfrm>
          <a:prstGeom prst="rect">
            <a:avLst/>
          </a:prstGeom>
          <a:solidFill>
            <a:schemeClr val="tx1"/>
          </a:solidFill>
        </p:spPr>
        <p:txBody>
          <a:bodyPr wrap="square" rtlCol="0">
            <a:spAutoFit/>
          </a:bodyPr>
          <a:lstStyle/>
          <a:p>
            <a:endParaRPr lang="en-US" dirty="0"/>
          </a:p>
        </p:txBody>
      </p:sp>
      <p:pic>
        <p:nvPicPr>
          <p:cNvPr id="13" name="Picture 12" descr="G1618_photo01.jpg"/>
          <p:cNvPicPr>
            <a:picLocks noChangeAspect="1"/>
          </p:cNvPicPr>
          <p:nvPr/>
        </p:nvPicPr>
        <p:blipFill>
          <a:blip r:embed="rId6"/>
          <a:srcRect l="7840" t="6500" r="6287" b="4860"/>
          <a:stretch>
            <a:fillRect/>
          </a:stretch>
        </p:blipFill>
        <p:spPr>
          <a:xfrm>
            <a:off x="978779" y="3362735"/>
            <a:ext cx="2679988" cy="3495264"/>
          </a:xfrm>
          <a:prstGeom prst="rect">
            <a:avLst/>
          </a:prstGeom>
        </p:spPr>
      </p:pic>
      <p:sp>
        <p:nvSpPr>
          <p:cNvPr id="14" name="TextBox 13"/>
          <p:cNvSpPr txBox="1"/>
          <p:nvPr/>
        </p:nvSpPr>
        <p:spPr>
          <a:xfrm>
            <a:off x="3957351" y="3530217"/>
            <a:ext cx="1491326" cy="646331"/>
          </a:xfrm>
          <a:prstGeom prst="rect">
            <a:avLst/>
          </a:prstGeom>
          <a:noFill/>
        </p:spPr>
        <p:txBody>
          <a:bodyPr wrap="none" rtlCol="0">
            <a:spAutoFit/>
          </a:bodyPr>
          <a:lstStyle/>
          <a:p>
            <a:r>
              <a:rPr lang="en-US" dirty="0" smtClean="0">
                <a:solidFill>
                  <a:srgbClr val="008000"/>
                </a:solidFill>
              </a:rPr>
              <a:t>World War 2 </a:t>
            </a:r>
          </a:p>
          <a:p>
            <a:r>
              <a:rPr lang="en-US" dirty="0" smtClean="0">
                <a:solidFill>
                  <a:srgbClr val="008000"/>
                </a:solidFill>
              </a:rPr>
              <a:t>Veterans</a:t>
            </a:r>
            <a:endParaRPr lang="en-US" dirty="0">
              <a:solidFill>
                <a:srgbClr val="008000"/>
              </a:solidFill>
            </a:endParaRPr>
          </a:p>
        </p:txBody>
      </p:sp>
      <p:sp>
        <p:nvSpPr>
          <p:cNvPr id="15" name="TextBox 14"/>
          <p:cNvSpPr txBox="1"/>
          <p:nvPr/>
        </p:nvSpPr>
        <p:spPr>
          <a:xfrm>
            <a:off x="6595099" y="2916860"/>
            <a:ext cx="1945904" cy="369332"/>
          </a:xfrm>
          <a:prstGeom prst="rect">
            <a:avLst/>
          </a:prstGeom>
          <a:noFill/>
        </p:spPr>
        <p:txBody>
          <a:bodyPr wrap="square" rtlCol="0">
            <a:spAutoFit/>
          </a:bodyPr>
          <a:lstStyle/>
          <a:p>
            <a:r>
              <a:rPr lang="en-US" dirty="0" smtClean="0">
                <a:solidFill>
                  <a:srgbClr val="008000"/>
                </a:solidFill>
              </a:rPr>
              <a:t>Civil War Vets</a:t>
            </a:r>
            <a:endParaRPr lang="en-US" dirty="0">
              <a:solidFill>
                <a:srgbClr val="008000"/>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ushSoldier.jpg"/>
          <p:cNvPicPr>
            <a:picLocks noGrp="1" noChangeAspect="1"/>
          </p:cNvPicPr>
          <p:nvPr>
            <p:ph idx="1"/>
          </p:nvPr>
        </p:nvPicPr>
        <p:blipFill>
          <a:blip r:embed="rId2"/>
          <a:srcRect l="-19680" r="-19680"/>
          <a:stretch>
            <a:fillRect/>
          </a:stretch>
        </p:blipFill>
        <p:spPr/>
      </p:pic>
      <p:sp>
        <p:nvSpPr>
          <p:cNvPr id="3" name="Title 2"/>
          <p:cNvSpPr>
            <a:spLocks noGrp="1"/>
          </p:cNvSpPr>
          <p:nvPr>
            <p:ph type="title"/>
          </p:nvPr>
        </p:nvSpPr>
        <p:spPr/>
        <p:txBody>
          <a:bodyPr/>
          <a:lstStyle/>
          <a:p>
            <a:r>
              <a:rPr lang="en-US" dirty="0" smtClean="0"/>
              <a:t>The Amputee as the Athlete.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b95ec64eb1f640e8cc14dc49aa896bc.jpg"/>
          <p:cNvPicPr>
            <a:picLocks noGrp="1" noChangeAspect="1"/>
          </p:cNvPicPr>
          <p:nvPr>
            <p:ph idx="1"/>
          </p:nvPr>
        </p:nvPicPr>
        <p:blipFill>
          <a:blip r:embed="rId2"/>
          <a:srcRect l="-48" r="5495"/>
          <a:stretch>
            <a:fillRect/>
          </a:stretch>
        </p:blipFill>
        <p:spPr>
          <a:xfrm>
            <a:off x="643634" y="152400"/>
            <a:ext cx="2714943" cy="3229883"/>
          </a:xfrm>
        </p:spPr>
      </p:pic>
      <p:sp>
        <p:nvSpPr>
          <p:cNvPr id="3" name="Title 2"/>
          <p:cNvSpPr>
            <a:spLocks noGrp="1"/>
          </p:cNvSpPr>
          <p:nvPr>
            <p:ph type="title"/>
          </p:nvPr>
        </p:nvSpPr>
        <p:spPr/>
        <p:txBody>
          <a:bodyPr/>
          <a:lstStyle/>
          <a:p>
            <a:endParaRPr lang="en-US"/>
          </a:p>
        </p:txBody>
      </p:sp>
      <p:pic>
        <p:nvPicPr>
          <p:cNvPr id="5" name="Picture 4" descr="sit skiing.jpg"/>
          <p:cNvPicPr>
            <a:picLocks noChangeAspect="1"/>
          </p:cNvPicPr>
          <p:nvPr/>
        </p:nvPicPr>
        <p:blipFill>
          <a:blip r:embed="rId3"/>
          <a:stretch>
            <a:fillRect/>
          </a:stretch>
        </p:blipFill>
        <p:spPr>
          <a:xfrm>
            <a:off x="5937726" y="3067050"/>
            <a:ext cx="3048000" cy="3811820"/>
          </a:xfrm>
          <a:prstGeom prst="rect">
            <a:avLst/>
          </a:prstGeom>
        </p:spPr>
      </p:pic>
      <p:pic>
        <p:nvPicPr>
          <p:cNvPr id="6" name="Picture 5" descr="6a00e551d9d3fd88330147e2959b9e970b-320wi.jpg"/>
          <p:cNvPicPr>
            <a:picLocks noChangeAspect="1"/>
          </p:cNvPicPr>
          <p:nvPr/>
        </p:nvPicPr>
        <p:blipFill>
          <a:blip r:embed="rId4"/>
          <a:stretch>
            <a:fillRect/>
          </a:stretch>
        </p:blipFill>
        <p:spPr>
          <a:xfrm>
            <a:off x="4413726" y="152400"/>
            <a:ext cx="3048000" cy="2914650"/>
          </a:xfrm>
          <a:prstGeom prst="rect">
            <a:avLst/>
          </a:prstGeom>
        </p:spPr>
      </p:pic>
      <p:pic>
        <p:nvPicPr>
          <p:cNvPr id="7" name="Picture 6" descr="paralympics.jpg"/>
          <p:cNvPicPr>
            <a:picLocks noChangeAspect="1"/>
          </p:cNvPicPr>
          <p:nvPr/>
        </p:nvPicPr>
        <p:blipFill>
          <a:blip r:embed="rId5"/>
          <a:stretch>
            <a:fillRect/>
          </a:stretch>
        </p:blipFill>
        <p:spPr>
          <a:xfrm>
            <a:off x="1188479" y="3627670"/>
            <a:ext cx="4343400" cy="3251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ulc-testing-1.JPG"/>
          <p:cNvPicPr>
            <a:picLocks noGrp="1" noChangeAspect="1"/>
          </p:cNvPicPr>
          <p:nvPr>
            <p:ph idx="1"/>
          </p:nvPr>
        </p:nvPicPr>
        <p:blipFill>
          <a:blip r:embed="rId2"/>
          <a:srcRect l="-77059" r="-77059"/>
          <a:stretch>
            <a:fillRect/>
          </a:stretch>
        </p:blipFill>
        <p:spPr>
          <a:xfrm flipH="1" flipV="1">
            <a:off x="8686800" y="6095998"/>
            <a:ext cx="8229600" cy="45719"/>
          </a:xfrm>
        </p:spPr>
      </p:pic>
      <p:sp>
        <p:nvSpPr>
          <p:cNvPr id="3" name="Title 2"/>
          <p:cNvSpPr>
            <a:spLocks noGrp="1"/>
          </p:cNvSpPr>
          <p:nvPr>
            <p:ph type="title"/>
          </p:nvPr>
        </p:nvSpPr>
        <p:spPr>
          <a:xfrm>
            <a:off x="457200" y="0"/>
            <a:ext cx="8229600" cy="1829188"/>
          </a:xfrm>
        </p:spPr>
        <p:txBody>
          <a:bodyPr>
            <a:normAutofit fontScale="90000"/>
          </a:bodyPr>
          <a:lstStyle/>
          <a:p>
            <a:r>
              <a:rPr lang="en-US" sz="2400" dirty="0" smtClean="0"/>
              <a:t> </a:t>
            </a:r>
            <a:br>
              <a:rPr lang="en-US" sz="2400" dirty="0" smtClean="0"/>
            </a:br>
            <a:r>
              <a:rPr lang="en-US" sz="2400" dirty="0" smtClean="0"/>
              <a:t>We live in an era in which not only avatars and other fantastic creatures  run around cyber space in their exoskeletons, but engineers are now developing these devices for military use.  When strapped on, they permit a 120 lb person to walk around with a 200 pound load.</a:t>
            </a:r>
            <a:br>
              <a:rPr lang="en-US" sz="2400" dirty="0" smtClean="0"/>
            </a:br>
            <a:endParaRPr lang="en-US" sz="2400" dirty="0"/>
          </a:p>
        </p:txBody>
      </p:sp>
      <p:pic>
        <p:nvPicPr>
          <p:cNvPr id="5" name="Picture 4" descr="news0100jpg_00000033526.jpg"/>
          <p:cNvPicPr>
            <a:picLocks noChangeAspect="1"/>
          </p:cNvPicPr>
          <p:nvPr/>
        </p:nvPicPr>
        <p:blipFill>
          <a:blip r:embed="rId3"/>
          <a:stretch>
            <a:fillRect/>
          </a:stretch>
        </p:blipFill>
        <p:spPr>
          <a:xfrm>
            <a:off x="253534" y="1524027"/>
            <a:ext cx="3022600" cy="5080000"/>
          </a:xfrm>
          <a:prstGeom prst="rect">
            <a:avLst/>
          </a:prstGeom>
        </p:spPr>
      </p:pic>
      <p:pic>
        <p:nvPicPr>
          <p:cNvPr id="6" name="Picture 5" descr="Armor_Combo2.jpg"/>
          <p:cNvPicPr>
            <a:picLocks noChangeAspect="1"/>
          </p:cNvPicPr>
          <p:nvPr/>
        </p:nvPicPr>
        <p:blipFill>
          <a:blip r:embed="rId4"/>
          <a:srcRect l="22874" r="14896"/>
          <a:stretch>
            <a:fillRect/>
          </a:stretch>
        </p:blipFill>
        <p:spPr>
          <a:xfrm>
            <a:off x="3534203" y="1829188"/>
            <a:ext cx="2599736" cy="4317889"/>
          </a:xfrm>
          <a:prstGeom prst="rect">
            <a:avLst/>
          </a:prstGeom>
        </p:spPr>
      </p:pic>
      <p:pic>
        <p:nvPicPr>
          <p:cNvPr id="7" name="Picture 6" descr="1680940-slide-brian-shaffer-500-278x400.jpg"/>
          <p:cNvPicPr>
            <a:picLocks noChangeAspect="1"/>
          </p:cNvPicPr>
          <p:nvPr/>
        </p:nvPicPr>
        <p:blipFill>
          <a:blip r:embed="rId5"/>
          <a:srcRect l="24677" t="8995" r="7088"/>
          <a:stretch>
            <a:fillRect/>
          </a:stretch>
        </p:blipFill>
        <p:spPr>
          <a:xfrm>
            <a:off x="6517309" y="1524027"/>
            <a:ext cx="2409097" cy="4623050"/>
          </a:xfrm>
          <a:prstGeom prst="rect">
            <a:avLst/>
          </a:prstGeom>
        </p:spPr>
      </p:pic>
      <p:sp>
        <p:nvSpPr>
          <p:cNvPr id="8" name="TextBox 7"/>
          <p:cNvSpPr txBox="1"/>
          <p:nvPr/>
        </p:nvSpPr>
        <p:spPr>
          <a:xfrm flipH="1">
            <a:off x="3718868" y="6386222"/>
            <a:ext cx="5207537" cy="369332"/>
          </a:xfrm>
          <a:prstGeom prst="rect">
            <a:avLst/>
          </a:prstGeom>
          <a:noFill/>
        </p:spPr>
        <p:txBody>
          <a:bodyPr wrap="square" rtlCol="0">
            <a:spAutoFit/>
          </a:bodyPr>
          <a:lstStyle/>
          <a:p>
            <a:r>
              <a:rPr lang="en-US" dirty="0" smtClean="0"/>
              <a:t>We have met the </a:t>
            </a:r>
            <a:r>
              <a:rPr lang="en-US" dirty="0" err="1" smtClean="0"/>
              <a:t>cyborg</a:t>
            </a:r>
            <a:r>
              <a:rPr lang="en-US" dirty="0" smtClean="0"/>
              <a:t>, and it is us.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Will conclude our discussion of the soldier’s return after war or after deployment.</a:t>
            </a:r>
          </a:p>
          <a:p>
            <a:r>
              <a:rPr lang="en-US" dirty="0" smtClean="0"/>
              <a:t>As I highlight issues related to that return, please keep in mind the two portraits of the returning veteran offered in the film </a:t>
            </a:r>
            <a:r>
              <a:rPr lang="en-US" i="1" dirty="0" smtClean="0"/>
              <a:t>Coming Home: </a:t>
            </a:r>
          </a:p>
          <a:p>
            <a:pPr lvl="1"/>
            <a:r>
              <a:rPr lang="en-US" i="1" dirty="0" smtClean="0"/>
              <a:t>The enlisted Marine, Luke Martin</a:t>
            </a:r>
          </a:p>
          <a:p>
            <a:pPr lvl="1"/>
            <a:r>
              <a:rPr lang="en-US" i="1" dirty="0" smtClean="0"/>
              <a:t>The Marine officer, Bob Hyde</a:t>
            </a:r>
            <a:endParaRPr lang="en-US" dirty="0" smtClean="0"/>
          </a:p>
          <a:p>
            <a:pPr marL="365760" lvl="1" indent="0">
              <a:buNone/>
            </a:pPr>
            <a:r>
              <a:rPr lang="en-US" i="1" dirty="0" smtClean="0"/>
              <a:t>Ask yourselves which character might illustrate the issues that I will cover:  a) the veteran discovering political power, b) the visible wounds of war, c) the invisible wounds of war, and d) challenges to military  masculinity</a:t>
            </a:r>
          </a:p>
        </p:txBody>
      </p:sp>
      <p:sp>
        <p:nvSpPr>
          <p:cNvPr id="3" name="Title 2"/>
          <p:cNvSpPr>
            <a:spLocks noGrp="1"/>
          </p:cNvSpPr>
          <p:nvPr>
            <p:ph type="title"/>
          </p:nvPr>
        </p:nvSpPr>
        <p:spPr/>
        <p:txBody>
          <a:bodyPr/>
          <a:lstStyle/>
          <a:p>
            <a:r>
              <a:rPr lang="en-US" dirty="0" smtClean="0"/>
              <a:t>Today’s lecture</a:t>
            </a:r>
            <a:endParaRPr lang="en-US" dirty="0"/>
          </a:p>
        </p:txBody>
      </p:sp>
    </p:spTree>
    <p:extLst>
      <p:ext uri="{BB962C8B-B14F-4D97-AF65-F5344CB8AC3E}">
        <p14:creationId xmlns:p14="http://schemas.microsoft.com/office/powerpoint/2010/main" val="395029350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rine Lance Cpl. Alex Minsky .jpg"/>
          <p:cNvPicPr>
            <a:picLocks noGrp="1" noChangeAspect="1"/>
          </p:cNvPicPr>
          <p:nvPr>
            <p:ph idx="1"/>
          </p:nvPr>
        </p:nvPicPr>
        <p:blipFill>
          <a:blip r:embed="rId2"/>
          <a:srcRect l="-900" r="752"/>
          <a:stretch>
            <a:fillRect/>
          </a:stretch>
        </p:blipFill>
        <p:spPr>
          <a:xfrm>
            <a:off x="2476645" y="677333"/>
            <a:ext cx="3833711" cy="5469468"/>
          </a:xfrm>
        </p:spPr>
      </p:pic>
      <p:sp>
        <p:nvSpPr>
          <p:cNvPr id="3" name="Title 2"/>
          <p:cNvSpPr>
            <a:spLocks noGrp="1"/>
          </p:cNvSpPr>
          <p:nvPr>
            <p:ph type="title"/>
          </p:nvPr>
        </p:nvSpPr>
        <p:spPr>
          <a:xfrm>
            <a:off x="457200" y="-249274"/>
            <a:ext cx="8229600" cy="45719"/>
          </a:xfrm>
        </p:spPr>
        <p:txBody>
          <a:bodyPr>
            <a:normAutofit fontScale="90000"/>
          </a:bodyPr>
          <a:lstStyle/>
          <a:p>
            <a:endParaRPr lang="en-US" dirty="0"/>
          </a:p>
        </p:txBody>
      </p:sp>
      <p:pic>
        <p:nvPicPr>
          <p:cNvPr id="6" name="Picture 5" descr="SA_tattoo_040512_8m.jpg"/>
          <p:cNvPicPr>
            <a:picLocks noChangeAspect="1"/>
          </p:cNvPicPr>
          <p:nvPr/>
        </p:nvPicPr>
        <p:blipFill>
          <a:blip r:embed="rId3"/>
          <a:stretch>
            <a:fillRect/>
          </a:stretch>
        </p:blipFill>
        <p:spPr>
          <a:xfrm flipV="1">
            <a:off x="457200" y="7316752"/>
            <a:ext cx="3678380" cy="256321"/>
          </a:xfrm>
          <a:prstGeom prst="rect">
            <a:avLst/>
          </a:prstGeom>
        </p:spPr>
      </p:pic>
      <p:sp>
        <p:nvSpPr>
          <p:cNvPr id="5" name="TextBox 4"/>
          <p:cNvSpPr txBox="1"/>
          <p:nvPr/>
        </p:nvSpPr>
        <p:spPr>
          <a:xfrm flipH="1">
            <a:off x="6536838" y="2621448"/>
            <a:ext cx="2149962" cy="923330"/>
          </a:xfrm>
          <a:prstGeom prst="rect">
            <a:avLst/>
          </a:prstGeom>
          <a:noFill/>
        </p:spPr>
        <p:txBody>
          <a:bodyPr wrap="square" rtlCol="0">
            <a:spAutoFit/>
          </a:bodyPr>
          <a:lstStyle/>
          <a:p>
            <a:r>
              <a:rPr lang="en-US" dirty="0" smtClean="0"/>
              <a:t>Alex </a:t>
            </a:r>
            <a:r>
              <a:rPr lang="en-US" dirty="0" err="1" smtClean="0"/>
              <a:t>Minsky</a:t>
            </a:r>
            <a:r>
              <a:rPr lang="en-US" dirty="0" smtClean="0"/>
              <a:t>, veteran turned model</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70000"/>
            <a:ext cx="8229600" cy="5588000"/>
          </a:xfrm>
        </p:spPr>
        <p:txBody>
          <a:bodyPr>
            <a:normAutofit/>
          </a:bodyPr>
          <a:lstStyle/>
          <a:p>
            <a:pPr>
              <a:buNone/>
            </a:pPr>
            <a:r>
              <a:rPr lang="en-US" sz="2000" dirty="0"/>
              <a:t>Others suffer from chronic non-visible wounds (PTSD and TBI)</a:t>
            </a:r>
          </a:p>
          <a:p>
            <a:pPr>
              <a:buNone/>
            </a:pPr>
            <a:r>
              <a:rPr lang="en-US" sz="2000" dirty="0"/>
              <a:t>Treatments for these are still works in progress.  Everything from conventional talk therapy to prescription drugs to  marijuana to “digital homeopathy” is being tried</a:t>
            </a:r>
            <a:r>
              <a:rPr lang="en-US" sz="2000" dirty="0" smtClean="0"/>
              <a:t>.</a:t>
            </a:r>
          </a:p>
          <a:p>
            <a:pPr>
              <a:buNone/>
            </a:pPr>
            <a:r>
              <a:rPr lang="en-US" sz="2000" dirty="0" smtClean="0"/>
              <a:t>The Veterans Administration </a:t>
            </a:r>
            <a:r>
              <a:rPr lang="en-US" sz="2000" dirty="0"/>
              <a:t>medical system is overloaded</a:t>
            </a:r>
            <a:r>
              <a:rPr lang="en-US" sz="2000" dirty="0" smtClean="0"/>
              <a:t>.</a:t>
            </a:r>
            <a:endParaRPr lang="en-US" sz="2000" dirty="0"/>
          </a:p>
          <a:p>
            <a:pPr>
              <a:buNone/>
            </a:pPr>
            <a:r>
              <a:rPr lang="en-US" sz="2000" dirty="0" smtClean="0"/>
              <a:t>Many </a:t>
            </a:r>
            <a:r>
              <a:rPr lang="en-US" sz="2000" dirty="0"/>
              <a:t>return to problems on the home front</a:t>
            </a:r>
            <a:r>
              <a:rPr lang="en-US" sz="2000" dirty="0" smtClean="0"/>
              <a:t>.</a:t>
            </a:r>
          </a:p>
          <a:p>
            <a:pPr>
              <a:buNone/>
            </a:pPr>
            <a:r>
              <a:rPr lang="en-US" sz="2000" dirty="0"/>
              <a:t>	</a:t>
            </a:r>
            <a:r>
              <a:rPr lang="en-US" sz="2000" dirty="0" smtClean="0"/>
              <a:t>- a spouse who has changed</a:t>
            </a:r>
          </a:p>
          <a:p>
            <a:pPr>
              <a:buNone/>
            </a:pPr>
            <a:r>
              <a:rPr lang="en-US" sz="2000" dirty="0"/>
              <a:t>	</a:t>
            </a:r>
            <a:r>
              <a:rPr lang="en-US" sz="2000" dirty="0" smtClean="0"/>
              <a:t>- children who don’t show the response that the veteran craves</a:t>
            </a:r>
          </a:p>
          <a:p>
            <a:pPr>
              <a:buNone/>
            </a:pPr>
            <a:r>
              <a:rPr lang="en-US" sz="2000" dirty="0" smtClean="0"/>
              <a:t>	- financial problems</a:t>
            </a:r>
          </a:p>
          <a:p>
            <a:pPr>
              <a:buNone/>
            </a:pPr>
            <a:r>
              <a:rPr lang="en-US" sz="2000" dirty="0"/>
              <a:t>	</a:t>
            </a:r>
            <a:r>
              <a:rPr lang="en-US" sz="2000" dirty="0" smtClean="0"/>
              <a:t>-</a:t>
            </a:r>
            <a:r>
              <a:rPr lang="en-US" dirty="0" smtClean="0"/>
              <a:t> </a:t>
            </a:r>
            <a:r>
              <a:rPr lang="en-US" sz="2000" dirty="0" smtClean="0"/>
              <a:t>sexual dysfunction: In a recent survey reported in the </a:t>
            </a:r>
            <a:r>
              <a:rPr lang="en-US" sz="2000" i="1" dirty="0" smtClean="0"/>
              <a:t>Journal of Sexual Medicine, 7/14, </a:t>
            </a:r>
            <a:r>
              <a:rPr lang="en-US" sz="2000" dirty="0" smtClean="0"/>
              <a:t>3 times more active duty soldiers report erectile </a:t>
            </a:r>
            <a:r>
              <a:rPr lang="en-US" sz="2000" dirty="0" err="1" smtClean="0"/>
              <a:t>disfunction</a:t>
            </a:r>
            <a:r>
              <a:rPr lang="en-US" sz="2000" dirty="0" smtClean="0"/>
              <a:t> than their civilian counterparts of the same age.</a:t>
            </a:r>
            <a:r>
              <a:rPr lang="en-US" sz="2000" i="1" dirty="0" smtClean="0"/>
              <a:t> </a:t>
            </a:r>
          </a:p>
          <a:p>
            <a:pPr>
              <a:buNone/>
            </a:pPr>
            <a:r>
              <a:rPr lang="en-US" sz="2000" i="1" dirty="0"/>
              <a:t>	</a:t>
            </a:r>
            <a:r>
              <a:rPr lang="en-US" sz="2000" dirty="0" smtClean="0"/>
              <a:t>DOD spends $84 on Viagra and related drugs used to treat ED</a:t>
            </a:r>
            <a:endParaRPr lang="en-US" dirty="0" smtClean="0"/>
          </a:p>
          <a:p>
            <a:pPr>
              <a:buNone/>
            </a:pPr>
            <a:endParaRPr lang="en-US" dirty="0"/>
          </a:p>
          <a:p>
            <a:endParaRPr lang="en-US" dirty="0"/>
          </a:p>
        </p:txBody>
      </p:sp>
      <p:sp>
        <p:nvSpPr>
          <p:cNvPr id="3" name="Title 2"/>
          <p:cNvSpPr>
            <a:spLocks noGrp="1"/>
          </p:cNvSpPr>
          <p:nvPr>
            <p:ph type="title"/>
          </p:nvPr>
        </p:nvSpPr>
        <p:spPr>
          <a:xfrm>
            <a:off x="457200" y="152400"/>
            <a:ext cx="8229600" cy="948267"/>
          </a:xfrm>
        </p:spPr>
        <p:txBody>
          <a:bodyPr/>
          <a:lstStyle/>
          <a:p>
            <a:r>
              <a:rPr lang="en-US" dirty="0" smtClean="0"/>
              <a:t>The Invisible Wounds of War</a:t>
            </a:r>
            <a:endParaRPr lang="en-US" dirty="0"/>
          </a:p>
        </p:txBody>
      </p:sp>
    </p:spTree>
    <p:extLst>
      <p:ext uri="{BB962C8B-B14F-4D97-AF65-F5344CB8AC3E}">
        <p14:creationId xmlns:p14="http://schemas.microsoft.com/office/powerpoint/2010/main" val="212400253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During World War II, the War </a:t>
            </a:r>
            <a:r>
              <a:rPr lang="en-US" dirty="0" err="1" smtClean="0"/>
              <a:t>Dept</a:t>
            </a:r>
            <a:r>
              <a:rPr lang="en-US" dirty="0" smtClean="0"/>
              <a:t> hired psychiatrists and psychologists to a) prescribe ways of ensuring good morale among the troops, and b) to offer advice on the return home.</a:t>
            </a:r>
          </a:p>
          <a:p>
            <a:endParaRPr lang="en-US" dirty="0" smtClean="0"/>
          </a:p>
          <a:p>
            <a:r>
              <a:rPr lang="en-US" dirty="0" smtClean="0"/>
              <a:t>Military psychiatrist Herbert </a:t>
            </a:r>
            <a:r>
              <a:rPr lang="en-US" dirty="0" err="1" smtClean="0"/>
              <a:t>Kupper</a:t>
            </a:r>
            <a:r>
              <a:rPr lang="en-US" dirty="0" smtClean="0"/>
              <a:t> advised women “to submerge their own feelings and drives,” to be responsive but not assertive, nurturing but not domineering, and to display the qualities of both sexual partner and mother.</a:t>
            </a:r>
          </a:p>
          <a:p>
            <a:pPr marL="365760" lvl="1" indent="0">
              <a:buNone/>
            </a:pPr>
            <a:r>
              <a:rPr lang="en-US" dirty="0"/>
              <a:t> </a:t>
            </a:r>
            <a:r>
              <a:rPr lang="en-US" sz="2000" dirty="0" smtClean="0"/>
              <a:t>(Michel, Sonya. “Danger on the Home Front,” </a:t>
            </a:r>
            <a:r>
              <a:rPr lang="en-US" sz="2000" i="1" dirty="0" smtClean="0"/>
              <a:t>Gendering War Talk,</a:t>
            </a:r>
            <a:r>
              <a:rPr lang="en-US" sz="2000" dirty="0" smtClean="0"/>
              <a:t> </a:t>
            </a:r>
            <a:r>
              <a:rPr lang="en-US" sz="2000" dirty="0" err="1" smtClean="0"/>
              <a:t>ed</a:t>
            </a:r>
            <a:r>
              <a:rPr lang="en-US" sz="2000" dirty="0" smtClean="0"/>
              <a:t> by Miriam Cook &amp; Angela </a:t>
            </a:r>
            <a:r>
              <a:rPr lang="en-US" sz="2000" dirty="0" err="1" smtClean="0"/>
              <a:t>Voolacott</a:t>
            </a:r>
            <a:r>
              <a:rPr lang="en-US" sz="2000" dirty="0" smtClean="0"/>
              <a:t>. Princeton, 1993. p261-2)</a:t>
            </a:r>
            <a:r>
              <a:rPr lang="en-US" dirty="0" smtClean="0"/>
              <a:t>  </a:t>
            </a:r>
            <a:endParaRPr lang="en-US" dirty="0"/>
          </a:p>
        </p:txBody>
      </p:sp>
      <p:sp>
        <p:nvSpPr>
          <p:cNvPr id="3" name="Title 2"/>
          <p:cNvSpPr>
            <a:spLocks noGrp="1"/>
          </p:cNvSpPr>
          <p:nvPr>
            <p:ph type="title"/>
          </p:nvPr>
        </p:nvSpPr>
        <p:spPr>
          <a:xfrm>
            <a:off x="457200" y="152400"/>
            <a:ext cx="8229600" cy="1223433"/>
          </a:xfrm>
        </p:spPr>
        <p:txBody>
          <a:bodyPr>
            <a:normAutofit/>
          </a:bodyPr>
          <a:lstStyle/>
          <a:p>
            <a:r>
              <a:rPr lang="en-US" sz="2800" dirty="0" smtClean="0"/>
              <a:t>The return from war requires not just adjustments of the veteran but also of his or her family</a:t>
            </a:r>
            <a:endParaRPr lang="en-US" sz="2800" dirty="0"/>
          </a:p>
        </p:txBody>
      </p:sp>
    </p:spTree>
    <p:extLst>
      <p:ext uri="{BB962C8B-B14F-4D97-AF65-F5344CB8AC3E}">
        <p14:creationId xmlns:p14="http://schemas.microsoft.com/office/powerpoint/2010/main" val="23486904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52500"/>
            <a:ext cx="8229600" cy="5143500"/>
          </a:xfrm>
        </p:spPr>
        <p:txBody>
          <a:bodyPr>
            <a:normAutofit lnSpcReduction="10000"/>
          </a:bodyPr>
          <a:lstStyle/>
          <a:p>
            <a:r>
              <a:rPr lang="en-US" dirty="0" smtClean="0"/>
              <a:t>In old wars, warriors carried a shield and wore a protective set of armor that kept them alive in war. Today they carry an M-16 and a 45 </a:t>
            </a:r>
            <a:r>
              <a:rPr lang="en-US" dirty="0" err="1" smtClean="0"/>
              <a:t>lb</a:t>
            </a:r>
            <a:r>
              <a:rPr lang="en-US" dirty="0" smtClean="0"/>
              <a:t> set of body armor. Returning from war requires that the weapon and the armor be put away and that one transform back into a former identity—either civilian or the soldier in garrison biding time till the next war or the next deployment.  That requires, according to  Stephanie Belanger that the soldier “reconcile the two moralities that form a key part of the soldier’s identity.” </a:t>
            </a:r>
            <a:r>
              <a:rPr lang="en-US" sz="2000" dirty="0" smtClean="0"/>
              <a:t>(“Military Ethics and Well-being: a Soldier’s Journey,” </a:t>
            </a:r>
            <a:r>
              <a:rPr lang="en-US" sz="2000" i="1" dirty="0" smtClean="0"/>
              <a:t>Journal of Military, Veteran, and Family Health </a:t>
            </a:r>
            <a:r>
              <a:rPr lang="en-US" sz="2000" dirty="0" smtClean="0"/>
              <a:t>1 (1) 2015)</a:t>
            </a:r>
          </a:p>
          <a:p>
            <a:endParaRPr lang="en-US" sz="2400" dirty="0" smtClean="0"/>
          </a:p>
          <a:p>
            <a:r>
              <a:rPr lang="en-US" sz="2400" dirty="0" smtClean="0"/>
              <a:t>Note the </a:t>
            </a:r>
            <a:r>
              <a:rPr lang="en-US" sz="2400" dirty="0" err="1" smtClean="0"/>
              <a:t>Grimms</a:t>
            </a:r>
            <a:r>
              <a:rPr lang="en-US" sz="2400" dirty="0" smtClean="0"/>
              <a:t> Brothers story of the returning soldier</a:t>
            </a:r>
          </a:p>
          <a:p>
            <a:pPr marL="0" indent="0">
              <a:buNone/>
            </a:pPr>
            <a:endParaRPr lang="en-US" sz="2400" dirty="0"/>
          </a:p>
        </p:txBody>
      </p:sp>
      <p:sp>
        <p:nvSpPr>
          <p:cNvPr id="3" name="Title 2"/>
          <p:cNvSpPr>
            <a:spLocks noGrp="1"/>
          </p:cNvSpPr>
          <p:nvPr>
            <p:ph type="title"/>
          </p:nvPr>
        </p:nvSpPr>
        <p:spPr>
          <a:xfrm>
            <a:off x="457200" y="152400"/>
            <a:ext cx="8229600" cy="800100"/>
          </a:xfrm>
        </p:spPr>
        <p:txBody>
          <a:bodyPr/>
          <a:lstStyle/>
          <a:p>
            <a:r>
              <a:rPr lang="en-US" dirty="0" smtClean="0"/>
              <a:t>The Transition from War to Home</a:t>
            </a:r>
            <a:endParaRPr lang="en-US" dirty="0"/>
          </a:p>
        </p:txBody>
      </p:sp>
    </p:spTree>
    <p:extLst>
      <p:ext uri="{BB962C8B-B14F-4D97-AF65-F5344CB8AC3E}">
        <p14:creationId xmlns:p14="http://schemas.microsoft.com/office/powerpoint/2010/main" val="10184093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21833"/>
            <a:ext cx="8229600" cy="4974167"/>
          </a:xfrm>
        </p:spPr>
        <p:txBody>
          <a:bodyPr/>
          <a:lstStyle/>
          <a:p>
            <a:r>
              <a:rPr lang="en-US" dirty="0" smtClean="0"/>
              <a:t>Ritual bathing intended to wash off </a:t>
            </a:r>
          </a:p>
          <a:p>
            <a:pPr marL="0" indent="0">
              <a:buNone/>
            </a:pPr>
            <a:r>
              <a:rPr lang="en-US" dirty="0" smtClean="0"/>
              <a:t>the pollution of war</a:t>
            </a:r>
          </a:p>
          <a:p>
            <a:r>
              <a:rPr lang="en-US" dirty="0" smtClean="0"/>
              <a:t>Native American healing ceremonies</a:t>
            </a:r>
          </a:p>
          <a:p>
            <a:pPr marL="0" indent="0">
              <a:buNone/>
            </a:pPr>
            <a:r>
              <a:rPr lang="en-US" dirty="0" smtClean="0"/>
              <a:t> intended to rebalance the soldier upon</a:t>
            </a:r>
          </a:p>
          <a:p>
            <a:pPr marL="0" indent="0">
              <a:buNone/>
            </a:pPr>
            <a:r>
              <a:rPr lang="en-US" dirty="0" smtClean="0"/>
              <a:t> return</a:t>
            </a:r>
          </a:p>
          <a:p>
            <a:r>
              <a:rPr lang="en-US" dirty="0" smtClean="0"/>
              <a:t>Sweat lodges for Native Americans </a:t>
            </a:r>
          </a:p>
          <a:p>
            <a:pPr marL="0" indent="0">
              <a:buNone/>
            </a:pPr>
            <a:r>
              <a:rPr lang="en-US" dirty="0" smtClean="0"/>
              <a:t>and for others</a:t>
            </a:r>
            <a:endParaRPr lang="en-US" dirty="0"/>
          </a:p>
        </p:txBody>
      </p:sp>
      <p:sp>
        <p:nvSpPr>
          <p:cNvPr id="3" name="Title 2"/>
          <p:cNvSpPr>
            <a:spLocks noGrp="1"/>
          </p:cNvSpPr>
          <p:nvPr>
            <p:ph type="title"/>
          </p:nvPr>
        </p:nvSpPr>
        <p:spPr>
          <a:xfrm>
            <a:off x="457200" y="152400"/>
            <a:ext cx="8229600" cy="778933"/>
          </a:xfrm>
        </p:spPr>
        <p:txBody>
          <a:bodyPr>
            <a:normAutofit/>
          </a:bodyPr>
          <a:lstStyle/>
          <a:p>
            <a:r>
              <a:rPr lang="en-US" sz="2800" dirty="0" smtClean="0"/>
              <a:t>Cultural practices that aid in the transition</a:t>
            </a:r>
            <a:endParaRPr lang="en-US" sz="2800" dirty="0"/>
          </a:p>
        </p:txBody>
      </p:sp>
      <p:pic>
        <p:nvPicPr>
          <p:cNvPr id="4" name="Picture 3" descr="CNV00033-1024x796-300x23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642" y="3898900"/>
            <a:ext cx="3297358" cy="2697259"/>
          </a:xfrm>
          <a:prstGeom prst="rect">
            <a:avLst/>
          </a:prstGeom>
        </p:spPr>
      </p:pic>
      <p:pic>
        <p:nvPicPr>
          <p:cNvPr id="5" name="Picture 4" descr="46Tick_RitualCleans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0" y="931333"/>
            <a:ext cx="2794000" cy="3975100"/>
          </a:xfrm>
          <a:prstGeom prst="rect">
            <a:avLst/>
          </a:prstGeom>
        </p:spPr>
      </p:pic>
    </p:spTree>
    <p:extLst>
      <p:ext uri="{BB962C8B-B14F-4D97-AF65-F5344CB8AC3E}">
        <p14:creationId xmlns:p14="http://schemas.microsoft.com/office/powerpoint/2010/main" val="49124794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8e63588096cff9c3af87388f0ee00d3a.jpg"/>
          <p:cNvPicPr>
            <a:picLocks noGrp="1" noChangeAspect="1"/>
          </p:cNvPicPr>
          <p:nvPr>
            <p:ph idx="1"/>
          </p:nvPr>
        </p:nvPicPr>
        <p:blipFill>
          <a:blip r:embed="rId2"/>
          <a:srcRect l="-69619" r="-69619"/>
          <a:stretch>
            <a:fillRect/>
          </a:stretch>
        </p:blipFill>
        <p:spPr>
          <a:xfrm>
            <a:off x="457200" y="815975"/>
            <a:ext cx="8229600" cy="5280025"/>
          </a:xfrm>
        </p:spPr>
      </p:pic>
      <p:sp>
        <p:nvSpPr>
          <p:cNvPr id="3" name="Title 2"/>
          <p:cNvSpPr>
            <a:spLocks noGrp="1"/>
          </p:cNvSpPr>
          <p:nvPr>
            <p:ph type="title"/>
          </p:nvPr>
        </p:nvSpPr>
        <p:spPr>
          <a:xfrm>
            <a:off x="457200" y="152401"/>
            <a:ext cx="8229600" cy="663162"/>
          </a:xfrm>
        </p:spPr>
        <p:txBody>
          <a:bodyPr>
            <a:noAutofit/>
          </a:bodyPr>
          <a:lstStyle/>
          <a:p>
            <a:r>
              <a:rPr lang="en-US" sz="2800" dirty="0" smtClean="0"/>
              <a:t>And for some, the return home is their final journey</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USMC Cadence - Mama, Mama, Can&amp;#39;t You See_ (W_ Lyric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8000" y="1524000"/>
            <a:ext cx="8128000" cy="4572000"/>
          </a:xfrm>
        </p:spPr>
      </p:pic>
      <p:sp>
        <p:nvSpPr>
          <p:cNvPr id="3" name="Title 2"/>
          <p:cNvSpPr>
            <a:spLocks noGrp="1"/>
          </p:cNvSpPr>
          <p:nvPr>
            <p:ph type="title"/>
          </p:nvPr>
        </p:nvSpPr>
        <p:spPr/>
        <p:txBody>
          <a:bodyPr>
            <a:normAutofit fontScale="90000"/>
          </a:bodyPr>
          <a:lstStyle/>
          <a:p>
            <a:r>
              <a:rPr lang="en-US" dirty="0" smtClean="0"/>
              <a:t>Death is something that is prepared for.</a:t>
            </a:r>
            <a:endParaRPr lang="en-US" dirty="0"/>
          </a:p>
        </p:txBody>
      </p:sp>
    </p:spTree>
    <p:extLst>
      <p:ext uri="{BB962C8B-B14F-4D97-AF65-F5344CB8AC3E}">
        <p14:creationId xmlns:p14="http://schemas.microsoft.com/office/powerpoint/2010/main" val="409140392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uantanamo-photographs-006.jpg"/>
          <p:cNvPicPr>
            <a:picLocks noGrp="1" noChangeAspect="1"/>
          </p:cNvPicPr>
          <p:nvPr>
            <p:ph idx="1"/>
          </p:nvPr>
        </p:nvPicPr>
        <p:blipFill>
          <a:blip r:embed="rId2"/>
          <a:srcRect l="31" r="5065"/>
          <a:stretch>
            <a:fillRect/>
          </a:stretch>
        </p:blipFill>
        <p:spPr>
          <a:xfrm>
            <a:off x="3017623" y="3383880"/>
            <a:ext cx="6126377" cy="3332811"/>
          </a:xfrm>
        </p:spPr>
      </p:pic>
      <p:sp>
        <p:nvSpPr>
          <p:cNvPr id="3" name="Title 2"/>
          <p:cNvSpPr>
            <a:spLocks noGrp="1"/>
          </p:cNvSpPr>
          <p:nvPr>
            <p:ph type="title"/>
          </p:nvPr>
        </p:nvSpPr>
        <p:spPr>
          <a:xfrm>
            <a:off x="457200" y="152400"/>
            <a:ext cx="8229600" cy="894084"/>
          </a:xfrm>
        </p:spPr>
        <p:txBody>
          <a:bodyPr/>
          <a:lstStyle/>
          <a:p>
            <a:r>
              <a:rPr lang="en-US" dirty="0" smtClean="0"/>
              <a:t>Table for the Fallen</a:t>
            </a:r>
            <a:endParaRPr lang="en-US" dirty="0"/>
          </a:p>
        </p:txBody>
      </p:sp>
      <p:pic>
        <p:nvPicPr>
          <p:cNvPr id="5" name="Picture 4" descr="Honoring-Our-Fallen-On-Memorial-Day.jpg"/>
          <p:cNvPicPr>
            <a:picLocks noChangeAspect="1"/>
          </p:cNvPicPr>
          <p:nvPr/>
        </p:nvPicPr>
        <p:blipFill>
          <a:blip r:embed="rId3"/>
          <a:stretch>
            <a:fillRect/>
          </a:stretch>
        </p:blipFill>
        <p:spPr>
          <a:xfrm>
            <a:off x="4876250" y="0"/>
            <a:ext cx="4267750" cy="3383880"/>
          </a:xfrm>
          <a:prstGeom prst="rect">
            <a:avLst/>
          </a:prstGeom>
        </p:spPr>
      </p:pic>
      <p:pic>
        <p:nvPicPr>
          <p:cNvPr id="6" name="Picture 5" descr="Fallen-Soldiers.jpg"/>
          <p:cNvPicPr>
            <a:picLocks noChangeAspect="1"/>
          </p:cNvPicPr>
          <p:nvPr/>
        </p:nvPicPr>
        <p:blipFill>
          <a:blip r:embed="rId4"/>
          <a:stretch>
            <a:fillRect/>
          </a:stretch>
        </p:blipFill>
        <p:spPr>
          <a:xfrm>
            <a:off x="217150" y="1046484"/>
            <a:ext cx="4076700" cy="54991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01007marines405.jpg"/>
          <p:cNvPicPr>
            <a:picLocks noGrp="1" noChangeAspect="1"/>
          </p:cNvPicPr>
          <p:nvPr>
            <p:ph idx="1"/>
          </p:nvPr>
        </p:nvPicPr>
        <p:blipFill>
          <a:blip r:embed="rId2"/>
          <a:srcRect l="-17556" r="-17556"/>
          <a:stretch>
            <a:fillRect/>
          </a:stretch>
        </p:blipFill>
        <p:spPr>
          <a:xfrm>
            <a:off x="457200" y="1071880"/>
            <a:ext cx="8229600" cy="4823465"/>
          </a:xfrm>
        </p:spPr>
      </p:pic>
      <p:sp>
        <p:nvSpPr>
          <p:cNvPr id="3" name="Title 2"/>
          <p:cNvSpPr>
            <a:spLocks noGrp="1"/>
          </p:cNvSpPr>
          <p:nvPr>
            <p:ph type="title"/>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FGHANISTAN STORIES RAMP.jpg"/>
          <p:cNvPicPr>
            <a:picLocks noGrp="1" noChangeAspect="1"/>
          </p:cNvPicPr>
          <p:nvPr>
            <p:ph idx="1"/>
          </p:nvPr>
        </p:nvPicPr>
        <p:blipFill>
          <a:blip r:embed="rId2"/>
          <a:srcRect l="-9625" r="-9625"/>
          <a:stretch>
            <a:fillRect/>
          </a:stretch>
        </p:blipFill>
        <p:spPr>
          <a:xfrm>
            <a:off x="-1" y="1077186"/>
            <a:ext cx="5726575" cy="3026444"/>
          </a:xfrm>
        </p:spPr>
      </p:pic>
      <p:sp>
        <p:nvSpPr>
          <p:cNvPr id="3" name="Title 2"/>
          <p:cNvSpPr>
            <a:spLocks noGrp="1"/>
          </p:cNvSpPr>
          <p:nvPr>
            <p:ph type="title"/>
          </p:nvPr>
        </p:nvSpPr>
        <p:spPr>
          <a:xfrm>
            <a:off x="457200" y="-172716"/>
            <a:ext cx="8229600" cy="866453"/>
          </a:xfrm>
        </p:spPr>
        <p:txBody>
          <a:bodyPr/>
          <a:lstStyle/>
          <a:p>
            <a:r>
              <a:rPr lang="en-US" dirty="0" err="1" smtClean="0"/>
              <a:t>Commemeration</a:t>
            </a:r>
            <a:r>
              <a:rPr lang="en-US" dirty="0" smtClean="0"/>
              <a:t> of the Fallen</a:t>
            </a:r>
            <a:endParaRPr lang="en-US" dirty="0"/>
          </a:p>
        </p:txBody>
      </p:sp>
      <p:pic>
        <p:nvPicPr>
          <p:cNvPr id="5" name="Picture 4" descr="ramp_ceremony.jpg"/>
          <p:cNvPicPr>
            <a:picLocks noChangeAspect="1"/>
          </p:cNvPicPr>
          <p:nvPr/>
        </p:nvPicPr>
        <p:blipFill>
          <a:blip r:embed="rId3"/>
          <a:stretch>
            <a:fillRect/>
          </a:stretch>
        </p:blipFill>
        <p:spPr>
          <a:xfrm>
            <a:off x="2434088" y="3539235"/>
            <a:ext cx="6252712" cy="3162968"/>
          </a:xfrm>
          <a:prstGeom prst="rect">
            <a:avLst/>
          </a:prstGeom>
        </p:spPr>
      </p:pic>
      <p:sp>
        <p:nvSpPr>
          <p:cNvPr id="6" name="TextBox 5"/>
          <p:cNvSpPr txBox="1"/>
          <p:nvPr/>
        </p:nvSpPr>
        <p:spPr>
          <a:xfrm>
            <a:off x="5938235" y="1728463"/>
            <a:ext cx="2269464" cy="369332"/>
          </a:xfrm>
          <a:prstGeom prst="rect">
            <a:avLst/>
          </a:prstGeom>
          <a:noFill/>
        </p:spPr>
        <p:txBody>
          <a:bodyPr wrap="square" rtlCol="0">
            <a:spAutoFit/>
          </a:bodyPr>
          <a:lstStyle/>
          <a:p>
            <a:r>
              <a:rPr lang="en-US" dirty="0" smtClean="0"/>
              <a:t>Ramp Ceremonies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07677bf16c29a2b3c224af53a116ffd_f2538.jpg"/>
          <p:cNvPicPr>
            <a:picLocks noGrp="1" noChangeAspect="1"/>
          </p:cNvPicPr>
          <p:nvPr>
            <p:ph idx="1"/>
          </p:nvPr>
        </p:nvPicPr>
        <p:blipFill>
          <a:blip r:embed="rId2"/>
          <a:srcRect t="148" b="143"/>
          <a:stretch>
            <a:fillRect/>
          </a:stretch>
        </p:blipFill>
        <p:spPr>
          <a:xfrm>
            <a:off x="151478" y="862165"/>
            <a:ext cx="4066589" cy="3017578"/>
          </a:xfrm>
        </p:spPr>
      </p:pic>
      <p:sp>
        <p:nvSpPr>
          <p:cNvPr id="3" name="Title 2"/>
          <p:cNvSpPr>
            <a:spLocks noGrp="1"/>
          </p:cNvSpPr>
          <p:nvPr>
            <p:ph type="title"/>
          </p:nvPr>
        </p:nvSpPr>
        <p:spPr>
          <a:xfrm>
            <a:off x="457200" y="152400"/>
            <a:ext cx="8229600" cy="500049"/>
          </a:xfrm>
        </p:spPr>
        <p:txBody>
          <a:bodyPr>
            <a:normAutofit/>
          </a:bodyPr>
          <a:lstStyle/>
          <a:p>
            <a:r>
              <a:rPr lang="en-US" sz="2400" dirty="0" smtClean="0"/>
              <a:t>1932, WWI vets gathering in D.C. to demand promised bonuses</a:t>
            </a:r>
            <a:endParaRPr lang="en-US" sz="2400" dirty="0"/>
          </a:p>
        </p:txBody>
      </p:sp>
      <p:pic>
        <p:nvPicPr>
          <p:cNvPr id="5" name="Picture 4" descr="at0058f2bs.jpg"/>
          <p:cNvPicPr>
            <a:picLocks noChangeAspect="1"/>
          </p:cNvPicPr>
          <p:nvPr/>
        </p:nvPicPr>
        <p:blipFill>
          <a:blip r:embed="rId3"/>
          <a:stretch>
            <a:fillRect/>
          </a:stretch>
        </p:blipFill>
        <p:spPr>
          <a:xfrm>
            <a:off x="4357892" y="862013"/>
            <a:ext cx="4056717" cy="5097778"/>
          </a:xfrm>
          <a:prstGeom prst="rect">
            <a:avLst/>
          </a:prstGeom>
        </p:spPr>
      </p:pic>
      <p:sp>
        <p:nvSpPr>
          <p:cNvPr id="6" name="TextBox 5"/>
          <p:cNvSpPr txBox="1"/>
          <p:nvPr/>
        </p:nvSpPr>
        <p:spPr>
          <a:xfrm>
            <a:off x="151477" y="4217619"/>
            <a:ext cx="4066589" cy="1754327"/>
          </a:xfrm>
          <a:prstGeom prst="rect">
            <a:avLst/>
          </a:prstGeom>
          <a:noFill/>
        </p:spPr>
        <p:txBody>
          <a:bodyPr wrap="square" rtlCol="0">
            <a:spAutoFit/>
          </a:bodyPr>
          <a:lstStyle/>
          <a:p>
            <a:r>
              <a:rPr lang="en-US" dirty="0" smtClean="0"/>
              <a:t>They came as far away as the West Coast</a:t>
            </a:r>
          </a:p>
          <a:p>
            <a:r>
              <a:rPr lang="en-US" dirty="0" smtClean="0"/>
              <a:t>Set up their tents, some brought families</a:t>
            </a:r>
          </a:p>
          <a:p>
            <a:r>
              <a:rPr lang="en-US" dirty="0" smtClean="0"/>
              <a:t>20,000 veterans camped out + 20,000 family members and supporters</a:t>
            </a:r>
            <a:endParaRPr lang="en-US" dirty="0"/>
          </a:p>
        </p:txBody>
      </p:sp>
    </p:spTree>
    <p:extLst>
      <p:ext uri="{BB962C8B-B14F-4D97-AF65-F5344CB8AC3E}">
        <p14:creationId xmlns:p14="http://schemas.microsoft.com/office/powerpoint/2010/main" val="355800509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Regimental+Combat+Team+1+Marines+Hold+Memorial+Qdsn7jL_2qOl.jpg"/>
          <p:cNvPicPr>
            <a:picLocks noGrp="1" noChangeAspect="1"/>
          </p:cNvPicPr>
          <p:nvPr>
            <p:ph idx="1"/>
          </p:nvPr>
        </p:nvPicPr>
        <p:blipFill>
          <a:blip r:embed="rId2"/>
          <a:srcRect l="5276" r="-8333" b="6212"/>
          <a:stretch>
            <a:fillRect/>
          </a:stretch>
        </p:blipFill>
        <p:spPr>
          <a:xfrm>
            <a:off x="3351281" y="3127212"/>
            <a:ext cx="6283914" cy="3312285"/>
          </a:xfrm>
        </p:spPr>
      </p:pic>
      <p:sp>
        <p:nvSpPr>
          <p:cNvPr id="3" name="Title 2"/>
          <p:cNvSpPr>
            <a:spLocks noGrp="1"/>
          </p:cNvSpPr>
          <p:nvPr>
            <p:ph type="title"/>
          </p:nvPr>
        </p:nvSpPr>
        <p:spPr>
          <a:xfrm flipH="1">
            <a:off x="8686799" y="152400"/>
            <a:ext cx="45719" cy="45719"/>
          </a:xfrm>
        </p:spPr>
        <p:txBody>
          <a:bodyPr>
            <a:normAutofit fontScale="90000"/>
          </a:bodyPr>
          <a:lstStyle/>
          <a:p>
            <a:endParaRPr lang="en-US" dirty="0"/>
          </a:p>
        </p:txBody>
      </p:sp>
      <p:pic>
        <p:nvPicPr>
          <p:cNvPr id="5" name="Picture 4" descr="6a00e551d9d3fd8833014e8764852e970d-800wi.jpg"/>
          <p:cNvPicPr>
            <a:picLocks noChangeAspect="1"/>
          </p:cNvPicPr>
          <p:nvPr/>
        </p:nvPicPr>
        <p:blipFill>
          <a:blip r:embed="rId3"/>
          <a:stretch>
            <a:fillRect/>
          </a:stretch>
        </p:blipFill>
        <p:spPr>
          <a:xfrm>
            <a:off x="0" y="0"/>
            <a:ext cx="3351281" cy="4985498"/>
          </a:xfrm>
          <a:prstGeom prst="rect">
            <a:avLst/>
          </a:prstGeom>
        </p:spPr>
      </p:pic>
      <p:sp>
        <p:nvSpPr>
          <p:cNvPr id="6" name="TextBox 5"/>
          <p:cNvSpPr txBox="1"/>
          <p:nvPr/>
        </p:nvSpPr>
        <p:spPr>
          <a:xfrm>
            <a:off x="84049" y="4318744"/>
            <a:ext cx="3267231" cy="646331"/>
          </a:xfrm>
          <a:prstGeom prst="rect">
            <a:avLst/>
          </a:prstGeom>
          <a:noFill/>
        </p:spPr>
        <p:txBody>
          <a:bodyPr wrap="square" rtlCol="0">
            <a:spAutoFit/>
          </a:bodyPr>
          <a:lstStyle/>
          <a:p>
            <a:r>
              <a:rPr lang="en-US" dirty="0" smtClean="0"/>
              <a:t>Sergeants </a:t>
            </a:r>
            <a:r>
              <a:rPr lang="en-US" dirty="0" err="1" smtClean="0"/>
              <a:t>Lammerts</a:t>
            </a:r>
            <a:r>
              <a:rPr lang="en-US" dirty="0" smtClean="0"/>
              <a:t> and Burgess</a:t>
            </a:r>
            <a:endParaRPr lang="en-US" dirty="0"/>
          </a:p>
        </p:txBody>
      </p:sp>
      <p:sp>
        <p:nvSpPr>
          <p:cNvPr id="7" name="TextBox 6"/>
          <p:cNvSpPr txBox="1"/>
          <p:nvPr/>
        </p:nvSpPr>
        <p:spPr>
          <a:xfrm>
            <a:off x="4348865" y="1797247"/>
            <a:ext cx="3881633" cy="369332"/>
          </a:xfrm>
          <a:prstGeom prst="rect">
            <a:avLst/>
          </a:prstGeom>
          <a:noFill/>
        </p:spPr>
        <p:txBody>
          <a:bodyPr wrap="square" rtlCol="0">
            <a:spAutoFit/>
          </a:bodyPr>
          <a:lstStyle/>
          <a:p>
            <a:r>
              <a:rPr lang="en-US" dirty="0" smtClean="0"/>
              <a:t>Unit Memorial Services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9647"/>
            <a:ext cx="8229600" cy="5026353"/>
          </a:xfrm>
        </p:spPr>
        <p:txBody>
          <a:bodyPr>
            <a:normAutofit lnSpcReduction="10000"/>
          </a:bodyPr>
          <a:lstStyle/>
          <a:p>
            <a:r>
              <a:rPr lang="en-US" dirty="0"/>
              <a:t>I’ve talked about the history of soldiers returning from America’s </a:t>
            </a:r>
            <a:r>
              <a:rPr lang="en-US" dirty="0" smtClean="0"/>
              <a:t>wars </a:t>
            </a:r>
            <a:endParaRPr lang="en-US" dirty="0"/>
          </a:p>
          <a:p>
            <a:pPr lvl="0"/>
            <a:r>
              <a:rPr lang="en-US" dirty="0" smtClean="0"/>
              <a:t>the </a:t>
            </a:r>
            <a:r>
              <a:rPr lang="en-US" dirty="0"/>
              <a:t>ways in which they are or are not welcomed home</a:t>
            </a:r>
          </a:p>
          <a:p>
            <a:pPr lvl="0"/>
            <a:r>
              <a:rPr lang="en-US" dirty="0" smtClean="0"/>
              <a:t>veterans </a:t>
            </a:r>
            <a:r>
              <a:rPr lang="en-US" dirty="0" smtClean="0"/>
              <a:t>asserting </a:t>
            </a:r>
            <a:r>
              <a:rPr lang="en-US" dirty="0"/>
              <a:t>their political power</a:t>
            </a:r>
          </a:p>
          <a:p>
            <a:pPr lvl="0"/>
            <a:r>
              <a:rPr lang="en-US" dirty="0" smtClean="0"/>
              <a:t>those </a:t>
            </a:r>
            <a:r>
              <a:rPr lang="en-US" dirty="0"/>
              <a:t>who return with bodies permanently transformed by </a:t>
            </a:r>
            <a:r>
              <a:rPr lang="en-US" dirty="0" smtClean="0"/>
              <a:t>war</a:t>
            </a:r>
          </a:p>
          <a:p>
            <a:pPr lvl="0"/>
            <a:r>
              <a:rPr lang="en-US" dirty="0" smtClean="0"/>
              <a:t> </a:t>
            </a:r>
            <a:r>
              <a:rPr lang="en-US" dirty="0"/>
              <a:t>those who return with invisible injuries </a:t>
            </a:r>
          </a:p>
          <a:p>
            <a:pPr lvl="0"/>
            <a:r>
              <a:rPr lang="en-US" dirty="0"/>
              <a:t>about the need for a nation to shoulder the moral responsibility of a war it has asked some citizens to fight on its behalf</a:t>
            </a:r>
          </a:p>
          <a:p>
            <a:r>
              <a:rPr lang="en-US" dirty="0"/>
              <a:t> </a:t>
            </a:r>
            <a:r>
              <a:rPr lang="en-US" dirty="0" smtClean="0"/>
              <a:t>about rituals marking the transition from warrior to civilian</a:t>
            </a:r>
            <a:endParaRPr lang="en-US" dirty="0"/>
          </a:p>
          <a:p>
            <a:endParaRPr lang="en-US" dirty="0"/>
          </a:p>
        </p:txBody>
      </p:sp>
      <p:sp>
        <p:nvSpPr>
          <p:cNvPr id="3" name="Title 2"/>
          <p:cNvSpPr>
            <a:spLocks noGrp="1"/>
          </p:cNvSpPr>
          <p:nvPr>
            <p:ph type="title"/>
          </p:nvPr>
        </p:nvSpPr>
        <p:spPr>
          <a:xfrm>
            <a:off x="457200" y="152400"/>
            <a:ext cx="8229600" cy="738973"/>
          </a:xfrm>
        </p:spPr>
        <p:txBody>
          <a:bodyPr>
            <a:normAutofit/>
          </a:bodyPr>
          <a:lstStyle/>
          <a:p>
            <a:r>
              <a:rPr lang="en-US" dirty="0" smtClean="0"/>
              <a:t>Today</a:t>
            </a:r>
            <a:endParaRPr lang="en-US" dirty="0"/>
          </a:p>
        </p:txBody>
      </p:sp>
    </p:spTree>
    <p:extLst>
      <p:ext uri="{BB962C8B-B14F-4D97-AF65-F5344CB8AC3E}">
        <p14:creationId xmlns:p14="http://schemas.microsoft.com/office/powerpoint/2010/main" val="188925174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I will be arguing that women have always aided in America’s wars</a:t>
            </a:r>
          </a:p>
          <a:p>
            <a:endParaRPr lang="en-US" dirty="0"/>
          </a:p>
          <a:p>
            <a:r>
              <a:rPr lang="en-US" dirty="0" smtClean="0"/>
              <a:t>That their roles have been limited by design</a:t>
            </a:r>
          </a:p>
          <a:p>
            <a:endParaRPr lang="en-US" dirty="0" smtClean="0"/>
          </a:p>
          <a:p>
            <a:r>
              <a:rPr lang="en-US" dirty="0"/>
              <a:t>T</a:t>
            </a:r>
            <a:r>
              <a:rPr lang="en-US" dirty="0" smtClean="0"/>
              <a:t>hat the full integration of women in the armed services was ardently resisted for most of the 20</a:t>
            </a:r>
            <a:r>
              <a:rPr lang="en-US" baseline="30000" dirty="0" smtClean="0"/>
              <a:t>th</a:t>
            </a:r>
            <a:r>
              <a:rPr lang="en-US" dirty="0" smtClean="0"/>
              <a:t> C</a:t>
            </a:r>
          </a:p>
          <a:p>
            <a:endParaRPr lang="en-US" dirty="0"/>
          </a:p>
          <a:p>
            <a:r>
              <a:rPr lang="en-US" dirty="0" smtClean="0"/>
              <a:t>That in the last decade women have made major contributions to the combat </a:t>
            </a:r>
            <a:r>
              <a:rPr lang="en-US" dirty="0" smtClean="0"/>
              <a:t>arms</a:t>
            </a:r>
            <a:endParaRPr lang="en-US" dirty="0"/>
          </a:p>
        </p:txBody>
      </p:sp>
      <p:sp>
        <p:nvSpPr>
          <p:cNvPr id="3" name="Title 2"/>
          <p:cNvSpPr>
            <a:spLocks noGrp="1"/>
          </p:cNvSpPr>
          <p:nvPr>
            <p:ph type="title"/>
          </p:nvPr>
        </p:nvSpPr>
        <p:spPr/>
        <p:txBody>
          <a:bodyPr/>
          <a:lstStyle/>
          <a:p>
            <a:r>
              <a:rPr lang="en-US" dirty="0" smtClean="0"/>
              <a:t>Next lecture</a:t>
            </a:r>
            <a:endParaRPr lang="en-US" dirty="0"/>
          </a:p>
        </p:txBody>
      </p:sp>
    </p:spTree>
    <p:extLst>
      <p:ext uri="{BB962C8B-B14F-4D97-AF65-F5344CB8AC3E}">
        <p14:creationId xmlns:p14="http://schemas.microsoft.com/office/powerpoint/2010/main" val="132934497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ative American presence.jpg"/>
          <p:cNvPicPr>
            <a:picLocks noGrp="1" noChangeAspect="1"/>
          </p:cNvPicPr>
          <p:nvPr>
            <p:ph idx="1"/>
          </p:nvPr>
        </p:nvPicPr>
        <p:blipFill>
          <a:blip r:embed="rId2"/>
          <a:srcRect l="165" r="3630"/>
          <a:stretch>
            <a:fillRect/>
          </a:stretch>
        </p:blipFill>
        <p:spPr>
          <a:xfrm>
            <a:off x="1319457" y="850900"/>
            <a:ext cx="3146072" cy="3448275"/>
          </a:xfrm>
        </p:spPr>
      </p:pic>
      <p:sp>
        <p:nvSpPr>
          <p:cNvPr id="3" name="Title 2"/>
          <p:cNvSpPr>
            <a:spLocks noGrp="1"/>
          </p:cNvSpPr>
          <p:nvPr>
            <p:ph type="title"/>
          </p:nvPr>
        </p:nvSpPr>
        <p:spPr>
          <a:xfrm>
            <a:off x="457200" y="152400"/>
            <a:ext cx="8229600" cy="698114"/>
          </a:xfrm>
        </p:spPr>
        <p:txBody>
          <a:bodyPr>
            <a:normAutofit/>
          </a:bodyPr>
          <a:lstStyle/>
          <a:p>
            <a:r>
              <a:rPr lang="en-US" sz="2400" dirty="0" smtClean="0"/>
              <a:t>They included representative of all groups who had served.</a:t>
            </a:r>
            <a:endParaRPr lang="en-US" sz="2400" dirty="0"/>
          </a:p>
        </p:txBody>
      </p:sp>
      <p:sp>
        <p:nvSpPr>
          <p:cNvPr id="5" name="TextBox 4"/>
          <p:cNvSpPr txBox="1"/>
          <p:nvPr/>
        </p:nvSpPr>
        <p:spPr>
          <a:xfrm>
            <a:off x="699127" y="3856442"/>
            <a:ext cx="2738248" cy="369332"/>
          </a:xfrm>
          <a:prstGeom prst="rect">
            <a:avLst/>
          </a:prstGeom>
          <a:noFill/>
        </p:spPr>
        <p:txBody>
          <a:bodyPr wrap="square" rtlCol="0">
            <a:spAutoFit/>
          </a:bodyPr>
          <a:lstStyle/>
          <a:p>
            <a:r>
              <a:rPr lang="en-US" dirty="0" smtClean="0"/>
              <a:t>From Nebraska</a:t>
            </a:r>
            <a:endParaRPr lang="en-US" dirty="0"/>
          </a:p>
        </p:txBody>
      </p:sp>
      <p:pic>
        <p:nvPicPr>
          <p:cNvPr id="6" name="Picture 5" descr="images.jpg"/>
          <p:cNvPicPr>
            <a:picLocks noChangeAspect="1"/>
          </p:cNvPicPr>
          <p:nvPr/>
        </p:nvPicPr>
        <p:blipFill>
          <a:blip r:embed="rId3"/>
          <a:stretch>
            <a:fillRect/>
          </a:stretch>
        </p:blipFill>
        <p:spPr>
          <a:xfrm>
            <a:off x="876676" y="4481781"/>
            <a:ext cx="4305300" cy="1879600"/>
          </a:xfrm>
          <a:prstGeom prst="rect">
            <a:avLst/>
          </a:prstGeom>
        </p:spPr>
      </p:pic>
      <p:pic>
        <p:nvPicPr>
          <p:cNvPr id="8" name="Picture 7" descr="epic.jpg"/>
          <p:cNvPicPr>
            <a:picLocks noChangeAspect="1"/>
          </p:cNvPicPr>
          <p:nvPr/>
        </p:nvPicPr>
        <p:blipFill>
          <a:blip r:embed="rId4"/>
          <a:stretch>
            <a:fillRect/>
          </a:stretch>
        </p:blipFill>
        <p:spPr>
          <a:xfrm>
            <a:off x="5403816" y="852892"/>
            <a:ext cx="3282984" cy="5508489"/>
          </a:xfrm>
          <a:prstGeom prst="rect">
            <a:avLst/>
          </a:prstGeom>
        </p:spPr>
      </p:pic>
      <p:sp>
        <p:nvSpPr>
          <p:cNvPr id="10" name="TextBox 9"/>
          <p:cNvSpPr txBox="1"/>
          <p:nvPr/>
        </p:nvSpPr>
        <p:spPr>
          <a:xfrm>
            <a:off x="457200" y="6361381"/>
            <a:ext cx="4305300" cy="369332"/>
          </a:xfrm>
          <a:prstGeom prst="rect">
            <a:avLst/>
          </a:prstGeom>
          <a:noFill/>
        </p:spPr>
        <p:txBody>
          <a:bodyPr wrap="square" rtlCol="0">
            <a:spAutoFit/>
          </a:bodyPr>
          <a:lstStyle/>
          <a:p>
            <a:r>
              <a:rPr lang="en-US" dirty="0" smtClean="0"/>
              <a:t>From the Baltimore Sun, July, 1932</a:t>
            </a:r>
            <a:endParaRPr lang="en-US" dirty="0"/>
          </a:p>
        </p:txBody>
      </p:sp>
    </p:spTree>
    <p:extLst>
      <p:ext uri="{BB962C8B-B14F-4D97-AF65-F5344CB8AC3E}">
        <p14:creationId xmlns:p14="http://schemas.microsoft.com/office/powerpoint/2010/main" val="90618007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932_Bonus_March.jpg"/>
          <p:cNvPicPr>
            <a:picLocks noGrp="1" noChangeAspect="1"/>
          </p:cNvPicPr>
          <p:nvPr>
            <p:ph idx="1"/>
          </p:nvPr>
        </p:nvPicPr>
        <p:blipFill>
          <a:blip r:embed="rId2"/>
          <a:srcRect t="-1921" b="-1921"/>
          <a:stretch>
            <a:fillRect/>
          </a:stretch>
        </p:blipFill>
        <p:spPr/>
      </p:pic>
      <p:sp>
        <p:nvSpPr>
          <p:cNvPr id="3" name="Title 2"/>
          <p:cNvSpPr>
            <a:spLocks noGrp="1"/>
          </p:cNvSpPr>
          <p:nvPr>
            <p:ph type="title"/>
          </p:nvPr>
        </p:nvSpPr>
        <p:spPr>
          <a:xfrm>
            <a:off x="457200" y="152400"/>
            <a:ext cx="8229600" cy="779671"/>
          </a:xfrm>
        </p:spPr>
        <p:txBody>
          <a:bodyPr>
            <a:normAutofit fontScale="90000"/>
          </a:bodyPr>
          <a:lstStyle/>
          <a:p>
            <a:r>
              <a:rPr lang="en-US" dirty="0" smtClean="0"/>
              <a:t>The end of the Occupation, July 29, 1932</a:t>
            </a:r>
            <a:endParaRPr lang="en-US" dirty="0"/>
          </a:p>
        </p:txBody>
      </p:sp>
    </p:spTree>
    <p:extLst>
      <p:ext uri="{BB962C8B-B14F-4D97-AF65-F5344CB8AC3E}">
        <p14:creationId xmlns:p14="http://schemas.microsoft.com/office/powerpoint/2010/main" val="387105489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onusarmy2.jpg"/>
          <p:cNvPicPr>
            <a:picLocks noGrp="1" noChangeAspect="1"/>
          </p:cNvPicPr>
          <p:nvPr>
            <p:ph idx="1"/>
          </p:nvPr>
        </p:nvPicPr>
        <p:blipFill>
          <a:blip r:embed="rId2"/>
          <a:srcRect l="494" r="3563" b="4898"/>
          <a:stretch>
            <a:fillRect/>
          </a:stretch>
        </p:blipFill>
        <p:spPr>
          <a:xfrm>
            <a:off x="457200" y="152400"/>
            <a:ext cx="4961035" cy="3412770"/>
          </a:xfrm>
        </p:spPr>
      </p:pic>
      <p:sp>
        <p:nvSpPr>
          <p:cNvPr id="3" name="Title 2"/>
          <p:cNvSpPr>
            <a:spLocks noGrp="1"/>
          </p:cNvSpPr>
          <p:nvPr>
            <p:ph type="title"/>
          </p:nvPr>
        </p:nvSpPr>
        <p:spPr/>
        <p:txBody>
          <a:bodyPr/>
          <a:lstStyle/>
          <a:p>
            <a:endParaRPr lang="en-US"/>
          </a:p>
        </p:txBody>
      </p:sp>
      <p:pic>
        <p:nvPicPr>
          <p:cNvPr id="5" name="Picture 4" descr="s_500_opednews_com_0_the-bonus-marchers-protest-ended-everett-jpg_25058_20130101-74.gif"/>
          <p:cNvPicPr>
            <a:picLocks noChangeAspect="1"/>
          </p:cNvPicPr>
          <p:nvPr/>
        </p:nvPicPr>
        <p:blipFill>
          <a:blip r:embed="rId3"/>
          <a:srcRect l="15180" t="18020" b="9974"/>
          <a:stretch>
            <a:fillRect/>
          </a:stretch>
        </p:blipFill>
        <p:spPr>
          <a:xfrm>
            <a:off x="3768730" y="3324723"/>
            <a:ext cx="5375270" cy="3347007"/>
          </a:xfrm>
          <a:prstGeom prst="rect">
            <a:avLst/>
          </a:prstGeom>
        </p:spPr>
      </p:pic>
      <p:sp>
        <p:nvSpPr>
          <p:cNvPr id="6" name="TextBox 5"/>
          <p:cNvSpPr txBox="1"/>
          <p:nvPr/>
        </p:nvSpPr>
        <p:spPr>
          <a:xfrm>
            <a:off x="457200" y="3961300"/>
            <a:ext cx="3061740" cy="1200329"/>
          </a:xfrm>
          <a:prstGeom prst="rect">
            <a:avLst/>
          </a:prstGeom>
          <a:noFill/>
        </p:spPr>
        <p:txBody>
          <a:bodyPr wrap="square" rtlCol="0">
            <a:spAutoFit/>
          </a:bodyPr>
          <a:lstStyle/>
          <a:p>
            <a:r>
              <a:rPr lang="en-US" dirty="0" smtClean="0"/>
              <a:t>America’s war heroes were being tear-gassed within sight of the nation’s capitol building.</a:t>
            </a:r>
            <a:endParaRPr lang="en-US" dirty="0"/>
          </a:p>
        </p:txBody>
      </p:sp>
    </p:spTree>
    <p:extLst>
      <p:ext uri="{BB962C8B-B14F-4D97-AF65-F5344CB8AC3E}">
        <p14:creationId xmlns:p14="http://schemas.microsoft.com/office/powerpoint/2010/main" val="283269999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fcfa47947f52171b54da784fd7bb1f9.jpg"/>
          <p:cNvPicPr>
            <a:picLocks noGrp="1" noChangeAspect="1"/>
          </p:cNvPicPr>
          <p:nvPr>
            <p:ph idx="1"/>
          </p:nvPr>
        </p:nvPicPr>
        <p:blipFill>
          <a:blip r:embed="rId2"/>
          <a:srcRect l="-63718" r="-63718"/>
          <a:stretch>
            <a:fillRect/>
          </a:stretch>
        </p:blipFill>
        <p:spPr>
          <a:xfrm>
            <a:off x="2853039" y="152400"/>
            <a:ext cx="8229600" cy="4864098"/>
          </a:xfrm>
        </p:spPr>
      </p:pic>
      <p:sp>
        <p:nvSpPr>
          <p:cNvPr id="3" name="Title 2"/>
          <p:cNvSpPr>
            <a:spLocks noGrp="1"/>
          </p:cNvSpPr>
          <p:nvPr>
            <p:ph type="title"/>
          </p:nvPr>
        </p:nvSpPr>
        <p:spPr>
          <a:xfrm>
            <a:off x="457200" y="152400"/>
            <a:ext cx="8229600" cy="674813"/>
          </a:xfrm>
        </p:spPr>
        <p:txBody>
          <a:bodyPr>
            <a:normAutofit fontScale="90000"/>
          </a:bodyPr>
          <a:lstStyle/>
          <a:p>
            <a:r>
              <a:rPr lang="en-US" dirty="0" smtClean="0"/>
              <a:t>World War II Veterans</a:t>
            </a:r>
            <a:endParaRPr lang="en-US" dirty="0"/>
          </a:p>
        </p:txBody>
      </p:sp>
      <p:sp>
        <p:nvSpPr>
          <p:cNvPr id="5" name="TextBox 4"/>
          <p:cNvSpPr txBox="1"/>
          <p:nvPr/>
        </p:nvSpPr>
        <p:spPr>
          <a:xfrm>
            <a:off x="457200" y="1186184"/>
            <a:ext cx="4430782" cy="3139321"/>
          </a:xfrm>
          <a:prstGeom prst="rect">
            <a:avLst/>
          </a:prstGeom>
          <a:noFill/>
        </p:spPr>
        <p:txBody>
          <a:bodyPr wrap="square" rtlCol="0">
            <a:spAutoFit/>
          </a:bodyPr>
          <a:lstStyle/>
          <a:p>
            <a:r>
              <a:rPr lang="en-US" dirty="0" smtClean="0"/>
              <a:t>12 Million returned from overseas</a:t>
            </a:r>
          </a:p>
          <a:p>
            <a:endParaRPr lang="en-US" dirty="0" smtClean="0"/>
          </a:p>
          <a:p>
            <a:r>
              <a:rPr lang="en-US" dirty="0" smtClean="0"/>
              <a:t>Returned to a booming economy</a:t>
            </a:r>
          </a:p>
          <a:p>
            <a:endParaRPr lang="en-US" dirty="0" smtClean="0"/>
          </a:p>
          <a:p>
            <a:r>
              <a:rPr lang="en-US" dirty="0" smtClean="0"/>
              <a:t>To a GI bill to pay for full tuition and living expenses as well as low interest mortgages</a:t>
            </a:r>
          </a:p>
          <a:p>
            <a:endParaRPr lang="en-US" dirty="0" smtClean="0"/>
          </a:p>
          <a:p>
            <a:r>
              <a:rPr lang="en-US" dirty="0" smtClean="0"/>
              <a:t>College campuses filled over night</a:t>
            </a:r>
          </a:p>
          <a:p>
            <a:endParaRPr lang="en-US" dirty="0" smtClean="0"/>
          </a:p>
          <a:p>
            <a:r>
              <a:rPr lang="en-US" dirty="0" smtClean="0"/>
              <a:t>Many returned changed.</a:t>
            </a:r>
          </a:p>
        </p:txBody>
      </p:sp>
    </p:spTree>
    <p:extLst>
      <p:ext uri="{BB962C8B-B14F-4D97-AF65-F5344CB8AC3E}">
        <p14:creationId xmlns:p14="http://schemas.microsoft.com/office/powerpoint/2010/main" val="15265367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uskegee-Airmen.jpg"/>
          <p:cNvPicPr>
            <a:picLocks noGrp="1" noChangeAspect="1"/>
          </p:cNvPicPr>
          <p:nvPr>
            <p:ph idx="1"/>
          </p:nvPr>
        </p:nvPicPr>
        <p:blipFill>
          <a:blip r:embed="rId2"/>
          <a:srcRect l="1582" t="3537" r="2823" b="3328"/>
          <a:stretch>
            <a:fillRect/>
          </a:stretch>
        </p:blipFill>
        <p:spPr>
          <a:xfrm>
            <a:off x="174783" y="815562"/>
            <a:ext cx="5313366" cy="3192341"/>
          </a:xfrm>
        </p:spPr>
      </p:pic>
      <p:sp>
        <p:nvSpPr>
          <p:cNvPr id="3" name="Title 2"/>
          <p:cNvSpPr>
            <a:spLocks noGrp="1"/>
          </p:cNvSpPr>
          <p:nvPr>
            <p:ph type="title"/>
          </p:nvPr>
        </p:nvSpPr>
        <p:spPr>
          <a:xfrm>
            <a:off x="457200" y="152400"/>
            <a:ext cx="8229600" cy="663162"/>
          </a:xfrm>
        </p:spPr>
        <p:txBody>
          <a:bodyPr>
            <a:normAutofit/>
          </a:bodyPr>
          <a:lstStyle/>
          <a:p>
            <a:r>
              <a:rPr lang="en-US" sz="2800" dirty="0" smtClean="0"/>
              <a:t>For others, the economic prospects were not so sunny.</a:t>
            </a:r>
            <a:endParaRPr lang="en-US" sz="2800" dirty="0"/>
          </a:p>
        </p:txBody>
      </p:sp>
      <p:pic>
        <p:nvPicPr>
          <p:cNvPr id="5" name="Picture 4" descr="w3.jpg"/>
          <p:cNvPicPr>
            <a:picLocks noChangeAspect="1"/>
          </p:cNvPicPr>
          <p:nvPr/>
        </p:nvPicPr>
        <p:blipFill>
          <a:blip r:embed="rId3"/>
          <a:stretch>
            <a:fillRect/>
          </a:stretch>
        </p:blipFill>
        <p:spPr>
          <a:xfrm>
            <a:off x="5045367" y="3821489"/>
            <a:ext cx="4098633" cy="3300560"/>
          </a:xfrm>
          <a:prstGeom prst="rect">
            <a:avLst/>
          </a:prstGeom>
        </p:spPr>
      </p:pic>
      <p:sp>
        <p:nvSpPr>
          <p:cNvPr id="6" name="TextBox 5"/>
          <p:cNvSpPr txBox="1"/>
          <p:nvPr/>
        </p:nvSpPr>
        <p:spPr>
          <a:xfrm>
            <a:off x="5791103" y="815562"/>
            <a:ext cx="2895697" cy="2800766"/>
          </a:xfrm>
          <a:prstGeom prst="rect">
            <a:avLst/>
          </a:prstGeom>
          <a:noFill/>
        </p:spPr>
        <p:txBody>
          <a:bodyPr wrap="square" rtlCol="0">
            <a:spAutoFit/>
          </a:bodyPr>
          <a:lstStyle/>
          <a:p>
            <a:r>
              <a:rPr lang="en-US" sz="1600" dirty="0" err="1" smtClean="0"/>
              <a:t>Tuskeegee</a:t>
            </a:r>
            <a:r>
              <a:rPr lang="en-US" sz="1600" dirty="0" smtClean="0"/>
              <a:t> Airmen had one of the most successful flying records in WWII</a:t>
            </a:r>
          </a:p>
          <a:p>
            <a:endParaRPr lang="en-US" sz="1600" dirty="0" smtClean="0"/>
          </a:p>
          <a:p>
            <a:r>
              <a:rPr lang="en-US" sz="1600" dirty="0" smtClean="0"/>
              <a:t>No African American pilot was allowed to fly commercially for 20 years  after the end of the war.</a:t>
            </a:r>
          </a:p>
          <a:p>
            <a:endParaRPr lang="en-US" sz="1600" dirty="0" smtClean="0"/>
          </a:p>
          <a:p>
            <a:r>
              <a:rPr lang="en-US" sz="1600" dirty="0" smtClean="0"/>
              <a:t>The U.S. military not officially integrated till 1948.</a:t>
            </a:r>
            <a:endParaRPr lang="en-US" sz="1600" dirty="0"/>
          </a:p>
        </p:txBody>
      </p:sp>
      <p:sp>
        <p:nvSpPr>
          <p:cNvPr id="7" name="TextBox 6"/>
          <p:cNvSpPr txBox="1"/>
          <p:nvPr/>
        </p:nvSpPr>
        <p:spPr>
          <a:xfrm>
            <a:off x="174782" y="4438986"/>
            <a:ext cx="4346239" cy="2031325"/>
          </a:xfrm>
          <a:prstGeom prst="rect">
            <a:avLst/>
          </a:prstGeom>
          <a:noFill/>
        </p:spPr>
        <p:txBody>
          <a:bodyPr wrap="square" rtlCol="0">
            <a:spAutoFit/>
          </a:bodyPr>
          <a:lstStyle/>
          <a:p>
            <a:r>
              <a:rPr lang="en-US" dirty="0" smtClean="0"/>
              <a:t>Women pilots flew as trainers stateside.</a:t>
            </a:r>
          </a:p>
          <a:p>
            <a:endParaRPr lang="en-US" dirty="0" smtClean="0"/>
          </a:p>
          <a:p>
            <a:r>
              <a:rPr lang="en-US" dirty="0" smtClean="0"/>
              <a:t>Not till 1973, would the first female pilot be hired by a commercial airline.</a:t>
            </a:r>
          </a:p>
          <a:p>
            <a:endParaRPr lang="en-US" dirty="0" smtClean="0"/>
          </a:p>
          <a:p>
            <a:r>
              <a:rPr lang="en-US" dirty="0" smtClean="0"/>
              <a:t>Women were expected to return to the home and hearth after the war.</a:t>
            </a:r>
            <a:endParaRPr lang="en-US" dirty="0"/>
          </a:p>
        </p:txBody>
      </p:sp>
    </p:spTree>
    <p:extLst>
      <p:ext uri="{BB962C8B-B14F-4D97-AF65-F5344CB8AC3E}">
        <p14:creationId xmlns:p14="http://schemas.microsoft.com/office/powerpoint/2010/main" val="9140035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43721"/>
            <a:ext cx="4285212" cy="5914279"/>
          </a:xfrm>
        </p:spPr>
        <p:txBody>
          <a:bodyPr>
            <a:normAutofit/>
          </a:bodyPr>
          <a:lstStyle/>
          <a:p>
            <a:pPr>
              <a:buNone/>
            </a:pPr>
            <a:r>
              <a:rPr lang="en-US" sz="2000" dirty="0" smtClean="0"/>
              <a:t>The Korean War was never a popular war – never more than 40% of Americans expressed support for the war.  It was regarded by many as the war that was impossible to win.</a:t>
            </a:r>
          </a:p>
          <a:p>
            <a:pPr>
              <a:buNone/>
            </a:pPr>
            <a:r>
              <a:rPr lang="en-US" sz="2000" dirty="0" smtClean="0"/>
              <a:t>Not even called a “war,” Truman called it a “police action.”</a:t>
            </a:r>
          </a:p>
          <a:p>
            <a:pPr>
              <a:buNone/>
            </a:pPr>
            <a:r>
              <a:rPr lang="en-US" sz="2000" dirty="0" smtClean="0"/>
              <a:t>As would be in the case in the Vietnam War, soldiers returned after 12 months one-by-one.</a:t>
            </a:r>
          </a:p>
          <a:p>
            <a:pPr>
              <a:buNone/>
            </a:pPr>
            <a:r>
              <a:rPr lang="en-US" sz="2000" dirty="0" smtClean="0"/>
              <a:t>Eugene </a:t>
            </a:r>
            <a:r>
              <a:rPr lang="en-US" sz="2000" dirty="0" err="1" smtClean="0"/>
              <a:t>Kinkead’s</a:t>
            </a:r>
            <a:r>
              <a:rPr lang="en-US" sz="2000" dirty="0" smtClean="0"/>
              <a:t> book that looked at “brainwashing” endured by American GI’s.</a:t>
            </a:r>
          </a:p>
          <a:p>
            <a:pPr>
              <a:buNone/>
            </a:pPr>
            <a:r>
              <a:rPr lang="en-US" sz="2000" dirty="0" smtClean="0"/>
              <a:t>Conditions in POW camps were dreadful.  38% died in captivity (compare to 11% in WWII, 14% in Vietnam War)</a:t>
            </a:r>
            <a:endParaRPr lang="en-US" sz="2000" dirty="0"/>
          </a:p>
        </p:txBody>
      </p:sp>
      <p:sp>
        <p:nvSpPr>
          <p:cNvPr id="3" name="Title 2"/>
          <p:cNvSpPr>
            <a:spLocks noGrp="1"/>
          </p:cNvSpPr>
          <p:nvPr>
            <p:ph type="title"/>
          </p:nvPr>
        </p:nvSpPr>
        <p:spPr>
          <a:xfrm>
            <a:off x="457200" y="152400"/>
            <a:ext cx="8229600" cy="791321"/>
          </a:xfrm>
        </p:spPr>
        <p:txBody>
          <a:bodyPr/>
          <a:lstStyle/>
          <a:p>
            <a:r>
              <a:rPr lang="en-US" dirty="0" smtClean="0"/>
              <a:t>Korean war veterans</a:t>
            </a:r>
            <a:endParaRPr lang="en-US" dirty="0"/>
          </a:p>
        </p:txBody>
      </p:sp>
      <p:pic>
        <p:nvPicPr>
          <p:cNvPr id="4" name="Picture 3" descr="51dgB3Xya6L.jpg"/>
          <p:cNvPicPr>
            <a:picLocks noChangeAspect="1"/>
          </p:cNvPicPr>
          <p:nvPr/>
        </p:nvPicPr>
        <p:blipFill>
          <a:blip r:embed="rId2"/>
          <a:stretch>
            <a:fillRect/>
          </a:stretch>
        </p:blipFill>
        <p:spPr>
          <a:xfrm>
            <a:off x="4981134" y="943720"/>
            <a:ext cx="3527679" cy="5660279"/>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aper">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Paper.thmx</Template>
  <TotalTime>27661</TotalTime>
  <Words>1240</Words>
  <Application>Microsoft Macintosh PowerPoint</Application>
  <PresentationFormat>On-screen Show (4:3)</PresentationFormat>
  <Paragraphs>130</Paragraphs>
  <Slides>32</Slides>
  <Notes>1</Notes>
  <HiddenSlides>0</HiddenSlides>
  <MMClips>2</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Paper</vt:lpstr>
      <vt:lpstr>Coming Home  Part II</vt:lpstr>
      <vt:lpstr>Today’s lecture</vt:lpstr>
      <vt:lpstr>1932, WWI vets gathering in D.C. to demand promised bonuses</vt:lpstr>
      <vt:lpstr>They included representative of all groups who had served.</vt:lpstr>
      <vt:lpstr>The end of the Occupation, July 29, 1932</vt:lpstr>
      <vt:lpstr>PowerPoint Presentation</vt:lpstr>
      <vt:lpstr>World War II Veterans</vt:lpstr>
      <vt:lpstr>For others, the economic prospects were not so sunny.</vt:lpstr>
      <vt:lpstr>Korean war veterans</vt:lpstr>
      <vt:lpstr>Vietnam War Veterans</vt:lpstr>
      <vt:lpstr>Some vets joined the antiwar movement.  Never before had veterans organized in open opposition to a war, their war, while it was going on  and questioned not just the war but the corporate interests that they felt were fueling it.</vt:lpstr>
      <vt:lpstr>They burned draft cards, encouraged others to resist or flee to Canada, and they demonstrated a distrust of institutions and authorities.</vt:lpstr>
      <vt:lpstr>Operation Homecoming  </vt:lpstr>
      <vt:lpstr>Prisoners of War</vt:lpstr>
      <vt:lpstr>Iraq and Afghan War Vets</vt:lpstr>
      <vt:lpstr>From every war, some soldiers return carrying permanent signs of war on their bodies.</vt:lpstr>
      <vt:lpstr>The Amputee as the Athlete.</vt:lpstr>
      <vt:lpstr>PowerPoint Presentation</vt:lpstr>
      <vt:lpstr>  We live in an era in which not only avatars and other fantastic creatures  run around cyber space in their exoskeletons, but engineers are now developing these devices for military use.  When strapped on, they permit a 120 lb person to walk around with a 200 pound load. </vt:lpstr>
      <vt:lpstr>PowerPoint Presentation</vt:lpstr>
      <vt:lpstr>The Invisible Wounds of War</vt:lpstr>
      <vt:lpstr>The return from war requires not just adjustments of the veteran but also of his or her family</vt:lpstr>
      <vt:lpstr>The Transition from War to Home</vt:lpstr>
      <vt:lpstr>Cultural practices that aid in the transition</vt:lpstr>
      <vt:lpstr>And for some, the return home is their final journey</vt:lpstr>
      <vt:lpstr>Death is something that is prepared for.</vt:lpstr>
      <vt:lpstr>Table for the Fallen</vt:lpstr>
      <vt:lpstr>PowerPoint Presentation</vt:lpstr>
      <vt:lpstr>Commemeration of the Fallen</vt:lpstr>
      <vt:lpstr>PowerPoint Presentation</vt:lpstr>
      <vt:lpstr>Today</vt:lpstr>
      <vt:lpstr>Next lecture</vt:lpstr>
    </vt:vector>
  </TitlesOfParts>
  <Company>UC Irvine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 Thill</dc:creator>
  <cp:lastModifiedBy>Carol Burke</cp:lastModifiedBy>
  <cp:revision>73</cp:revision>
  <dcterms:created xsi:type="dcterms:W3CDTF">2014-04-09T16:01:56Z</dcterms:created>
  <dcterms:modified xsi:type="dcterms:W3CDTF">2016-04-10T00:48:57Z</dcterms:modified>
</cp:coreProperties>
</file>