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76" r:id="rId6"/>
    <p:sldId id="259" r:id="rId7"/>
    <p:sldId id="260" r:id="rId8"/>
    <p:sldId id="266" r:id="rId9"/>
    <p:sldId id="268" r:id="rId10"/>
    <p:sldId id="273" r:id="rId11"/>
    <p:sldId id="281" r:id="rId12"/>
    <p:sldId id="282" r:id="rId13"/>
    <p:sldId id="269" r:id="rId14"/>
    <p:sldId id="262" r:id="rId15"/>
    <p:sldId id="270" r:id="rId16"/>
    <p:sldId id="263" r:id="rId17"/>
    <p:sldId id="272" r:id="rId18"/>
    <p:sldId id="265"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5655"/>
            <a:ext cx="7772400" cy="1470025"/>
          </a:xfrm>
        </p:spPr>
        <p:txBody>
          <a:bodyPr>
            <a:normAutofit/>
          </a:bodyPr>
          <a:lstStyle/>
          <a:p>
            <a:r>
              <a:rPr lang="en-US" sz="6600" dirty="0" smtClean="0"/>
              <a:t>Dirty Wars</a:t>
            </a:r>
            <a:endParaRPr lang="en-US" sz="6600" dirty="0"/>
          </a:p>
        </p:txBody>
      </p:sp>
      <p:sp>
        <p:nvSpPr>
          <p:cNvPr id="3" name="Subtitle 2"/>
          <p:cNvSpPr>
            <a:spLocks noGrp="1"/>
          </p:cNvSpPr>
          <p:nvPr>
            <p:ph type="subTitle" idx="1"/>
          </p:nvPr>
        </p:nvSpPr>
        <p:spPr>
          <a:xfrm>
            <a:off x="1293612" y="3009900"/>
            <a:ext cx="6400800" cy="1752600"/>
          </a:xfrm>
        </p:spPr>
        <p:txBody>
          <a:bodyPr>
            <a:normAutofit/>
          </a:bodyPr>
          <a:lstStyle/>
          <a:p>
            <a:r>
              <a:rPr lang="en-US" dirty="0" smtClean="0"/>
              <a:t>Professor Rodrigo Lazo</a:t>
            </a:r>
          </a:p>
          <a:p>
            <a:r>
              <a:rPr lang="en-US" dirty="0" smtClean="0"/>
              <a:t>Department of English</a:t>
            </a:r>
          </a:p>
          <a:p>
            <a:r>
              <a:rPr lang="en-US" dirty="0" smtClean="0"/>
              <a:t> </a:t>
            </a:r>
            <a:endParaRPr lang="en-US" dirty="0" smtClean="0"/>
          </a:p>
          <a:p>
            <a:endParaRPr lang="en-US" dirty="0"/>
          </a:p>
        </p:txBody>
      </p:sp>
      <p:sp>
        <p:nvSpPr>
          <p:cNvPr id="4" name="TextBox 3"/>
          <p:cNvSpPr txBox="1"/>
          <p:nvPr/>
        </p:nvSpPr>
        <p:spPr>
          <a:xfrm>
            <a:off x="2404288" y="4564037"/>
            <a:ext cx="4611301" cy="1200328"/>
          </a:xfrm>
          <a:prstGeom prst="rect">
            <a:avLst/>
          </a:prstGeom>
          <a:noFill/>
        </p:spPr>
        <p:txBody>
          <a:bodyPr wrap="square" rtlCol="0">
            <a:spAutoFit/>
          </a:bodyPr>
          <a:lstStyle/>
          <a:p>
            <a:r>
              <a:rPr lang="en-US" sz="2400" dirty="0" smtClean="0"/>
              <a:t>Office Hours:  Monday 4-</a:t>
            </a:r>
            <a:r>
              <a:rPr lang="en-US" sz="2400" dirty="0" smtClean="0"/>
              <a:t>5:30 </a:t>
            </a:r>
            <a:r>
              <a:rPr lang="en-US" sz="2400" dirty="0" smtClean="0"/>
              <a:t>p.m.</a:t>
            </a:r>
          </a:p>
          <a:p>
            <a:r>
              <a:rPr lang="en-US" sz="2400" dirty="0" smtClean="0"/>
              <a:t>     Humanities </a:t>
            </a:r>
            <a:r>
              <a:rPr lang="en-US" sz="2400" dirty="0" smtClean="0"/>
              <a:t>Gateway 3114 </a:t>
            </a:r>
            <a:endParaRPr lang="en-US" sz="2400" dirty="0" smtClean="0"/>
          </a:p>
          <a:p>
            <a:r>
              <a:rPr lang="en-US" sz="2400" dirty="0"/>
              <a:t>	 </a:t>
            </a:r>
            <a:r>
              <a:rPr lang="en-US" sz="2400" dirty="0" smtClean="0"/>
              <a:t>   </a:t>
            </a:r>
            <a:r>
              <a:rPr lang="en-US" sz="2400" dirty="0" err="1" smtClean="0"/>
              <a:t>rlazo@uci.edu</a:t>
            </a:r>
            <a:endParaRPr lang="en-US" sz="2400" dirty="0"/>
          </a:p>
        </p:txBody>
      </p:sp>
    </p:spTree>
    <p:extLst>
      <p:ext uri="{BB962C8B-B14F-4D97-AF65-F5344CB8AC3E}">
        <p14:creationId xmlns:p14="http://schemas.microsoft.com/office/powerpoint/2010/main" val="409171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Dark Thirty (2012)</a:t>
            </a:r>
            <a:endParaRPr lang="en-US" dirty="0"/>
          </a:p>
        </p:txBody>
      </p:sp>
      <p:pic>
        <p:nvPicPr>
          <p:cNvPr id="4" name="Content Placeholder 3" descr="zero-dark-thirty.jpg"/>
          <p:cNvPicPr>
            <a:picLocks noGrp="1" noChangeAspect="1"/>
          </p:cNvPicPr>
          <p:nvPr>
            <p:ph idx="1"/>
          </p:nvPr>
        </p:nvPicPr>
        <p:blipFill>
          <a:blip r:embed="rId2">
            <a:extLst>
              <a:ext uri="{28A0092B-C50C-407E-A947-70E740481C1C}">
                <a14:useLocalDpi xmlns:a14="http://schemas.microsoft.com/office/drawing/2010/main" val="0"/>
              </a:ext>
            </a:extLst>
          </a:blip>
          <a:srcRect t="4814" b="4814"/>
          <a:stretch>
            <a:fillRect/>
          </a:stretch>
        </p:blipFill>
        <p:spPr/>
      </p:pic>
    </p:spTree>
    <p:extLst>
      <p:ext uri="{BB962C8B-B14F-4D97-AF65-F5344CB8AC3E}">
        <p14:creationId xmlns:p14="http://schemas.microsoft.com/office/powerpoint/2010/main" val="161751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Committee’s Conclusions</a:t>
            </a:r>
            <a:endParaRPr lang="en-US" dirty="0"/>
          </a:p>
        </p:txBody>
      </p:sp>
      <p:sp>
        <p:nvSpPr>
          <p:cNvPr id="3" name="Content Placeholder 2"/>
          <p:cNvSpPr>
            <a:spLocks noGrp="1"/>
          </p:cNvSpPr>
          <p:nvPr>
            <p:ph idx="1"/>
          </p:nvPr>
        </p:nvSpPr>
        <p:spPr/>
        <p:txBody>
          <a:bodyPr/>
          <a:lstStyle/>
          <a:p>
            <a:pPr marL="0" indent="0">
              <a:buNone/>
            </a:pPr>
            <a:r>
              <a:rPr lang="en-US" dirty="0" smtClean="0"/>
              <a:t>#1 - “</a:t>
            </a:r>
            <a:r>
              <a:rPr lang="en-US" dirty="0"/>
              <a:t>The CIA’s use of its enhanced interrogation techniques was not an effective means of acquiring intelligence or gaining cooperation from detainees.</a:t>
            </a:r>
            <a:r>
              <a:rPr lang="en-US" dirty="0" smtClean="0"/>
              <a:t>” (p. 3)</a:t>
            </a:r>
          </a:p>
          <a:p>
            <a:pPr marL="0" indent="0">
              <a:buNone/>
            </a:pPr>
            <a:endParaRPr lang="en-US" dirty="0"/>
          </a:p>
          <a:p>
            <a:pPr marL="0" indent="0">
              <a:buNone/>
            </a:pPr>
            <a:r>
              <a:rPr lang="en-US" dirty="0" smtClean="0"/>
              <a:t>#2 – “The CIA’s justification for the use of its enhanced interrogation techniques rested on inaccurate claims of their effectiveness.”</a:t>
            </a:r>
            <a:endParaRPr lang="en-US" dirty="0"/>
          </a:p>
          <a:p>
            <a:endParaRPr lang="en-US" dirty="0"/>
          </a:p>
        </p:txBody>
      </p:sp>
    </p:spTree>
    <p:extLst>
      <p:ext uri="{BB962C8B-B14F-4D97-AF65-F5344CB8AC3E}">
        <p14:creationId xmlns:p14="http://schemas.microsoft.com/office/powerpoint/2010/main" val="219985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Approaches</a:t>
            </a:r>
            <a:endParaRPr lang="en-US" dirty="0"/>
          </a:p>
        </p:txBody>
      </p:sp>
      <p:sp>
        <p:nvSpPr>
          <p:cNvPr id="4" name="Content Placeholder 3"/>
          <p:cNvSpPr txBox="1">
            <a:spLocks noGrp="1" noChangeArrowheads="1"/>
          </p:cNvSpPr>
          <p:nvPr>
            <p:ph idx="1"/>
          </p:nvPr>
        </p:nvSpPr>
        <p:spPr bwMode="auto">
          <a:xfrm>
            <a:off x="457200" y="1600200"/>
            <a:ext cx="70583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latin typeface="Corbel" charset="0"/>
              </a:rPr>
              <a:t>Absolutist  -  Prohibition  in all </a:t>
            </a:r>
            <a:r>
              <a:rPr lang="en-US" sz="3200" dirty="0" smtClean="0">
                <a:latin typeface="Corbel" charset="0"/>
              </a:rPr>
              <a:t>cases</a:t>
            </a:r>
          </a:p>
          <a:p>
            <a:pPr marL="0" indent="0" eaLnBrk="1" hangingPunct="1">
              <a:buNone/>
            </a:pPr>
            <a:r>
              <a:rPr lang="en-US" sz="3200" dirty="0">
                <a:latin typeface="Corbel" charset="0"/>
              </a:rPr>
              <a:t>	</a:t>
            </a:r>
            <a:r>
              <a:rPr lang="en-US" sz="3200" dirty="0" smtClean="0">
                <a:latin typeface="Corbel" charset="0"/>
              </a:rPr>
              <a:t>(Deontological)</a:t>
            </a:r>
            <a:endParaRPr lang="en-US" sz="3200" dirty="0">
              <a:latin typeface="Corbel" charset="0"/>
            </a:endParaRPr>
          </a:p>
          <a:p>
            <a:pPr eaLnBrk="1" hangingPunct="1"/>
            <a:endParaRPr lang="en-US" sz="3200" dirty="0">
              <a:latin typeface="Corbel" charset="0"/>
            </a:endParaRPr>
          </a:p>
          <a:p>
            <a:pPr eaLnBrk="1" hangingPunct="1"/>
            <a:r>
              <a:rPr lang="en-US" sz="3200" dirty="0">
                <a:latin typeface="Corbel" charset="0"/>
              </a:rPr>
              <a:t>Situational – Depends on the situation.</a:t>
            </a:r>
          </a:p>
          <a:p>
            <a:pPr marL="0" indent="0" eaLnBrk="1" hangingPunct="1">
              <a:buNone/>
            </a:pPr>
            <a:r>
              <a:rPr lang="en-US" sz="3200" dirty="0">
                <a:latin typeface="Corbel" charset="0"/>
              </a:rPr>
              <a:t>		Best interest</a:t>
            </a:r>
            <a:r>
              <a:rPr lang="en-US" sz="3200" dirty="0" smtClean="0">
                <a:latin typeface="Corbel" charset="0"/>
              </a:rPr>
              <a:t>.</a:t>
            </a:r>
          </a:p>
          <a:p>
            <a:pPr marL="0" indent="0" eaLnBrk="1" hangingPunct="1">
              <a:buNone/>
            </a:pPr>
            <a:r>
              <a:rPr lang="en-US" sz="3200" dirty="0">
                <a:latin typeface="Corbel" charset="0"/>
              </a:rPr>
              <a:t>	</a:t>
            </a:r>
            <a:r>
              <a:rPr lang="en-US" sz="3200" dirty="0" smtClean="0">
                <a:latin typeface="Corbel" charset="0"/>
              </a:rPr>
              <a:t>(Consequentialist)</a:t>
            </a:r>
            <a:r>
              <a:rPr lang="en-US" sz="3200" dirty="0" smtClean="0">
                <a:latin typeface="Corbel" charset="0"/>
              </a:rPr>
              <a:t> </a:t>
            </a:r>
            <a:endParaRPr lang="en-US" sz="3200" dirty="0">
              <a:latin typeface="Corbel" charset="0"/>
            </a:endParaRPr>
          </a:p>
        </p:txBody>
      </p:sp>
    </p:spTree>
    <p:extLst>
      <p:ext uri="{BB962C8B-B14F-4D97-AF65-F5344CB8AC3E}">
        <p14:creationId xmlns:p14="http://schemas.microsoft.com/office/powerpoint/2010/main" val="129463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Grand Theft Auto 5</a:t>
            </a:r>
            <a:endParaRPr lang="en-US" dirty="0"/>
          </a:p>
        </p:txBody>
      </p:sp>
      <p:pic>
        <p:nvPicPr>
          <p:cNvPr id="3" name="Content Placeholder 3" descr="GTA 5.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543508" y="1057724"/>
            <a:ext cx="8229600" cy="4525963"/>
          </a:xfrm>
          <a:prstGeom prst="rect">
            <a:avLst/>
          </a:prstGeom>
        </p:spPr>
      </p:pic>
      <p:sp>
        <p:nvSpPr>
          <p:cNvPr id="4" name="TextBox 3"/>
          <p:cNvSpPr txBox="1"/>
          <p:nvPr/>
        </p:nvSpPr>
        <p:spPr>
          <a:xfrm>
            <a:off x="457200" y="6028876"/>
            <a:ext cx="8315907" cy="369332"/>
          </a:xfrm>
          <a:prstGeom prst="rect">
            <a:avLst/>
          </a:prstGeom>
          <a:noFill/>
        </p:spPr>
        <p:txBody>
          <a:bodyPr wrap="square" rtlCol="0">
            <a:spAutoFit/>
          </a:bodyPr>
          <a:lstStyle/>
          <a:p>
            <a:r>
              <a:rPr lang="en-US" dirty="0"/>
              <a:t>https://</a:t>
            </a:r>
            <a:r>
              <a:rPr lang="en-US" dirty="0" err="1"/>
              <a:t>www.youtube.com</a:t>
            </a:r>
            <a:r>
              <a:rPr lang="en-US" dirty="0"/>
              <a:t>/</a:t>
            </a:r>
            <a:r>
              <a:rPr lang="en-US" dirty="0" err="1"/>
              <a:t>watch?v</a:t>
            </a:r>
            <a:r>
              <a:rPr lang="en-US" dirty="0"/>
              <a:t>=xjlSmCm1K74</a:t>
            </a:r>
          </a:p>
        </p:txBody>
      </p:sp>
    </p:spTree>
    <p:extLst>
      <p:ext uri="{BB962C8B-B14F-4D97-AF65-F5344CB8AC3E}">
        <p14:creationId xmlns:p14="http://schemas.microsoft.com/office/powerpoint/2010/main" val="101765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Wars in the 2000s</a:t>
            </a:r>
            <a:endParaRPr lang="en-US" dirty="0"/>
          </a:p>
        </p:txBody>
      </p:sp>
      <p:sp>
        <p:nvSpPr>
          <p:cNvPr id="3" name="Content Placeholder 2"/>
          <p:cNvSpPr>
            <a:spLocks noGrp="1"/>
          </p:cNvSpPr>
          <p:nvPr>
            <p:ph idx="1"/>
          </p:nvPr>
        </p:nvSpPr>
        <p:spPr/>
        <p:txBody>
          <a:bodyPr>
            <a:normAutofit lnSpcReduction="10000"/>
          </a:bodyPr>
          <a:lstStyle/>
          <a:p>
            <a:r>
              <a:rPr lang="en-US" dirty="0" smtClean="0"/>
              <a:t>September 11, 2001 – Attack on the World Trade Center in New York</a:t>
            </a:r>
          </a:p>
          <a:p>
            <a:pPr marL="0" indent="0">
              <a:buNone/>
            </a:pPr>
            <a:endParaRPr lang="en-US" dirty="0" smtClean="0"/>
          </a:p>
          <a:p>
            <a:r>
              <a:rPr lang="en-US" dirty="0" smtClean="0"/>
              <a:t>October 7, 2001 – US and British forces begin attacking Afghanistan. US troops are still there today.</a:t>
            </a:r>
          </a:p>
          <a:p>
            <a:endParaRPr lang="en-US" dirty="0" smtClean="0"/>
          </a:p>
          <a:p>
            <a:r>
              <a:rPr lang="en-US" dirty="0" smtClean="0"/>
              <a:t>March 20, 2003 – US invades Iraq. US military personnel withdraw December 2011.</a:t>
            </a:r>
            <a:endParaRPr lang="en-US" dirty="0"/>
          </a:p>
        </p:txBody>
      </p:sp>
    </p:spTree>
    <p:extLst>
      <p:ext uri="{BB962C8B-B14F-4D97-AF65-F5344CB8AC3E}">
        <p14:creationId xmlns:p14="http://schemas.microsoft.com/office/powerpoint/2010/main" val="192570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 Dick Cheney – Sept. 16, 2001 </a:t>
            </a:r>
            <a:endParaRPr lang="en-US" dirty="0"/>
          </a:p>
        </p:txBody>
      </p:sp>
      <p:sp>
        <p:nvSpPr>
          <p:cNvPr id="3" name="Content Placeholder 2"/>
          <p:cNvSpPr>
            <a:spLocks noGrp="1"/>
          </p:cNvSpPr>
          <p:nvPr>
            <p:ph idx="1"/>
          </p:nvPr>
        </p:nvSpPr>
        <p:spPr/>
        <p:txBody>
          <a:bodyPr>
            <a:normAutofit fontScale="85000" lnSpcReduction="10000"/>
          </a:bodyPr>
          <a:lstStyle/>
          <a:p>
            <a:r>
              <a:rPr lang="en-US" dirty="0"/>
              <a:t>"We also have to work, though, sort of the dark side, if you will. We've got to spend time in the shadows in the intelligence world. A lot of what needs to be done here will have to be done quietly, without any discussion, using sources and methods that are available to our intelligence agencies, if we're going to be </a:t>
            </a:r>
            <a:r>
              <a:rPr lang="en-US" dirty="0" smtClean="0"/>
              <a:t>successful.”</a:t>
            </a:r>
          </a:p>
          <a:p>
            <a:pPr marL="0" indent="0">
              <a:buNone/>
            </a:pPr>
            <a:endParaRPr lang="en-US" dirty="0" smtClean="0"/>
          </a:p>
          <a:p>
            <a:pPr marL="0" indent="0">
              <a:buNone/>
            </a:pPr>
            <a:r>
              <a:rPr lang="en-US" dirty="0" smtClean="0"/>
              <a:t>http</a:t>
            </a:r>
            <a:r>
              <a:rPr lang="en-US" dirty="0"/>
              <a:t>://</a:t>
            </a:r>
            <a:r>
              <a:rPr lang="en-US" dirty="0" err="1"/>
              <a:t>georgewbush-whitehouse.archives.gov</a:t>
            </a:r>
            <a:r>
              <a:rPr lang="en-US" dirty="0"/>
              <a:t>/</a:t>
            </a:r>
            <a:r>
              <a:rPr lang="en-US" dirty="0" err="1"/>
              <a:t>vicepresident</a:t>
            </a:r>
            <a:r>
              <a:rPr lang="en-US" dirty="0"/>
              <a:t>/news-speeches/speeches/vp20010916.html</a:t>
            </a:r>
          </a:p>
        </p:txBody>
      </p:sp>
    </p:spTree>
    <p:extLst>
      <p:ext uri="{BB962C8B-B14F-4D97-AF65-F5344CB8AC3E}">
        <p14:creationId xmlns:p14="http://schemas.microsoft.com/office/powerpoint/2010/main" val="264439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 Ghraib Revelations 2004</a:t>
            </a:r>
            <a:endParaRPr lang="en-US" dirty="0"/>
          </a:p>
        </p:txBody>
      </p:sp>
      <p:pic>
        <p:nvPicPr>
          <p:cNvPr id="4" name="Content Placeholder 3" descr="AbuGhraibAbuse-standing-on-box.jpg"/>
          <p:cNvPicPr>
            <a:picLocks noGrp="1" noChangeAspect="1"/>
          </p:cNvPicPr>
          <p:nvPr>
            <p:ph idx="1"/>
          </p:nvPr>
        </p:nvPicPr>
        <p:blipFill>
          <a:blip r:embed="rId2">
            <a:extLst>
              <a:ext uri="{28A0092B-C50C-407E-A947-70E740481C1C}">
                <a14:useLocalDpi xmlns:a14="http://schemas.microsoft.com/office/drawing/2010/main" val="0"/>
              </a:ext>
            </a:extLst>
          </a:blip>
          <a:srcRect l="-70990" r="-70990"/>
          <a:stretch>
            <a:fillRect/>
          </a:stretch>
        </p:blipFill>
        <p:spPr/>
      </p:pic>
    </p:spTree>
    <p:extLst>
      <p:ext uri="{BB962C8B-B14F-4D97-AF65-F5344CB8AC3E}">
        <p14:creationId xmlns:p14="http://schemas.microsoft.com/office/powerpoint/2010/main" val="24621537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 to the President (Reader)</a:t>
            </a:r>
            <a:endParaRPr lang="en-US" dirty="0"/>
          </a:p>
        </p:txBody>
      </p:sp>
      <p:sp>
        <p:nvSpPr>
          <p:cNvPr id="3" name="Content Placeholder 2"/>
          <p:cNvSpPr>
            <a:spLocks noGrp="1"/>
          </p:cNvSpPr>
          <p:nvPr>
            <p:ph idx="1"/>
          </p:nvPr>
        </p:nvSpPr>
        <p:spPr/>
        <p:txBody>
          <a:bodyPr>
            <a:normAutofit lnSpcReduction="10000"/>
          </a:bodyPr>
          <a:lstStyle/>
          <a:p>
            <a:r>
              <a:rPr lang="en-US" dirty="0"/>
              <a:t>Alberto R. Gonzales, counsel to President Bush and later US Attorney General</a:t>
            </a:r>
          </a:p>
          <a:p>
            <a:r>
              <a:rPr lang="en-US" dirty="0"/>
              <a:t>The new war calls for obtaining “information from captured terrorists and their sponsors in order to avoid further atrocities against American civilians.” (176)</a:t>
            </a:r>
          </a:p>
          <a:p>
            <a:r>
              <a:rPr lang="en-US" dirty="0" smtClean="0"/>
              <a:t>“</a:t>
            </a:r>
            <a:r>
              <a:rPr lang="en-US" dirty="0"/>
              <a:t>The war against terrorism is a new kind of war. It is not the traditional clash between nations adhering to the laws of war…” (176)</a:t>
            </a:r>
          </a:p>
          <a:p>
            <a:endParaRPr lang="en-US" dirty="0"/>
          </a:p>
        </p:txBody>
      </p:sp>
    </p:spTree>
    <p:extLst>
      <p:ext uri="{BB962C8B-B14F-4D97-AF65-F5344CB8AC3E}">
        <p14:creationId xmlns:p14="http://schemas.microsoft.com/office/powerpoint/2010/main" val="140679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Geneva Conventions -  Article 3</a:t>
            </a:r>
            <a:endParaRPr lang="en-US" dirty="0"/>
          </a:p>
        </p:txBody>
      </p:sp>
      <p:sp>
        <p:nvSpPr>
          <p:cNvPr id="3" name="Content Placeholder 2"/>
          <p:cNvSpPr>
            <a:spLocks noGrp="1"/>
          </p:cNvSpPr>
          <p:nvPr>
            <p:ph idx="1"/>
          </p:nvPr>
        </p:nvSpPr>
        <p:spPr/>
        <p:txBody>
          <a:bodyPr>
            <a:normAutofit fontScale="55000" lnSpcReduction="20000"/>
          </a:bodyPr>
          <a:lstStyle/>
          <a:p>
            <a:r>
              <a:rPr lang="en-US" dirty="0"/>
              <a:t>Persons taking no active part in the hostilities, including members of armed forces who have laid down their arms and those placed </a:t>
            </a:r>
            <a:r>
              <a:rPr lang="en-US" i="1" dirty="0"/>
              <a:t>hors de combat </a:t>
            </a:r>
            <a:r>
              <a:rPr lang="en-US" dirty="0"/>
              <a:t>by sickness, wounds, detention, or any other cause, shall in all circumstances be treated humanely, without any adverse distinction founded on race, </a:t>
            </a:r>
            <a:r>
              <a:rPr lang="en-US" dirty="0" err="1"/>
              <a:t>colour</a:t>
            </a:r>
            <a:r>
              <a:rPr lang="en-US" dirty="0"/>
              <a:t>, religion or faith, sex, birth or wealth, or any other similar criteria. To this end the following acts are and shall remain prohibited at any time and in any place whatsoever with respect to the above-mentioned persons: </a:t>
            </a:r>
            <a:endParaRPr lang="en-US" dirty="0" smtClean="0"/>
          </a:p>
          <a:p>
            <a:endParaRPr lang="en-US" dirty="0"/>
          </a:p>
          <a:p>
            <a:r>
              <a:rPr lang="en-US" dirty="0"/>
              <a:t>(a) Violence to life and person, in particular murder of all kinds, mutilation, cruel treatment and torture; </a:t>
            </a:r>
            <a:br>
              <a:rPr lang="en-US" dirty="0"/>
            </a:br>
            <a:r>
              <a:rPr lang="en-US" dirty="0"/>
              <a:t/>
            </a:r>
            <a:br>
              <a:rPr lang="en-US" dirty="0"/>
            </a:br>
            <a:r>
              <a:rPr lang="en-US" dirty="0"/>
              <a:t>(b) Taking of hostages; </a:t>
            </a:r>
            <a:br>
              <a:rPr lang="en-US" dirty="0"/>
            </a:br>
            <a:r>
              <a:rPr lang="en-US" dirty="0"/>
              <a:t/>
            </a:r>
            <a:br>
              <a:rPr lang="en-US" dirty="0"/>
            </a:br>
            <a:r>
              <a:rPr lang="en-US" dirty="0"/>
              <a:t>(c) Outrages upon personal dignity, in particular, humiliating and degrading treatment; </a:t>
            </a:r>
            <a:br>
              <a:rPr lang="en-US" dirty="0"/>
            </a:br>
            <a:r>
              <a:rPr lang="en-US" dirty="0"/>
              <a:t/>
            </a:r>
            <a:br>
              <a:rPr lang="en-US" dirty="0"/>
            </a:br>
            <a:r>
              <a:rPr lang="en-US" dirty="0"/>
              <a:t>(d) The passing of sentences and the carrying out of executions without previous judgment pronounced by a regularly constituted court affording all the judicial guarantees which are recognized as indispensable by civilized peoples. </a:t>
            </a:r>
          </a:p>
        </p:txBody>
      </p:sp>
    </p:spTree>
    <p:extLst>
      <p:ext uri="{BB962C8B-B14F-4D97-AF65-F5344CB8AC3E}">
        <p14:creationId xmlns:p14="http://schemas.microsoft.com/office/powerpoint/2010/main" val="383711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Gonzales considers counterarguments</a:t>
            </a:r>
            <a:endParaRPr lang="en-US" dirty="0"/>
          </a:p>
        </p:txBody>
      </p:sp>
      <p:sp>
        <p:nvSpPr>
          <p:cNvPr id="3" name="Content Placeholder 2"/>
          <p:cNvSpPr>
            <a:spLocks noGrp="1"/>
          </p:cNvSpPr>
          <p:nvPr>
            <p:ph idx="1"/>
          </p:nvPr>
        </p:nvSpPr>
        <p:spPr/>
        <p:txBody>
          <a:bodyPr/>
          <a:lstStyle/>
          <a:p>
            <a:r>
              <a:rPr lang="en-US" dirty="0" smtClean="0"/>
              <a:t>“Concluding that the Geneva Convention does not apply may encourage </a:t>
            </a:r>
            <a:r>
              <a:rPr lang="en-US" dirty="0" smtClean="0">
                <a:solidFill>
                  <a:srgbClr val="FF0000"/>
                </a:solidFill>
              </a:rPr>
              <a:t>other</a:t>
            </a:r>
            <a:r>
              <a:rPr lang="en-US" dirty="0" smtClean="0"/>
              <a:t> countries to look for technical “loopholes” in future conflicts to conclude that they are not bound by GPW either.” (177)</a:t>
            </a:r>
            <a:endParaRPr lang="en-US" dirty="0"/>
          </a:p>
        </p:txBody>
      </p:sp>
    </p:spTree>
    <p:extLst>
      <p:ext uri="{BB962C8B-B14F-4D97-AF65-F5344CB8AC3E}">
        <p14:creationId xmlns:p14="http://schemas.microsoft.com/office/powerpoint/2010/main" val="146077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845" y="1269943"/>
            <a:ext cx="6019597" cy="1200329"/>
          </a:xfrm>
          <a:prstGeom prst="rect">
            <a:avLst/>
          </a:prstGeom>
          <a:noFill/>
        </p:spPr>
        <p:txBody>
          <a:bodyPr wrap="none" rtlCol="0">
            <a:spAutoFit/>
          </a:bodyPr>
          <a:lstStyle/>
          <a:p>
            <a:pPr marL="857250" indent="-857250">
              <a:buAutoNum type="romanUcPeriod"/>
            </a:pPr>
            <a:r>
              <a:rPr lang="en-US" sz="3600" dirty="0" smtClean="0"/>
              <a:t>Language of Torture in the</a:t>
            </a:r>
          </a:p>
          <a:p>
            <a:r>
              <a:rPr lang="en-US" sz="3600" dirty="0" smtClean="0"/>
              <a:t>        United States After 9/11 </a:t>
            </a:r>
          </a:p>
        </p:txBody>
      </p:sp>
      <p:sp>
        <p:nvSpPr>
          <p:cNvPr id="3" name="TextBox 2"/>
          <p:cNvSpPr txBox="1"/>
          <p:nvPr/>
        </p:nvSpPr>
        <p:spPr>
          <a:xfrm>
            <a:off x="1428845" y="2992545"/>
            <a:ext cx="6851104" cy="1200329"/>
          </a:xfrm>
          <a:prstGeom prst="rect">
            <a:avLst/>
          </a:prstGeom>
          <a:noFill/>
        </p:spPr>
        <p:txBody>
          <a:bodyPr wrap="none" rtlCol="0">
            <a:spAutoFit/>
          </a:bodyPr>
          <a:lstStyle/>
          <a:p>
            <a:r>
              <a:rPr lang="en-US" sz="3600" dirty="0" smtClean="0"/>
              <a:t>II. 	J.M. Coetzee’s </a:t>
            </a:r>
            <a:r>
              <a:rPr lang="en-US" sz="3600" i="1" dirty="0" smtClean="0"/>
              <a:t>Waiting for the</a:t>
            </a:r>
          </a:p>
          <a:p>
            <a:r>
              <a:rPr lang="en-US" sz="3600" i="1" dirty="0" smtClean="0"/>
              <a:t>	Barbarians</a:t>
            </a:r>
            <a:r>
              <a:rPr lang="en-US" sz="3600" dirty="0" smtClean="0"/>
              <a:t> </a:t>
            </a:r>
            <a:endParaRPr lang="en-US" sz="3600" dirty="0"/>
          </a:p>
        </p:txBody>
      </p:sp>
      <p:sp>
        <p:nvSpPr>
          <p:cNvPr id="4" name="TextBox 3"/>
          <p:cNvSpPr txBox="1"/>
          <p:nvPr/>
        </p:nvSpPr>
        <p:spPr>
          <a:xfrm>
            <a:off x="1441058" y="4933242"/>
            <a:ext cx="5158383" cy="646331"/>
          </a:xfrm>
          <a:prstGeom prst="rect">
            <a:avLst/>
          </a:prstGeom>
          <a:noFill/>
        </p:spPr>
        <p:txBody>
          <a:bodyPr wrap="none" rtlCol="0">
            <a:spAutoFit/>
          </a:bodyPr>
          <a:lstStyle/>
          <a:p>
            <a:r>
              <a:rPr lang="en-US" sz="3600" dirty="0" smtClean="0"/>
              <a:t>III. 	Argentina’s Dirty War</a:t>
            </a:r>
            <a:endParaRPr lang="en-US" sz="3600" dirty="0"/>
          </a:p>
        </p:txBody>
      </p:sp>
    </p:spTree>
    <p:extLst>
      <p:ext uri="{BB962C8B-B14F-4D97-AF65-F5344CB8AC3E}">
        <p14:creationId xmlns:p14="http://schemas.microsoft.com/office/powerpoint/2010/main" val="4233864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Loophole</a:t>
            </a:r>
            <a:endParaRPr lang="en-US" dirty="0"/>
          </a:p>
        </p:txBody>
      </p:sp>
      <p:sp>
        <p:nvSpPr>
          <p:cNvPr id="3" name="Content Placeholder 2"/>
          <p:cNvSpPr>
            <a:spLocks noGrp="1"/>
          </p:cNvSpPr>
          <p:nvPr>
            <p:ph idx="1"/>
          </p:nvPr>
        </p:nvSpPr>
        <p:spPr/>
        <p:txBody>
          <a:bodyPr/>
          <a:lstStyle/>
          <a:p>
            <a:r>
              <a:rPr lang="en-US" dirty="0" smtClean="0"/>
              <a:t>Al Qaeda is a terrorist organization and therefore not a part of “regular forces”</a:t>
            </a:r>
          </a:p>
          <a:p>
            <a:r>
              <a:rPr lang="en-US" dirty="0"/>
              <a:t>The Taliban “did not exercise full control over the territory and people” therefore it was not leading a legitimate nation-state that should come under the protection of the Geneva Conventions. </a:t>
            </a:r>
          </a:p>
          <a:p>
            <a:endParaRPr lang="en-US" dirty="0"/>
          </a:p>
        </p:txBody>
      </p:sp>
    </p:spTree>
    <p:extLst>
      <p:ext uri="{BB962C8B-B14F-4D97-AF65-F5344CB8AC3E}">
        <p14:creationId xmlns:p14="http://schemas.microsoft.com/office/powerpoint/2010/main" val="74744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nate-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812" y="86304"/>
            <a:ext cx="4353361" cy="5806954"/>
          </a:xfrm>
          <a:prstGeom prst="rect">
            <a:avLst/>
          </a:prstGeom>
        </p:spPr>
      </p:pic>
      <p:sp>
        <p:nvSpPr>
          <p:cNvPr id="2" name="TextBox 1"/>
          <p:cNvSpPr txBox="1"/>
          <p:nvPr/>
        </p:nvSpPr>
        <p:spPr>
          <a:xfrm>
            <a:off x="838417" y="6029145"/>
            <a:ext cx="7262183" cy="646331"/>
          </a:xfrm>
          <a:prstGeom prst="rect">
            <a:avLst/>
          </a:prstGeom>
          <a:noFill/>
        </p:spPr>
        <p:txBody>
          <a:bodyPr wrap="square" rtlCol="0">
            <a:spAutoFit/>
          </a:bodyPr>
          <a:lstStyle/>
          <a:p>
            <a:r>
              <a:rPr lang="en-US" dirty="0"/>
              <a:t>http://</a:t>
            </a:r>
            <a:r>
              <a:rPr lang="en-US" dirty="0" err="1"/>
              <a:t>www.nytimes.com</a:t>
            </a:r>
            <a:r>
              <a:rPr lang="en-US" dirty="0"/>
              <a:t>/interactive/2014/12/09/world/</a:t>
            </a:r>
            <a:r>
              <a:rPr lang="en-US" dirty="0" err="1"/>
              <a:t>cia</a:t>
            </a:r>
            <a:r>
              <a:rPr lang="en-US" dirty="0"/>
              <a:t>-torture-report-</a:t>
            </a:r>
            <a:r>
              <a:rPr lang="en-US" dirty="0" err="1"/>
              <a:t>document.html</a:t>
            </a:r>
            <a:endParaRPr lang="en-US" dirty="0"/>
          </a:p>
        </p:txBody>
      </p:sp>
    </p:spTree>
    <p:extLst>
      <p:ext uri="{BB962C8B-B14F-4D97-AF65-F5344CB8AC3E}">
        <p14:creationId xmlns:p14="http://schemas.microsoft.com/office/powerpoint/2010/main" val="148650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TORTURE = ?</a:t>
            </a:r>
            <a:endParaRPr lang="en-US" dirty="0"/>
          </a:p>
        </p:txBody>
      </p:sp>
      <p:sp>
        <p:nvSpPr>
          <p:cNvPr id="3" name="Content Placeholder 2"/>
          <p:cNvSpPr>
            <a:spLocks noGrp="1"/>
          </p:cNvSpPr>
          <p:nvPr>
            <p:ph idx="1"/>
          </p:nvPr>
        </p:nvSpPr>
        <p:spPr/>
        <p:txBody>
          <a:bodyPr>
            <a:normAutofit/>
          </a:bodyPr>
          <a:lstStyle/>
          <a:p>
            <a:r>
              <a:rPr lang="en-US" dirty="0" smtClean="0"/>
              <a:t>How to talk about a difficult topic?</a:t>
            </a:r>
          </a:p>
          <a:p>
            <a:r>
              <a:rPr lang="en-US" dirty="0" smtClean="0"/>
              <a:t>Is torture something that language cannot capture? An experience outside of language?</a:t>
            </a:r>
          </a:p>
          <a:p>
            <a:r>
              <a:rPr lang="en-US" dirty="0" smtClean="0"/>
              <a:t>Are we in US society becoming increasingly desensitized to torture?</a:t>
            </a:r>
          </a:p>
          <a:p>
            <a:r>
              <a:rPr lang="en-US" dirty="0" smtClean="0"/>
              <a:t>Does the media and entertainment industry portray torture as inevitable?</a:t>
            </a:r>
          </a:p>
          <a:p>
            <a:pPr marL="0" indent="0">
              <a:buNone/>
            </a:pPr>
            <a:endParaRPr lang="en-US" dirty="0" smtClean="0"/>
          </a:p>
        </p:txBody>
      </p:sp>
    </p:spTree>
    <p:extLst>
      <p:ext uri="{BB962C8B-B14F-4D97-AF65-F5344CB8AC3E}">
        <p14:creationId xmlns:p14="http://schemas.microsoft.com/office/powerpoint/2010/main" val="30685156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Euphemisms for “torture”</a:t>
            </a:r>
            <a:endParaRPr lang="en-US" dirty="0"/>
          </a:p>
        </p:txBody>
      </p:sp>
      <p:sp>
        <p:nvSpPr>
          <p:cNvPr id="3" name="Content Placeholder 2"/>
          <p:cNvSpPr>
            <a:spLocks noGrp="1"/>
          </p:cNvSpPr>
          <p:nvPr>
            <p:ph idx="1"/>
          </p:nvPr>
        </p:nvSpPr>
        <p:spPr/>
        <p:txBody>
          <a:bodyPr/>
          <a:lstStyle/>
          <a:p>
            <a:r>
              <a:rPr lang="en-US" dirty="0" smtClean="0"/>
              <a:t>Enhanced interrogation technique</a:t>
            </a:r>
          </a:p>
          <a:p>
            <a:r>
              <a:rPr lang="en-US" dirty="0" smtClean="0"/>
              <a:t>Moderate physical pressure</a:t>
            </a:r>
          </a:p>
          <a:p>
            <a:r>
              <a:rPr lang="en-US" dirty="0" smtClean="0"/>
              <a:t>Coercive interrogation</a:t>
            </a:r>
          </a:p>
          <a:p>
            <a:r>
              <a:rPr lang="en-US" dirty="0" smtClean="0"/>
              <a:t>Special methods of questioning</a:t>
            </a:r>
          </a:p>
          <a:p>
            <a:r>
              <a:rPr lang="en-US" dirty="0" smtClean="0"/>
              <a:t>Novel interrogation methods</a:t>
            </a:r>
          </a:p>
          <a:p>
            <a:r>
              <a:rPr lang="en-US" dirty="0" smtClean="0"/>
              <a:t>Refined interrogation</a:t>
            </a:r>
          </a:p>
          <a:p>
            <a:r>
              <a:rPr lang="en-US" dirty="0" smtClean="0"/>
              <a:t>Water boarding </a:t>
            </a:r>
            <a:r>
              <a:rPr lang="en-US" dirty="0" smtClean="0"/>
              <a:t>(Water </a:t>
            </a:r>
            <a:r>
              <a:rPr lang="en-US" dirty="0" smtClean="0"/>
              <a:t>Cure)</a:t>
            </a:r>
            <a:endParaRPr lang="en-US" dirty="0"/>
          </a:p>
        </p:txBody>
      </p:sp>
    </p:spTree>
    <p:extLst>
      <p:ext uri="{BB962C8B-B14F-4D97-AF65-F5344CB8AC3E}">
        <p14:creationId xmlns:p14="http://schemas.microsoft.com/office/powerpoint/2010/main" val="102046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OED Definition</a:t>
            </a:r>
            <a:endParaRPr lang="en-US" dirty="0"/>
          </a:p>
        </p:txBody>
      </p:sp>
      <p:sp>
        <p:nvSpPr>
          <p:cNvPr id="3" name="Content Placeholder 2"/>
          <p:cNvSpPr>
            <a:spLocks noGrp="1"/>
          </p:cNvSpPr>
          <p:nvPr>
            <p:ph idx="1"/>
          </p:nvPr>
        </p:nvSpPr>
        <p:spPr/>
        <p:txBody>
          <a:bodyPr>
            <a:normAutofit/>
          </a:bodyPr>
          <a:lstStyle/>
          <a:p>
            <a:r>
              <a:rPr lang="en-US" sz="2400" b="1" dirty="0"/>
              <a:t>The infliction of severe bodily pain, as punishment or a means of persuasion; spec. </a:t>
            </a:r>
            <a:r>
              <a:rPr lang="en-US" sz="2400" b="1" dirty="0">
                <a:solidFill>
                  <a:srgbClr val="FF0000"/>
                </a:solidFill>
              </a:rPr>
              <a:t>judicial</a:t>
            </a:r>
            <a:r>
              <a:rPr lang="en-US" sz="2400" b="1" dirty="0"/>
              <a:t> torture, inflicted by a </a:t>
            </a:r>
            <a:r>
              <a:rPr lang="en-US" sz="2400" b="1" dirty="0">
                <a:solidFill>
                  <a:srgbClr val="FF0000"/>
                </a:solidFill>
              </a:rPr>
              <a:t>judicial</a:t>
            </a:r>
            <a:r>
              <a:rPr lang="en-US" sz="2400" b="1" dirty="0"/>
              <a:t> or quasi-</a:t>
            </a:r>
            <a:r>
              <a:rPr lang="en-US" sz="2400" b="1" dirty="0">
                <a:solidFill>
                  <a:srgbClr val="FF0000"/>
                </a:solidFill>
              </a:rPr>
              <a:t>judicial</a:t>
            </a:r>
            <a:r>
              <a:rPr lang="en-US" sz="2400" b="1" dirty="0"/>
              <a:t> authority, for the purpose of forcing an accused or suspected person to confess, or an unwilling witness to give evidence or </a:t>
            </a:r>
            <a:r>
              <a:rPr lang="en-US" sz="2400" b="1" dirty="0" smtClean="0"/>
              <a:t>information (OED)</a:t>
            </a:r>
            <a:r>
              <a:rPr lang="en-US" sz="2400" dirty="0"/>
              <a:t> </a:t>
            </a:r>
            <a:endParaRPr lang="en-US" sz="2400" dirty="0" smtClean="0"/>
          </a:p>
          <a:p>
            <a:pPr marL="0" indent="0">
              <a:buNone/>
            </a:pPr>
            <a:endParaRPr lang="en-US" sz="2400" dirty="0" smtClean="0"/>
          </a:p>
          <a:p>
            <a:pPr marL="0" indent="0">
              <a:buNone/>
            </a:pPr>
            <a:r>
              <a:rPr lang="en-US" sz="2400" b="1" dirty="0" smtClean="0"/>
              <a:t>	http</a:t>
            </a:r>
            <a:r>
              <a:rPr lang="en-US" sz="2400" b="1" dirty="0"/>
              <a:t>://</a:t>
            </a:r>
            <a:r>
              <a:rPr lang="en-US" sz="2400" b="1" dirty="0" err="1"/>
              <a:t>www.oed.com</a:t>
            </a:r>
            <a:r>
              <a:rPr lang="en-US" sz="2400" b="1" dirty="0"/>
              <a:t>/view/Entry/203700?r	</a:t>
            </a:r>
            <a:r>
              <a:rPr lang="en-US" sz="2400" b="1" dirty="0" err="1"/>
              <a:t>skey</a:t>
            </a:r>
            <a:r>
              <a:rPr lang="en-US" sz="2400" b="1" dirty="0"/>
              <a:t>=5h8eoK&amp;result=1&amp;isAdvanced=</a:t>
            </a:r>
            <a:r>
              <a:rPr lang="en-US" sz="2400" b="1" dirty="0" err="1"/>
              <a:t>false#eid</a:t>
            </a:r>
            <a:endParaRPr lang="en-US" sz="2400" b="1" dirty="0"/>
          </a:p>
          <a:p>
            <a:endParaRPr lang="en-US" sz="2400" dirty="0" smtClean="0"/>
          </a:p>
          <a:p>
            <a:pPr marL="0" indent="0">
              <a:buNone/>
            </a:pPr>
            <a:r>
              <a:rPr lang="en-US" sz="2400" b="1" dirty="0"/>
              <a:t>	</a:t>
            </a:r>
            <a:endParaRPr lang="en-US" sz="2000" b="1" dirty="0"/>
          </a:p>
        </p:txBody>
      </p:sp>
    </p:spTree>
    <p:extLst>
      <p:ext uri="{BB962C8B-B14F-4D97-AF65-F5344CB8AC3E}">
        <p14:creationId xmlns:p14="http://schemas.microsoft.com/office/powerpoint/2010/main" val="13090929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Convention Against Torture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a:t>For the purposes of this Convention, the term "torture" means any act by which </a:t>
            </a:r>
            <a:r>
              <a:rPr lang="en-US" dirty="0">
                <a:solidFill>
                  <a:srgbClr val="FF0000"/>
                </a:solidFill>
              </a:rPr>
              <a:t>severe</a:t>
            </a:r>
            <a:r>
              <a:rPr lang="en-US" dirty="0"/>
              <a:t> pain or suffering, whether physical or mental, is intentionally inflicted on a person for such purposes as obtaining from him or a third person information or a confession, punishing him for an act he or a third person has committed or is suspected of having committed, or intimidating or coercing him or a third person, or for any reason based on discrimination of any kind, when such pain or suffering is inflicted by or at the instigation of or with the consent or acquiescence of a </a:t>
            </a:r>
            <a:r>
              <a:rPr lang="en-US" dirty="0">
                <a:solidFill>
                  <a:srgbClr val="FF0000"/>
                </a:solidFill>
              </a:rPr>
              <a:t>public official </a:t>
            </a:r>
            <a:r>
              <a:rPr lang="en-US" dirty="0"/>
              <a:t>or other person acting in an official capacity. It does not include pain or suffering arising only from, inherent in or incidental to lawful sanctions.</a:t>
            </a:r>
          </a:p>
        </p:txBody>
      </p:sp>
    </p:spTree>
    <p:extLst>
      <p:ext uri="{BB962C8B-B14F-4D97-AF65-F5344CB8AC3E}">
        <p14:creationId xmlns:p14="http://schemas.microsoft.com/office/powerpoint/2010/main" val="426483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8313" y="1514163"/>
            <a:ext cx="4994050" cy="2862322"/>
          </a:xfrm>
          <a:prstGeom prst="rect">
            <a:avLst/>
          </a:prstGeom>
          <a:noFill/>
        </p:spPr>
        <p:txBody>
          <a:bodyPr wrap="none" rtlCol="0">
            <a:spAutoFit/>
          </a:bodyPr>
          <a:lstStyle/>
          <a:p>
            <a:r>
              <a:rPr lang="en-US" sz="3600" dirty="0" smtClean="0"/>
              <a:t>Has the representation of </a:t>
            </a:r>
          </a:p>
          <a:p>
            <a:r>
              <a:rPr lang="en-US" sz="3600" dirty="0"/>
              <a:t>t</a:t>
            </a:r>
            <a:r>
              <a:rPr lang="en-US" sz="3600" dirty="0" smtClean="0"/>
              <a:t>orture become a routine</a:t>
            </a:r>
          </a:p>
          <a:p>
            <a:r>
              <a:rPr lang="en-US" sz="3600" dirty="0" smtClean="0"/>
              <a:t>part of entertainment in </a:t>
            </a:r>
          </a:p>
          <a:p>
            <a:r>
              <a:rPr lang="en-US" sz="3600" dirty="0" smtClean="0"/>
              <a:t>the United </a:t>
            </a:r>
            <a:r>
              <a:rPr lang="en-US" sz="3600" dirty="0" smtClean="0"/>
              <a:t>States and the </a:t>
            </a:r>
          </a:p>
          <a:p>
            <a:r>
              <a:rPr lang="en-US" sz="3600" dirty="0" smtClean="0"/>
              <a:t>world</a:t>
            </a:r>
            <a:r>
              <a:rPr lang="en-US" sz="3600" dirty="0" smtClean="0"/>
              <a:t>?</a:t>
            </a:r>
            <a:endParaRPr lang="en-US" sz="3600" dirty="0"/>
          </a:p>
        </p:txBody>
      </p:sp>
    </p:spTree>
    <p:extLst>
      <p:ext uri="{BB962C8B-B14F-4D97-AF65-F5344CB8AC3E}">
        <p14:creationId xmlns:p14="http://schemas.microsoft.com/office/powerpoint/2010/main" val="358486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 Justifying torture?</a:t>
            </a:r>
            <a:endParaRPr lang="en-US" dirty="0"/>
          </a:p>
        </p:txBody>
      </p:sp>
      <p:pic>
        <p:nvPicPr>
          <p:cNvPr id="4" name="Primetime Torture Project_ An Ad for Torture - Season 7 of 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rcRect t="1115" b="1115"/>
          <a:stretch>
            <a:fillRect/>
          </a:stretch>
        </p:blipFill>
        <p:spPr/>
      </p:pic>
    </p:spTree>
    <p:extLst>
      <p:ext uri="{BB962C8B-B14F-4D97-AF65-F5344CB8AC3E}">
        <p14:creationId xmlns:p14="http://schemas.microsoft.com/office/powerpoint/2010/main" val="371065431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1321">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2732</TotalTime>
  <Words>911</Words>
  <Application>Microsoft Macintosh PowerPoint</Application>
  <PresentationFormat>On-screen Show (4:3)</PresentationFormat>
  <Paragraphs>78</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 Black </vt:lpstr>
      <vt:lpstr>Dirty Wars</vt:lpstr>
      <vt:lpstr>PowerPoint Presentation</vt:lpstr>
      <vt:lpstr>PowerPoint Presentation</vt:lpstr>
      <vt:lpstr>TORTURE = ?</vt:lpstr>
      <vt:lpstr>Euphemisms for “torture”</vt:lpstr>
      <vt:lpstr>OED Definition</vt:lpstr>
      <vt:lpstr>UN Convention Against Torture</vt:lpstr>
      <vt:lpstr>PowerPoint Presentation</vt:lpstr>
      <vt:lpstr>24 – Justifying torture?</vt:lpstr>
      <vt:lpstr>Zero Dark Thirty (2012)</vt:lpstr>
      <vt:lpstr>Senate Committee’s Conclusions</vt:lpstr>
      <vt:lpstr>Ethical Approaches</vt:lpstr>
      <vt:lpstr>PowerPoint Presentation</vt:lpstr>
      <vt:lpstr>Wars in the 2000s</vt:lpstr>
      <vt:lpstr>VP Dick Cheney – Sept. 16, 2001 </vt:lpstr>
      <vt:lpstr>Abu Ghraib Revelations 2004</vt:lpstr>
      <vt:lpstr>Memo to the President (Reader)</vt:lpstr>
      <vt:lpstr>Geneva Conventions -  Article 3</vt:lpstr>
      <vt:lpstr>Gonzales considers counterarguments</vt:lpstr>
      <vt:lpstr>The Loophole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Dirty Wars</dc:title>
  <dc:creator>Rodrigo Lazo</dc:creator>
  <cp:lastModifiedBy>Rodrigo Lazo</cp:lastModifiedBy>
  <cp:revision>59</cp:revision>
  <dcterms:created xsi:type="dcterms:W3CDTF">2014-01-20T18:19:25Z</dcterms:created>
  <dcterms:modified xsi:type="dcterms:W3CDTF">2015-01-25T22:45:45Z</dcterms:modified>
</cp:coreProperties>
</file>