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slides/slide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9" r:id="rId1"/>
  </p:sldMasterIdLst>
  <p:sldIdLst>
    <p:sldId id="511" r:id="rId2"/>
    <p:sldId id="506" r:id="rId3"/>
    <p:sldId id="519" r:id="rId4"/>
    <p:sldId id="443" r:id="rId5"/>
    <p:sldId id="517" r:id="rId6"/>
    <p:sldId id="514" r:id="rId7"/>
    <p:sldId id="515" r:id="rId8"/>
    <p:sldId id="528" r:id="rId9"/>
    <p:sldId id="516" r:id="rId10"/>
    <p:sldId id="520" r:id="rId11"/>
    <p:sldId id="521" r:id="rId12"/>
    <p:sldId id="529" r:id="rId13"/>
    <p:sldId id="523" r:id="rId14"/>
    <p:sldId id="524" r:id="rId15"/>
    <p:sldId id="525" r:id="rId16"/>
    <p:sldId id="526" r:id="rId17"/>
    <p:sldId id="530" r:id="rId18"/>
    <p:sldId id="495" r:id="rId19"/>
    <p:sldId id="493" r:id="rId20"/>
    <p:sldId id="494" r:id="rId21"/>
    <p:sldId id="532" r:id="rId22"/>
    <p:sldId id="509" r:id="rId23"/>
    <p:sldId id="508" r:id="rId24"/>
    <p:sldId id="496" r:id="rId25"/>
    <p:sldId id="49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15" autoAdjust="0"/>
    <p:restoredTop sz="94668" autoAdjust="0"/>
  </p:normalViewPr>
  <p:slideViewPr>
    <p:cSldViewPr snapToGrid="0" snapToObjects="1">
      <p:cViewPr varScale="1">
        <p:scale>
          <a:sx n="156" d="100"/>
          <a:sy n="156" d="100"/>
        </p:scale>
        <p:origin x="-96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tableStyles" Target="tableStyles.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printerSettings" Target="printerSettings/printerSettings1.bin"/><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presProps" Target="presProps.xml"/><Relationship Id="rId26" Type="http://schemas.openxmlformats.org/officeDocument/2006/relationships/slide" Target="slides/slide25.xml"/><Relationship Id="rId30" Type="http://schemas.openxmlformats.org/officeDocument/2006/relationships/theme" Target="theme/theme1.xml"/><Relationship Id="rId11" Type="http://schemas.openxmlformats.org/officeDocument/2006/relationships/slide" Target="slides/slide10.xml"/><Relationship Id="rId29" Type="http://schemas.openxmlformats.org/officeDocument/2006/relationships/viewProps" Target="viewProp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3/2/15</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3/2/15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DE194-6CB6-594B-A84D-927CA03301FB}" type="datetimeFigureOut">
              <a:rPr lang="en-US" smtClean="0"/>
              <a:pPr/>
              <a:t>3/2/15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3/2/15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4FDE194-6CB6-594B-A84D-927CA03301FB}" type="datetimeFigureOut">
              <a:rPr lang="en-US" smtClean="0"/>
              <a:pPr/>
              <a:t>3/2/15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4FDE194-6CB6-594B-A84D-927CA03301FB}" type="datetimeFigureOut">
              <a:rPr lang="en-US" smtClean="0"/>
              <a:pPr/>
              <a:t>3/2/15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DE194-6CB6-594B-A84D-927CA03301FB}" type="datetimeFigureOut">
              <a:rPr lang="en-US" smtClean="0"/>
              <a:pPr/>
              <a:t>3/2/15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3/2/15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70A80-E872-44E8-BC8C-884F2AA07922}"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3/2/15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FC73409-8D16-B94D-BF84-09F506EA45F3}"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DE194-6CB6-594B-A84D-927CA03301FB}" type="datetimeFigureOut">
              <a:rPr lang="en-US" smtClean="0"/>
              <a:pPr/>
              <a:t>3/2/15</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m.youtube.com/watch?v=LBDhoUZgsDo" TargetMode="External"/><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3"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3"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3"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3"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3"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0813" cy="1171254"/>
          </a:xfrm>
        </p:spPr>
        <p:txBody>
          <a:bodyPr/>
          <a:lstStyle/>
          <a:p>
            <a:r>
              <a:rPr lang="en-US" sz="3600" dirty="0" smtClean="0">
                <a:solidFill>
                  <a:srgbClr val="FF0000"/>
                </a:solidFill>
              </a:rPr>
              <a:t>Welcome to the unconscious…</a:t>
            </a:r>
            <a:endParaRPr lang="en-US" sz="3600" dirty="0">
              <a:solidFill>
                <a:srgbClr val="FF0000"/>
              </a:solidFill>
            </a:endParaRPr>
          </a:p>
        </p:txBody>
      </p:sp>
      <p:sp>
        <p:nvSpPr>
          <p:cNvPr id="3" name="Content Placeholder 2"/>
          <p:cNvSpPr>
            <a:spLocks noGrp="1"/>
          </p:cNvSpPr>
          <p:nvPr>
            <p:ph idx="1"/>
          </p:nvPr>
        </p:nvSpPr>
        <p:spPr>
          <a:xfrm>
            <a:off x="0" y="1171254"/>
            <a:ext cx="3686575" cy="3760342"/>
          </a:xfrm>
        </p:spPr>
        <p:txBody>
          <a:bodyPr>
            <a:normAutofit/>
          </a:bodyPr>
          <a:lstStyle/>
          <a:p>
            <a:r>
              <a:rPr lang="en-US" dirty="0" smtClean="0"/>
              <a:t>Sequence takes place as Marco sleeps; we are in his dreaming mind...</a:t>
            </a:r>
          </a:p>
          <a:p>
            <a:r>
              <a:rPr lang="en-US" dirty="0" smtClean="0">
                <a:hlinkClick r:id="rId2"/>
              </a:rPr>
              <a:t>https://m.youtube.com/watch?v=LBDhoUZgsDo</a:t>
            </a:r>
            <a:endParaRPr lang="en-US" dirty="0" smtClean="0"/>
          </a:p>
          <a:p>
            <a:endParaRPr lang="en-US" dirty="0"/>
          </a:p>
        </p:txBody>
      </p:sp>
      <p:pic>
        <p:nvPicPr>
          <p:cNvPr id="4" name="Picture 3"/>
          <p:cNvPicPr>
            <a:picLocks noChangeAspect="1"/>
          </p:cNvPicPr>
          <p:nvPr/>
        </p:nvPicPr>
        <p:blipFill>
          <a:blip r:embed="rId3"/>
          <a:stretch>
            <a:fillRect/>
          </a:stretch>
        </p:blipFill>
        <p:spPr>
          <a:xfrm>
            <a:off x="3472347" y="2098754"/>
            <a:ext cx="5351081" cy="45866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242" y="147949"/>
            <a:ext cx="8606118" cy="5930242"/>
          </a:xfrm>
        </p:spPr>
        <p:txBody>
          <a:bodyPr>
            <a:normAutofit lnSpcReduction="10000"/>
          </a:bodyPr>
          <a:lstStyle/>
          <a:p>
            <a:endParaRPr lang="en-US" dirty="0" smtClean="0"/>
          </a:p>
          <a:p>
            <a:pPr>
              <a:buNone/>
            </a:pPr>
            <a:r>
              <a:rPr lang="en-US" sz="2800" dirty="0" smtClean="0">
                <a:solidFill>
                  <a:srgbClr val="FF0000"/>
                </a:solidFill>
              </a:rPr>
              <a:t>What have we said so far?</a:t>
            </a:r>
            <a:endParaRPr lang="en-US" dirty="0" smtClean="0">
              <a:solidFill>
                <a:srgbClr val="FF0000"/>
              </a:solidFill>
            </a:endParaRPr>
          </a:p>
          <a:p>
            <a:r>
              <a:rPr lang="en-US" i="1" dirty="0" smtClean="0">
                <a:solidFill>
                  <a:schemeClr val="tx1"/>
                </a:solidFill>
              </a:rPr>
              <a:t>The Manchurian Candidate </a:t>
            </a:r>
            <a:r>
              <a:rPr lang="en-US" dirty="0" smtClean="0"/>
              <a:t>amplifies misogynist fears about controlling mothers and dependant sons. Those fears fly in the face of the realities facing women in the 1950s.</a:t>
            </a:r>
          </a:p>
          <a:p>
            <a:r>
              <a:rPr lang="en-US" dirty="0" smtClean="0"/>
              <a:t>The film mobilizes misogynist fears by wedding them to “</a:t>
            </a:r>
            <a:r>
              <a:rPr lang="en-US" dirty="0" smtClean="0">
                <a:solidFill>
                  <a:srgbClr val="FF0000"/>
                </a:solidFill>
              </a:rPr>
              <a:t>Orientalist</a:t>
            </a:r>
            <a:r>
              <a:rPr lang="en-US" dirty="0" smtClean="0"/>
              <a:t>” fears (the nation is menaced by domineering mothers and a “</a:t>
            </a:r>
            <a:r>
              <a:rPr lang="en-US" dirty="0" smtClean="0">
                <a:solidFill>
                  <a:srgbClr val="FF0000"/>
                </a:solidFill>
              </a:rPr>
              <a:t>Yellow Peril</a:t>
            </a:r>
            <a:r>
              <a:rPr lang="en-US" dirty="0" smtClean="0"/>
              <a:t>”)</a:t>
            </a:r>
            <a:endParaRPr lang="en-US" dirty="0" smtClean="0"/>
          </a:p>
          <a:p>
            <a:r>
              <a:rPr lang="en-US" dirty="0" smtClean="0"/>
              <a:t>We also asked: which </a:t>
            </a:r>
            <a:r>
              <a:rPr lang="en-US" dirty="0" smtClean="0"/>
              <a:t>set of fears</a:t>
            </a:r>
            <a:r>
              <a:rPr lang="en-US" dirty="0" smtClean="0"/>
              <a:t> is primary? Is one set “latent” and the other “manifest”?</a:t>
            </a:r>
          </a:p>
          <a:p>
            <a:pPr>
              <a:buNone/>
            </a:pPr>
            <a:r>
              <a:rPr lang="en-US" dirty="0" smtClean="0"/>
              <a:t>(Phillip Wylie was an ardent anti-communist. Dominating mothers meant weak soldiers, unable to fight against the Soviet Union.)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1017715"/>
          </a:xfrm>
        </p:spPr>
        <p:txBody>
          <a:bodyPr/>
          <a:lstStyle/>
          <a:p>
            <a:r>
              <a:rPr lang="en-US" sz="3600" dirty="0" smtClean="0">
                <a:solidFill>
                  <a:schemeClr val="tx1"/>
                </a:solidFill>
              </a:rPr>
              <a:t>Recall Prof. Lazo on “Orientalism”</a:t>
            </a:r>
            <a:endParaRPr lang="en-US" sz="3600" dirty="0">
              <a:solidFill>
                <a:schemeClr val="tx1"/>
              </a:solidFill>
            </a:endParaRPr>
          </a:p>
        </p:txBody>
      </p:sp>
      <p:sp>
        <p:nvSpPr>
          <p:cNvPr id="3" name="Content Placeholder 2"/>
          <p:cNvSpPr>
            <a:spLocks noGrp="1"/>
          </p:cNvSpPr>
          <p:nvPr>
            <p:ph idx="1"/>
          </p:nvPr>
        </p:nvSpPr>
        <p:spPr>
          <a:xfrm>
            <a:off x="288052" y="1504137"/>
            <a:ext cx="8615359" cy="5134537"/>
          </a:xfrm>
        </p:spPr>
        <p:txBody>
          <a:bodyPr>
            <a:normAutofit/>
          </a:bodyPr>
          <a:lstStyle/>
          <a:p>
            <a:r>
              <a:rPr lang="en-US" dirty="0" smtClean="0"/>
              <a:t>“Orientalism can be discussed and analyzed as the corporate institution for dealing with </a:t>
            </a:r>
            <a:r>
              <a:rPr lang="en-US" dirty="0" smtClean="0">
                <a:solidFill>
                  <a:srgbClr val="FF0000"/>
                </a:solidFill>
              </a:rPr>
              <a:t>the Orient </a:t>
            </a:r>
            <a:r>
              <a:rPr lang="en-US" dirty="0" smtClean="0"/>
              <a:t>– dealing with it by making statements about it, authorizing views of it, describing it, by teaching it, settling it, ruling over it: in short, Orientalism as a Western style for dominating, </a:t>
            </a:r>
            <a:r>
              <a:rPr lang="en-US" dirty="0" smtClean="0">
                <a:solidFill>
                  <a:srgbClr val="FF0000"/>
                </a:solidFill>
              </a:rPr>
              <a:t>restructuring</a:t>
            </a:r>
            <a:r>
              <a:rPr lang="en-US" dirty="0" smtClean="0"/>
              <a:t>, and having authority over the Orient.” (3)</a:t>
            </a:r>
          </a:p>
          <a:p>
            <a:r>
              <a:rPr lang="en-US" dirty="0" smtClean="0"/>
              <a:t>West as modern, rational, democratic, and ultimately superior (</a:t>
            </a:r>
            <a:r>
              <a:rPr lang="en-US" dirty="0" smtClean="0">
                <a:solidFill>
                  <a:srgbClr val="FF0000"/>
                </a:solidFill>
              </a:rPr>
              <a:t>masculine</a:t>
            </a:r>
            <a:r>
              <a:rPr lang="en-US" dirty="0" smtClean="0"/>
              <a:t>?)</a:t>
            </a:r>
          </a:p>
          <a:p>
            <a:r>
              <a:rPr lang="en-US" dirty="0" smtClean="0"/>
              <a:t>Orient as exotic and exaggerated: camels, belly dancers, sheiks, desert (</a:t>
            </a:r>
            <a:r>
              <a:rPr lang="en-US" dirty="0" smtClean="0">
                <a:solidFill>
                  <a:srgbClr val="FF0000"/>
                </a:solidFill>
              </a:rPr>
              <a:t>feminine</a:t>
            </a:r>
            <a:r>
              <a:rPr lang="en-US" dirty="0" smtClean="0"/>
              <a:t>?) </a:t>
            </a:r>
          </a:p>
          <a:p>
            <a:endParaRPr lang="en-US" dirty="0" smtClean="0"/>
          </a:p>
          <a:p>
            <a:pPr>
              <a:buFontTx/>
              <a:buChar cha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1177364"/>
          </a:xfrm>
        </p:spPr>
        <p:txBody>
          <a:bodyPr/>
          <a:lstStyle/>
          <a:p>
            <a:r>
              <a:rPr lang="en-US" dirty="0" smtClean="0">
                <a:solidFill>
                  <a:srgbClr val="FF0000"/>
                </a:solidFill>
              </a:rPr>
              <a:t>But keep in mind</a:t>
            </a:r>
            <a:r>
              <a:rPr lang="en-US" dirty="0" smtClean="0"/>
              <a:t>:</a:t>
            </a:r>
            <a:endParaRPr lang="en-US" dirty="0"/>
          </a:p>
        </p:txBody>
      </p:sp>
      <p:sp>
        <p:nvSpPr>
          <p:cNvPr id="3" name="Content Placeholder 2"/>
          <p:cNvSpPr>
            <a:spLocks noGrp="1"/>
          </p:cNvSpPr>
          <p:nvPr>
            <p:ph idx="1"/>
          </p:nvPr>
        </p:nvSpPr>
        <p:spPr>
          <a:xfrm>
            <a:off x="685800" y="1244600"/>
            <a:ext cx="7770813" cy="4622800"/>
          </a:xfrm>
        </p:spPr>
        <p:txBody>
          <a:bodyPr/>
          <a:lstStyle/>
          <a:p>
            <a:r>
              <a:rPr lang="en-US" dirty="0" smtClean="0"/>
              <a:t>“The Orient” is not a stable entity, and “Orientalism” is not a stable phenomenon. “The Orient” is not a single region or set of countries. “Orientalism” is an ongoing process of </a:t>
            </a:r>
            <a:r>
              <a:rPr lang="en-US" dirty="0" smtClean="0">
                <a:solidFill>
                  <a:srgbClr val="FF0000"/>
                </a:solidFill>
              </a:rPr>
              <a:t>orientation</a:t>
            </a:r>
            <a:r>
              <a:rPr lang="en-US" dirty="0" smtClean="0"/>
              <a:t>, of establishing and policing relationships. </a:t>
            </a:r>
            <a:endParaRPr lang="en-US" dirty="0"/>
          </a:p>
        </p:txBody>
      </p:sp>
      <p:pic>
        <p:nvPicPr>
          <p:cNvPr id="4" name="Picture 3"/>
          <p:cNvPicPr>
            <a:picLocks noChangeAspect="1"/>
          </p:cNvPicPr>
          <p:nvPr/>
        </p:nvPicPr>
        <p:blipFill>
          <a:blip r:embed="rId2"/>
          <a:stretch>
            <a:fillRect/>
          </a:stretch>
        </p:blipFill>
        <p:spPr>
          <a:xfrm>
            <a:off x="940429" y="3491490"/>
            <a:ext cx="2696955" cy="2798057"/>
          </a:xfrm>
          <a:prstGeom prst="rect">
            <a:avLst/>
          </a:prstGeom>
        </p:spPr>
      </p:pic>
      <p:pic>
        <p:nvPicPr>
          <p:cNvPr id="5" name="Picture 4"/>
          <p:cNvPicPr>
            <a:picLocks noChangeAspect="1"/>
          </p:cNvPicPr>
          <p:nvPr/>
        </p:nvPicPr>
        <p:blipFill>
          <a:blip r:embed="rId3"/>
          <a:stretch>
            <a:fillRect/>
          </a:stretch>
        </p:blipFill>
        <p:spPr>
          <a:xfrm>
            <a:off x="3810000" y="3491490"/>
            <a:ext cx="4998238" cy="279805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5031" y="517817"/>
            <a:ext cx="3895066" cy="5686746"/>
          </a:xfrm>
          <a:prstGeom prst="rect">
            <a:avLst/>
          </a:prstGeom>
        </p:spPr>
      </p:pic>
      <p:sp>
        <p:nvSpPr>
          <p:cNvPr id="6" name="TextBox 5"/>
          <p:cNvSpPr txBox="1"/>
          <p:nvPr/>
        </p:nvSpPr>
        <p:spPr>
          <a:xfrm>
            <a:off x="4648290" y="715081"/>
            <a:ext cx="4068795" cy="4893647"/>
          </a:xfrm>
          <a:prstGeom prst="rect">
            <a:avLst/>
          </a:prstGeom>
          <a:noFill/>
        </p:spPr>
        <p:txBody>
          <a:bodyPr wrap="square" rtlCol="0">
            <a:spAutoFit/>
          </a:bodyPr>
          <a:lstStyle/>
          <a:p>
            <a:r>
              <a:rPr lang="en-US" sz="2400" dirty="0" smtClean="0">
                <a:solidFill>
                  <a:srgbClr val="FF0000"/>
                </a:solidFill>
              </a:rPr>
              <a:t>Marco describes Yen Lo as “A Chinese </a:t>
            </a:r>
            <a:r>
              <a:rPr lang="en-US" sz="2400" dirty="0" smtClean="0"/>
              <a:t>cat </a:t>
            </a:r>
            <a:r>
              <a:rPr lang="en-US" sz="2400" dirty="0" smtClean="0">
                <a:solidFill>
                  <a:srgbClr val="FF0000"/>
                </a:solidFill>
              </a:rPr>
              <a:t>smiling like Fu Manchu”</a:t>
            </a:r>
          </a:p>
          <a:p>
            <a:endParaRPr lang="en-US" sz="2400" dirty="0" smtClean="0">
              <a:solidFill>
                <a:srgbClr val="FF0000"/>
              </a:solidFill>
            </a:endParaRPr>
          </a:p>
          <a:p>
            <a:endParaRPr lang="en-US" sz="2400" dirty="0" smtClean="0">
              <a:solidFill>
                <a:srgbClr val="FF0000"/>
              </a:solidFill>
            </a:endParaRPr>
          </a:p>
          <a:p>
            <a:r>
              <a:rPr lang="en-US" sz="2400" dirty="0" smtClean="0">
                <a:solidFill>
                  <a:srgbClr val="FF0000"/>
                </a:solidFill>
              </a:rPr>
              <a:t>Recall Richard Hofstadter </a:t>
            </a:r>
            <a:r>
              <a:rPr lang="en-US" sz="2400" dirty="0" smtClean="0"/>
              <a:t>on the Paranoid Style: “The enemy is clearly delineated: he is a perfect model of malice, a kind of amoral superman — sinister, ubiquitous, powerful, cruel, sensual, luxury-loving</a:t>
            </a:r>
            <a:r>
              <a:rPr lang="en-US" sz="2400" dirty="0" smtClean="0"/>
              <a:t>.” </a:t>
            </a:r>
            <a:endParaRPr lang="en-US" sz="24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9203" y="1248784"/>
            <a:ext cx="8613135" cy="484678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79579" y="221922"/>
            <a:ext cx="4900684" cy="64566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81216" y="471714"/>
            <a:ext cx="8373424" cy="5632310"/>
          </a:xfrm>
          <a:prstGeom prst="rect">
            <a:avLst/>
          </a:prstGeom>
        </p:spPr>
        <p:txBody>
          <a:bodyPr wrap="square">
            <a:spAutoFit/>
          </a:bodyPr>
          <a:lstStyle/>
          <a:p>
            <a:r>
              <a:rPr lang="en-US" sz="2400" dirty="0" smtClean="0"/>
              <a:t>After “</a:t>
            </a:r>
            <a:r>
              <a:rPr lang="en-US" sz="2400" dirty="0" smtClean="0">
                <a:solidFill>
                  <a:srgbClr val="FF0000"/>
                </a:solidFill>
              </a:rPr>
              <a:t>the loss of China</a:t>
            </a:r>
            <a:r>
              <a:rPr lang="en-US" sz="2400" dirty="0" smtClean="0"/>
              <a:t>,” the U.S. government “focused its coercive energies . . . on Chinese Americans as potential spies and subversives. Chinese family organizations sometimes ran afoul of the FBI for maintaining ties to similar organizations in communist China, while the Immigration and Naturalization Service used deceptive tactics to deport Chinese who it thought might be sympathetic to the mainland government. In 1956 federal agents swept through Chinatowns on the East and West coasts in an effort to track down suspected communists who it feared had entered the country illegally. </a:t>
            </a:r>
            <a:r>
              <a:rPr lang="en-US" sz="2400" dirty="0" smtClean="0">
                <a:solidFill>
                  <a:srgbClr val="FF0000"/>
                </a:solidFill>
              </a:rPr>
              <a:t>Domestic containment policies revived latent ‘yellow peril’ fears of a combined Chinese threat from both within and outside the nation</a:t>
            </a:r>
            <a:r>
              <a:rPr lang="en-US" sz="2400" dirty="0" smtClean="0"/>
              <a:t>.”</a:t>
            </a:r>
          </a:p>
          <a:p>
            <a:endParaRPr lang="en-US" sz="2400" dirty="0" smtClean="0"/>
          </a:p>
          <a:p>
            <a:r>
              <a:rPr lang="en-US" sz="2400" dirty="0" smtClean="0"/>
              <a:t>Christina Klein, </a:t>
            </a:r>
            <a:r>
              <a:rPr lang="en-US" sz="2400" i="1" dirty="0" smtClean="0"/>
              <a:t>Cold War Orientalism </a:t>
            </a:r>
            <a:r>
              <a:rPr lang="en-US" sz="2400" dirty="0" smtClean="0"/>
              <a:t>(University of California Press, 2005), 34</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882097"/>
          </a:xfrm>
        </p:spPr>
        <p:txBody>
          <a:bodyPr/>
          <a:lstStyle/>
          <a:p>
            <a:r>
              <a:rPr lang="en-US" sz="2800" dirty="0" smtClean="0">
                <a:solidFill>
                  <a:srgbClr val="FF0000"/>
                </a:solidFill>
              </a:rPr>
              <a:t>But why does Marco call Yen Lo a “cat”?</a:t>
            </a:r>
            <a:endParaRPr lang="en-US" sz="2800" dirty="0">
              <a:solidFill>
                <a:srgbClr val="FF0000"/>
              </a:solidFill>
            </a:endParaRPr>
          </a:p>
        </p:txBody>
      </p:sp>
      <p:sp>
        <p:nvSpPr>
          <p:cNvPr id="3" name="Content Placeholder 2"/>
          <p:cNvSpPr>
            <a:spLocks noGrp="1"/>
          </p:cNvSpPr>
          <p:nvPr>
            <p:ph idx="1"/>
          </p:nvPr>
        </p:nvSpPr>
        <p:spPr>
          <a:xfrm>
            <a:off x="234264" y="1109609"/>
            <a:ext cx="8222349" cy="5748392"/>
          </a:xfrm>
        </p:spPr>
        <p:txBody>
          <a:bodyPr>
            <a:normAutofit/>
          </a:bodyPr>
          <a:lstStyle/>
          <a:p>
            <a:r>
              <a:rPr lang="en-US" dirty="0" smtClean="0"/>
              <a:t>“Cats” are often typed as feminine and sensual; this makes sense in terms of what we know of Orientalism…</a:t>
            </a:r>
          </a:p>
          <a:p>
            <a:r>
              <a:rPr lang="en-US" dirty="0" smtClean="0"/>
              <a:t>But the term is often associated with the jazz underground of the 1950s and 1960s—as in, “he’s a real cool cat.” </a:t>
            </a:r>
          </a:p>
          <a:p>
            <a:r>
              <a:rPr lang="en-US" dirty="0" smtClean="0"/>
              <a:t>Could it be that Yen Lo is an object of desire as well as anxiety? Do we always know where anxiety stops and desire begins? </a:t>
            </a:r>
            <a:endParaRPr lang="en-US" dirty="0"/>
          </a:p>
        </p:txBody>
      </p:sp>
      <p:pic>
        <p:nvPicPr>
          <p:cNvPr id="4" name="Picture 3"/>
          <p:cNvPicPr>
            <a:picLocks noChangeAspect="1"/>
          </p:cNvPicPr>
          <p:nvPr/>
        </p:nvPicPr>
        <p:blipFill>
          <a:blip r:embed="rId2"/>
          <a:stretch>
            <a:fillRect/>
          </a:stretch>
        </p:blipFill>
        <p:spPr>
          <a:xfrm>
            <a:off x="4896054" y="4179526"/>
            <a:ext cx="2680641" cy="2530525"/>
          </a:xfrm>
          <a:prstGeom prst="rect">
            <a:avLst/>
          </a:prstGeom>
        </p:spPr>
      </p:pic>
      <p:sp>
        <p:nvSpPr>
          <p:cNvPr id="5" name="TextBox 4"/>
          <p:cNvSpPr txBox="1"/>
          <p:nvPr/>
        </p:nvSpPr>
        <p:spPr>
          <a:xfrm>
            <a:off x="685800" y="4598712"/>
            <a:ext cx="3493962" cy="1200328"/>
          </a:xfrm>
          <a:prstGeom prst="rect">
            <a:avLst/>
          </a:prstGeom>
          <a:noFill/>
        </p:spPr>
        <p:txBody>
          <a:bodyPr wrap="square" rtlCol="0">
            <a:spAutoFit/>
          </a:bodyPr>
          <a:lstStyle/>
          <a:p>
            <a:r>
              <a:rPr lang="en-US" sz="2400" dirty="0" smtClean="0">
                <a:solidFill>
                  <a:srgbClr val="FF0000"/>
                </a:solidFill>
              </a:rPr>
              <a:t>Are fantasies of racial difference ever simply “negative”?</a:t>
            </a:r>
            <a:endParaRPr lang="en-US" sz="2400"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110" y="2784313"/>
            <a:ext cx="8334503" cy="3647287"/>
          </a:xfrm>
        </p:spPr>
        <p:txBody>
          <a:bodyPr>
            <a:normAutofit lnSpcReduction="10000"/>
          </a:bodyPr>
          <a:lstStyle/>
          <a:p>
            <a:r>
              <a:rPr lang="en-US" dirty="0" smtClean="0"/>
              <a:t>In Kerouac’s </a:t>
            </a:r>
            <a:r>
              <a:rPr lang="en-US" i="1" dirty="0" smtClean="0"/>
              <a:t>On the Road</a:t>
            </a:r>
            <a:r>
              <a:rPr lang="en-US" dirty="0" smtClean="0"/>
              <a:t> (1957), Sal Paradise wanders through “the Denver colored section, wishing I were a Negro, feeling that the best the white world had offered was not enough ecstasy for me, not enough life, joy, kicks, darkness, music, not enough night. . . . </a:t>
            </a:r>
            <a:r>
              <a:rPr lang="en-US" dirty="0" smtClean="0">
                <a:solidFill>
                  <a:srgbClr val="FF0000"/>
                </a:solidFill>
              </a:rPr>
              <a:t>wishing I could exchange worlds with the happy, true-hearted, ecstatic Negroes of America</a:t>
            </a:r>
            <a:r>
              <a:rPr lang="en-US" dirty="0" smtClean="0"/>
              <a:t>.” </a:t>
            </a:r>
          </a:p>
          <a:p>
            <a:r>
              <a:rPr lang="en-US" dirty="0" smtClean="0"/>
              <a:t>He adds, “I wished I were a Denver Mexican, or even a poor overworked Jap, anything but what I was so drearily, a ‘white man’ disillusioned” (180).</a:t>
            </a:r>
            <a:endParaRPr lang="en-US" dirty="0"/>
          </a:p>
        </p:txBody>
      </p:sp>
      <p:pic>
        <p:nvPicPr>
          <p:cNvPr id="4" name="Picture 3"/>
          <p:cNvPicPr>
            <a:picLocks noChangeAspect="1"/>
          </p:cNvPicPr>
          <p:nvPr/>
        </p:nvPicPr>
        <p:blipFill>
          <a:blip r:embed="rId2"/>
          <a:stretch>
            <a:fillRect/>
          </a:stretch>
        </p:blipFill>
        <p:spPr>
          <a:xfrm>
            <a:off x="772755" y="235584"/>
            <a:ext cx="3949370" cy="2369622"/>
          </a:xfrm>
          <a:prstGeom prst="rect">
            <a:avLst/>
          </a:prstGeom>
        </p:spPr>
      </p:pic>
      <p:sp>
        <p:nvSpPr>
          <p:cNvPr id="5" name="TextBox 4"/>
          <p:cNvSpPr txBox="1"/>
          <p:nvPr/>
        </p:nvSpPr>
        <p:spPr>
          <a:xfrm>
            <a:off x="5104488" y="678094"/>
            <a:ext cx="3352125" cy="646331"/>
          </a:xfrm>
          <a:prstGeom prst="rect">
            <a:avLst/>
          </a:prstGeom>
          <a:noFill/>
        </p:spPr>
        <p:txBody>
          <a:bodyPr wrap="square" rtlCol="0">
            <a:spAutoFit/>
          </a:bodyPr>
          <a:lstStyle/>
          <a:p>
            <a:r>
              <a:rPr lang="en-US" dirty="0" smtClean="0"/>
              <a:t>Are the words below “positive” or “negative”?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17851"/>
            <a:ext cx="5142915" cy="6255869"/>
          </a:xfrm>
        </p:spPr>
        <p:txBody>
          <a:bodyPr>
            <a:normAutofit/>
          </a:bodyPr>
          <a:lstStyle/>
          <a:p>
            <a:r>
              <a:rPr lang="en-US" dirty="0" smtClean="0"/>
              <a:t>Yen Lo: “at the core of [Raymond’s] defects is his concealed tendency to timidity, sexual and social, both of which are closely linked” (41). </a:t>
            </a:r>
          </a:p>
          <a:p>
            <a:r>
              <a:rPr lang="en-US" dirty="0" smtClean="0"/>
              <a:t>Yen Lo reaches into Raymond’s mind and “wipes off” his “consciousness of guilt, that rough lip-print of original sin” (88). </a:t>
            </a:r>
          </a:p>
          <a:p>
            <a:r>
              <a:rPr lang="en-US" dirty="0" smtClean="0"/>
              <a:t>Raymond leaves for Korea repressed and returns as “a man who could get exactly what he wanted sensually” (5). </a:t>
            </a:r>
            <a:endParaRPr lang="en-US" dirty="0"/>
          </a:p>
        </p:txBody>
      </p:sp>
      <p:pic>
        <p:nvPicPr>
          <p:cNvPr id="4" name="Picture 3"/>
          <p:cNvPicPr>
            <a:picLocks noChangeAspect="1"/>
          </p:cNvPicPr>
          <p:nvPr/>
        </p:nvPicPr>
        <p:blipFill>
          <a:blip r:embed="rId2"/>
          <a:stretch>
            <a:fillRect/>
          </a:stretch>
        </p:blipFill>
        <p:spPr>
          <a:xfrm>
            <a:off x="6178763" y="3612085"/>
            <a:ext cx="2492092" cy="3139643"/>
          </a:xfrm>
          <a:prstGeom prst="rect">
            <a:avLst/>
          </a:prstGeom>
        </p:spPr>
      </p:pic>
      <p:pic>
        <p:nvPicPr>
          <p:cNvPr id="5" name="Picture 4"/>
          <p:cNvPicPr>
            <a:picLocks noChangeAspect="1"/>
          </p:cNvPicPr>
          <p:nvPr/>
        </p:nvPicPr>
        <p:blipFill>
          <a:blip r:embed="rId3"/>
          <a:stretch>
            <a:fillRect/>
          </a:stretch>
        </p:blipFill>
        <p:spPr>
          <a:xfrm>
            <a:off x="6178763" y="317851"/>
            <a:ext cx="2157165" cy="30354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1128676"/>
          </a:xfrm>
        </p:spPr>
        <p:txBody>
          <a:bodyPr/>
          <a:lstStyle/>
          <a:p>
            <a:r>
              <a:rPr lang="en-US" dirty="0" smtClean="0">
                <a:solidFill>
                  <a:srgbClr val="FF0000"/>
                </a:solidFill>
              </a:rPr>
              <a:t>Transpositions</a:t>
            </a:r>
            <a:endParaRPr lang="en-US" dirty="0">
              <a:solidFill>
                <a:srgbClr val="FF0000"/>
              </a:solidFill>
            </a:endParaRPr>
          </a:p>
        </p:txBody>
      </p:sp>
      <p:sp>
        <p:nvSpPr>
          <p:cNvPr id="3" name="Content Placeholder 2"/>
          <p:cNvSpPr>
            <a:spLocks noGrp="1"/>
          </p:cNvSpPr>
          <p:nvPr>
            <p:ph idx="1"/>
          </p:nvPr>
        </p:nvSpPr>
        <p:spPr>
          <a:xfrm>
            <a:off x="357561" y="1195912"/>
            <a:ext cx="8421171" cy="2500223"/>
          </a:xfrm>
        </p:spPr>
        <p:txBody>
          <a:bodyPr>
            <a:normAutofit fontScale="92500"/>
          </a:bodyPr>
          <a:lstStyle/>
          <a:p>
            <a:r>
              <a:rPr lang="en-US" dirty="0" smtClean="0"/>
              <a:t>Marco’s sequence: an integrated platoon sits on stage; male and female Soviets and Chinese become white </a:t>
            </a:r>
            <a:r>
              <a:rPr lang="en-US" dirty="0" smtClean="0"/>
              <a:t>women dressed formally. </a:t>
            </a:r>
            <a:r>
              <a:rPr lang="en-US" dirty="0" smtClean="0">
                <a:solidFill>
                  <a:schemeClr val="tx1"/>
                </a:solidFill>
              </a:rPr>
              <a:t>The Garden Party lecture is genteel; Yen Lo’s lecture </a:t>
            </a:r>
            <a:r>
              <a:rPr lang="en-US" dirty="0" smtClean="0">
                <a:solidFill>
                  <a:schemeClr val="tx1"/>
                </a:solidFill>
              </a:rPr>
              <a:t>has a different tone, and </a:t>
            </a:r>
            <a:r>
              <a:rPr lang="en-US" dirty="0" smtClean="0">
                <a:solidFill>
                  <a:schemeClr val="tx1"/>
                </a:solidFill>
              </a:rPr>
              <a:t>sets out to overturn an “old wives tale.”</a:t>
            </a:r>
          </a:p>
          <a:p>
            <a:r>
              <a:rPr lang="en-US" dirty="0" smtClean="0"/>
              <a:t>Allen Melvin’s sequence: the same platoon sits on stage; male and female Soviets and Chinese become black women</a:t>
            </a:r>
            <a:endParaRPr lang="en-US" dirty="0"/>
          </a:p>
        </p:txBody>
      </p:sp>
      <p:sp>
        <p:nvSpPr>
          <p:cNvPr id="5" name="TextBox 4"/>
          <p:cNvSpPr txBox="1"/>
          <p:nvPr/>
        </p:nvSpPr>
        <p:spPr>
          <a:xfrm>
            <a:off x="357562" y="3994591"/>
            <a:ext cx="8421172" cy="2862322"/>
          </a:xfrm>
          <a:prstGeom prst="rect">
            <a:avLst/>
          </a:prstGeom>
          <a:noFill/>
        </p:spPr>
        <p:txBody>
          <a:bodyPr wrap="square" rtlCol="0">
            <a:spAutoFit/>
          </a:bodyPr>
          <a:lstStyle/>
          <a:p>
            <a:r>
              <a:rPr lang="en-US" sz="2400" dirty="0" smtClean="0">
                <a:solidFill>
                  <a:srgbClr val="FF0000"/>
                </a:solidFill>
              </a:rPr>
              <a:t>The dreams rewrite racial and national difference (</a:t>
            </a:r>
            <a:r>
              <a:rPr lang="en-US" sz="2400" dirty="0" smtClean="0"/>
              <a:t>latent </a:t>
            </a:r>
            <a:r>
              <a:rPr lang="en-US" sz="2400" dirty="0" smtClean="0">
                <a:solidFill>
                  <a:srgbClr val="FF0000"/>
                </a:solidFill>
              </a:rPr>
              <a:t>content) as sexual and gender difference (</a:t>
            </a:r>
            <a:r>
              <a:rPr lang="en-US" sz="2400" dirty="0" smtClean="0"/>
              <a:t>manifest </a:t>
            </a:r>
            <a:r>
              <a:rPr lang="en-US" sz="2400" dirty="0" smtClean="0">
                <a:solidFill>
                  <a:srgbClr val="FF0000"/>
                </a:solidFill>
              </a:rPr>
              <a:t>content).</a:t>
            </a:r>
          </a:p>
          <a:p>
            <a:endParaRPr lang="en-US" sz="2400" dirty="0" smtClean="0">
              <a:solidFill>
                <a:srgbClr val="FF0000"/>
              </a:solidFill>
            </a:endParaRPr>
          </a:p>
          <a:p>
            <a:r>
              <a:rPr lang="en-US" sz="2400" dirty="0" smtClean="0">
                <a:solidFill>
                  <a:srgbClr val="FF0000"/>
                </a:solidFill>
              </a:rPr>
              <a:t>Which form of difference is this movie most afraid of? Is the film’s fear of the Soviets and Chinese primary or secondary?</a:t>
            </a:r>
          </a:p>
          <a:p>
            <a:endParaRPr lang="en-US" sz="2400" dirty="0" smtClean="0">
              <a:solidFill>
                <a:srgbClr val="FF0000"/>
              </a:solidFill>
            </a:endParaRPr>
          </a:p>
          <a:p>
            <a:endParaRPr lang="en-US" dirty="0" smtClean="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235" y="431487"/>
            <a:ext cx="5674043" cy="6040820"/>
          </a:xfrm>
        </p:spPr>
        <p:txBody>
          <a:bodyPr>
            <a:normAutofit lnSpcReduction="10000"/>
          </a:bodyPr>
          <a:lstStyle/>
          <a:p>
            <a:r>
              <a:rPr lang="en-US" dirty="0" smtClean="0"/>
              <a:t>Kerouac’s </a:t>
            </a:r>
            <a:r>
              <a:rPr lang="en-US" i="1" dirty="0" smtClean="0"/>
              <a:t>Dharma Bums </a:t>
            </a:r>
            <a:r>
              <a:rPr lang="en-US" dirty="0" smtClean="0"/>
              <a:t>is published in 1958, one year before </a:t>
            </a:r>
            <a:r>
              <a:rPr lang="en-US" i="1" dirty="0" smtClean="0"/>
              <a:t>The Manchurian Candidate</a:t>
            </a:r>
            <a:endParaRPr lang="en-US" dirty="0" smtClean="0"/>
          </a:p>
          <a:p>
            <a:r>
              <a:rPr lang="en-US" i="1" dirty="0" smtClean="0"/>
              <a:t>Dharma Bums </a:t>
            </a:r>
            <a:r>
              <a:rPr lang="en-US" dirty="0" smtClean="0"/>
              <a:t>describes the adventures of “</a:t>
            </a:r>
            <a:r>
              <a:rPr lang="en-US" dirty="0" smtClean="0">
                <a:solidFill>
                  <a:srgbClr val="FF0000"/>
                </a:solidFill>
              </a:rPr>
              <a:t>Ray</a:t>
            </a:r>
            <a:r>
              <a:rPr lang="en-US" dirty="0" smtClean="0"/>
              <a:t>” Smith, who begins the novel “afraid to take my clothes off” (29). </a:t>
            </a:r>
          </a:p>
          <a:p>
            <a:r>
              <a:rPr lang="en-US" dirty="0" smtClean="0"/>
              <a:t>Ray learns the art of “Zen Free Love Lunacy” from a poet who looks like one of “the old giggling sages of China” (11). </a:t>
            </a:r>
          </a:p>
          <a:p>
            <a:r>
              <a:rPr lang="en-US" dirty="0" smtClean="0"/>
              <a:t>Ray embraces the poet’s Chinese “theories about women and lovemaking” (27). He realizes that “this is what I always liked about the Oriental religion” (31).</a:t>
            </a:r>
            <a:endParaRPr lang="en-US" dirty="0"/>
          </a:p>
        </p:txBody>
      </p:sp>
      <p:pic>
        <p:nvPicPr>
          <p:cNvPr id="4" name="Picture 3"/>
          <p:cNvPicPr>
            <a:picLocks noChangeAspect="1"/>
          </p:cNvPicPr>
          <p:nvPr/>
        </p:nvPicPr>
        <p:blipFill>
          <a:blip r:embed="rId2"/>
          <a:stretch>
            <a:fillRect/>
          </a:stretch>
        </p:blipFill>
        <p:spPr>
          <a:xfrm>
            <a:off x="6170169" y="1677101"/>
            <a:ext cx="2568829" cy="363085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931412"/>
          </a:xfrm>
        </p:spPr>
        <p:txBody>
          <a:bodyPr/>
          <a:lstStyle/>
          <a:p>
            <a:r>
              <a:rPr lang="en-US" dirty="0" err="1" smtClean="0"/>
              <a:t>Sinophilia</a:t>
            </a:r>
            <a:endParaRPr lang="en-US" dirty="0"/>
          </a:p>
        </p:txBody>
      </p:sp>
      <p:sp>
        <p:nvSpPr>
          <p:cNvPr id="3" name="Content Placeholder 2"/>
          <p:cNvSpPr>
            <a:spLocks noGrp="1"/>
          </p:cNvSpPr>
          <p:nvPr>
            <p:ph idx="1"/>
          </p:nvPr>
        </p:nvSpPr>
        <p:spPr>
          <a:xfrm>
            <a:off x="685800" y="1269886"/>
            <a:ext cx="7770813" cy="4597514"/>
          </a:xfrm>
        </p:spPr>
        <p:txBody>
          <a:bodyPr/>
          <a:lstStyle/>
          <a:p>
            <a:r>
              <a:rPr lang="en-US" dirty="0" smtClean="0">
                <a:solidFill>
                  <a:schemeClr val="tx1"/>
                </a:solidFill>
              </a:rPr>
              <a:t>Along with Allan Watts, who popularized Zen Buddhism for American readers,</a:t>
            </a:r>
            <a:r>
              <a:rPr lang="en-US" dirty="0" smtClean="0">
                <a:solidFill>
                  <a:srgbClr val="FF0000"/>
                </a:solidFill>
              </a:rPr>
              <a:t> Gary Snyder </a:t>
            </a:r>
            <a:r>
              <a:rPr lang="en-US" dirty="0" smtClean="0">
                <a:solidFill>
                  <a:schemeClr val="tx1"/>
                </a:solidFill>
              </a:rPr>
              <a:t>and Beat poets like Kenneth Rexroth embraced Chinese spirituality and culture.</a:t>
            </a:r>
          </a:p>
          <a:p>
            <a:r>
              <a:rPr lang="en-US" dirty="0" smtClean="0">
                <a:solidFill>
                  <a:schemeClr val="tx1"/>
                </a:solidFill>
              </a:rPr>
              <a:t>The television show </a:t>
            </a:r>
            <a:r>
              <a:rPr lang="en-US" i="1" dirty="0" smtClean="0">
                <a:solidFill>
                  <a:srgbClr val="FF0000"/>
                </a:solidFill>
              </a:rPr>
              <a:t>Kung Fu</a:t>
            </a:r>
            <a:r>
              <a:rPr lang="en-US" dirty="0" smtClean="0">
                <a:solidFill>
                  <a:srgbClr val="FF0000"/>
                </a:solidFill>
              </a:rPr>
              <a:t> </a:t>
            </a:r>
            <a:r>
              <a:rPr lang="en-US" dirty="0" smtClean="0">
                <a:solidFill>
                  <a:schemeClr val="tx1"/>
                </a:solidFill>
              </a:rPr>
              <a:t>participated in a similar cultural fascination.</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5590801" y="3575405"/>
            <a:ext cx="2076711" cy="2961867"/>
          </a:xfrm>
          <a:prstGeom prst="rect">
            <a:avLst/>
          </a:prstGeom>
        </p:spPr>
      </p:pic>
      <p:sp>
        <p:nvSpPr>
          <p:cNvPr id="5" name="TextBox 4"/>
          <p:cNvSpPr txBox="1"/>
          <p:nvPr/>
        </p:nvSpPr>
        <p:spPr>
          <a:xfrm>
            <a:off x="1972749" y="4697345"/>
            <a:ext cx="3439981" cy="1569660"/>
          </a:xfrm>
          <a:prstGeom prst="rect">
            <a:avLst/>
          </a:prstGeom>
          <a:noFill/>
        </p:spPr>
        <p:txBody>
          <a:bodyPr wrap="square" rtlCol="0">
            <a:spAutoFit/>
          </a:bodyPr>
          <a:lstStyle/>
          <a:p>
            <a:r>
              <a:rPr lang="en-US" sz="2400" dirty="0" smtClean="0"/>
              <a:t>The idea for the ABC television series </a:t>
            </a:r>
            <a:r>
              <a:rPr lang="en-US" sz="2400" i="1" dirty="0" smtClean="0">
                <a:solidFill>
                  <a:srgbClr val="FF0000"/>
                </a:solidFill>
              </a:rPr>
              <a:t>Kung Fu</a:t>
            </a:r>
            <a:r>
              <a:rPr lang="en-US" sz="2400" dirty="0" smtClean="0">
                <a:solidFill>
                  <a:srgbClr val="FF0000"/>
                </a:solidFill>
              </a:rPr>
              <a:t> </a:t>
            </a:r>
            <a:r>
              <a:rPr lang="en-US" sz="2400" dirty="0" smtClean="0"/>
              <a:t>(1972-1975) was stolen from Bruce Lee</a:t>
            </a:r>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7541"/>
            <a:ext cx="7770813" cy="3131617"/>
          </a:xfrm>
        </p:spPr>
        <p:txBody>
          <a:bodyPr/>
          <a:lstStyle/>
          <a:p>
            <a:r>
              <a:rPr lang="en-US" sz="2400" dirty="0" smtClean="0">
                <a:solidFill>
                  <a:srgbClr val="FF0000"/>
                </a:solidFill>
              </a:rPr>
              <a:t>A disapproving assessment</a:t>
            </a:r>
            <a:r>
              <a:rPr lang="en-US" sz="2400" dirty="0" smtClean="0">
                <a:solidFill>
                  <a:schemeClr val="tx1"/>
                </a:solidFill>
              </a:rPr>
              <a:t>:</a:t>
            </a:r>
            <a:br>
              <a:rPr lang="en-US" sz="2400" dirty="0" smtClean="0">
                <a:solidFill>
                  <a:schemeClr val="tx1"/>
                </a:solidFill>
              </a:rPr>
            </a:br>
            <a:r>
              <a:rPr lang="en-US" sz="2400" dirty="0" smtClean="0">
                <a:solidFill>
                  <a:schemeClr val="tx1"/>
                </a:solidFill>
              </a:rPr>
              <a:t>“</a:t>
            </a:r>
            <a:r>
              <a:rPr lang="en-US" sz="2400" dirty="0" err="1" smtClean="0">
                <a:solidFill>
                  <a:schemeClr val="tx1"/>
                </a:solidFill>
              </a:rPr>
              <a:t>Caine</a:t>
            </a:r>
            <a:r>
              <a:rPr lang="en-US" sz="2400" dirty="0" smtClean="0">
                <a:solidFill>
                  <a:schemeClr val="tx1"/>
                </a:solidFill>
              </a:rPr>
              <a:t> [the protagonist of </a:t>
            </a:r>
            <a:r>
              <a:rPr lang="en-US" sz="2400" i="1" dirty="0" smtClean="0">
                <a:solidFill>
                  <a:schemeClr val="tx1"/>
                </a:solidFill>
              </a:rPr>
              <a:t>Kung Fu</a:t>
            </a:r>
            <a:r>
              <a:rPr lang="en-US" sz="2400" dirty="0" smtClean="0">
                <a:solidFill>
                  <a:schemeClr val="tx1"/>
                </a:solidFill>
              </a:rPr>
              <a:t>] has sprung up from that worship of the occult, the different, the alien that showed itself in the earlier teenybopper adoration of Spock (the half-other-world-half-human creature of </a:t>
            </a:r>
            <a:r>
              <a:rPr lang="en-US" sz="2400" i="1" dirty="0" smtClean="0">
                <a:solidFill>
                  <a:schemeClr val="tx1"/>
                </a:solidFill>
              </a:rPr>
              <a:t>Star Trek</a:t>
            </a:r>
            <a:r>
              <a:rPr lang="en-US" sz="2400" dirty="0" smtClean="0">
                <a:solidFill>
                  <a:schemeClr val="tx1"/>
                </a:solidFill>
              </a:rPr>
              <a:t>), and in the current fascination with things Chinese.”</a:t>
            </a:r>
            <a:br>
              <a:rPr lang="en-US" sz="2400" dirty="0" smtClean="0">
                <a:solidFill>
                  <a:schemeClr val="tx1"/>
                </a:solidFill>
              </a:rPr>
            </a:br>
            <a:r>
              <a:rPr lang="en-US" sz="2400" dirty="0" smtClean="0">
                <a:solidFill>
                  <a:schemeClr val="tx1"/>
                </a:solidFill>
              </a:rPr>
              <a:t>Benjamin Stein, </a:t>
            </a:r>
            <a:r>
              <a:rPr lang="en-US" sz="2400" i="1" dirty="0" smtClean="0">
                <a:solidFill>
                  <a:schemeClr val="tx1"/>
                </a:solidFill>
              </a:rPr>
              <a:t>The National </a:t>
            </a:r>
            <a:r>
              <a:rPr lang="en-US" sz="2400" i="1" dirty="0" smtClean="0">
                <a:solidFill>
                  <a:schemeClr val="tx1"/>
                </a:solidFill>
              </a:rPr>
              <a:t>Review,</a:t>
            </a:r>
            <a:r>
              <a:rPr lang="en-US" sz="2400" dirty="0" smtClean="0">
                <a:solidFill>
                  <a:schemeClr val="tx1"/>
                </a:solidFill>
              </a:rPr>
              <a:t> 1974</a:t>
            </a:r>
            <a:endParaRPr lang="en-US" sz="2400" i="1" dirty="0">
              <a:solidFill>
                <a:schemeClr val="tx1"/>
              </a:solidFill>
            </a:endParaRPr>
          </a:p>
        </p:txBody>
      </p:sp>
      <p:pic>
        <p:nvPicPr>
          <p:cNvPr id="6" name="Picture 5"/>
          <p:cNvPicPr>
            <a:picLocks noChangeAspect="1"/>
          </p:cNvPicPr>
          <p:nvPr/>
        </p:nvPicPr>
        <p:blipFill>
          <a:blip r:embed="rId2"/>
          <a:stretch>
            <a:fillRect/>
          </a:stretch>
        </p:blipFill>
        <p:spPr>
          <a:xfrm>
            <a:off x="4856064" y="3726276"/>
            <a:ext cx="3814444" cy="2872753"/>
          </a:xfrm>
          <a:prstGeom prst="rect">
            <a:avLst/>
          </a:prstGeom>
        </p:spPr>
      </p:pic>
      <p:pic>
        <p:nvPicPr>
          <p:cNvPr id="7" name="Picture 6"/>
          <p:cNvPicPr>
            <a:picLocks noChangeAspect="1"/>
          </p:cNvPicPr>
          <p:nvPr/>
        </p:nvPicPr>
        <p:blipFill>
          <a:blip r:embed="rId3"/>
          <a:stretch>
            <a:fillRect/>
          </a:stretch>
        </p:blipFill>
        <p:spPr>
          <a:xfrm>
            <a:off x="267368" y="3726276"/>
            <a:ext cx="4144211" cy="276280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1195912"/>
            <a:ext cx="4040864" cy="2120585"/>
          </a:xfrm>
        </p:spPr>
        <p:txBody>
          <a:bodyPr>
            <a:normAutofit/>
          </a:bodyPr>
          <a:lstStyle/>
          <a:p>
            <a:endParaRPr lang="en-US" dirty="0" smtClean="0"/>
          </a:p>
          <a:p>
            <a:pPr>
              <a:buNone/>
            </a:pPr>
            <a:r>
              <a:rPr lang="en-US" dirty="0" smtClean="0"/>
              <a:t>“You sure act like an Injun,” a cowboy says to </a:t>
            </a:r>
            <a:r>
              <a:rPr lang="en-US" dirty="0" err="1" smtClean="0"/>
              <a:t>Kwai</a:t>
            </a:r>
            <a:r>
              <a:rPr lang="en-US" dirty="0" smtClean="0"/>
              <a:t> Chang </a:t>
            </a:r>
            <a:r>
              <a:rPr lang="en-US" dirty="0" err="1" smtClean="0"/>
              <a:t>Caine</a:t>
            </a:r>
            <a:r>
              <a:rPr lang="en-US" dirty="0" smtClean="0"/>
              <a:t> in </a:t>
            </a:r>
            <a:r>
              <a:rPr lang="en-US" i="1" dirty="0" smtClean="0">
                <a:solidFill>
                  <a:schemeClr val="tx1"/>
                </a:solidFill>
              </a:rPr>
              <a:t>Kung Fu</a:t>
            </a:r>
            <a:r>
              <a:rPr lang="en-US" dirty="0" smtClean="0"/>
              <a:t>. </a:t>
            </a:r>
            <a:endParaRPr lang="en-US" dirty="0"/>
          </a:p>
        </p:txBody>
      </p:sp>
      <p:sp>
        <p:nvSpPr>
          <p:cNvPr id="4" name="TextBox 3"/>
          <p:cNvSpPr txBox="1"/>
          <p:nvPr/>
        </p:nvSpPr>
        <p:spPr>
          <a:xfrm>
            <a:off x="3933168" y="4154869"/>
            <a:ext cx="5210832" cy="2677656"/>
          </a:xfrm>
          <a:prstGeom prst="rect">
            <a:avLst/>
          </a:prstGeom>
          <a:noFill/>
        </p:spPr>
        <p:txBody>
          <a:bodyPr wrap="square" rtlCol="0">
            <a:spAutoFit/>
          </a:bodyPr>
          <a:lstStyle/>
          <a:p>
            <a:r>
              <a:rPr lang="en-US" sz="2400" dirty="0" smtClean="0"/>
              <a:t>“Thirty thousand years ago</a:t>
            </a:r>
          </a:p>
          <a:p>
            <a:r>
              <a:rPr lang="en-US" sz="2400" dirty="0" smtClean="0"/>
              <a:t>	Indians came riding across the 	ocean </a:t>
            </a:r>
          </a:p>
          <a:p>
            <a:r>
              <a:rPr lang="en-US" sz="2400" dirty="0" smtClean="0"/>
              <a:t>	carried by giant sea turtles.” </a:t>
            </a:r>
          </a:p>
          <a:p>
            <a:endParaRPr lang="en-US" sz="2400" dirty="0" smtClean="0"/>
          </a:p>
          <a:p>
            <a:r>
              <a:rPr lang="en-US" sz="2400" dirty="0" smtClean="0"/>
              <a:t>Leslie Marmon Silko,</a:t>
            </a:r>
          </a:p>
          <a:p>
            <a:r>
              <a:rPr lang="en-US" sz="2400" dirty="0" smtClean="0"/>
              <a:t>“Prayer to the Pacific” (1981)</a:t>
            </a:r>
          </a:p>
        </p:txBody>
      </p:sp>
      <p:pic>
        <p:nvPicPr>
          <p:cNvPr id="5" name="Picture 4"/>
          <p:cNvPicPr>
            <a:picLocks noChangeAspect="1"/>
          </p:cNvPicPr>
          <p:nvPr/>
        </p:nvPicPr>
        <p:blipFill>
          <a:blip r:embed="rId2"/>
          <a:stretch>
            <a:fillRect/>
          </a:stretch>
        </p:blipFill>
        <p:spPr>
          <a:xfrm>
            <a:off x="968901" y="3534831"/>
            <a:ext cx="2212157" cy="2846755"/>
          </a:xfrm>
          <a:prstGeom prst="rect">
            <a:avLst/>
          </a:prstGeom>
        </p:spPr>
      </p:pic>
      <p:pic>
        <p:nvPicPr>
          <p:cNvPr id="7" name="Picture 6"/>
          <p:cNvPicPr>
            <a:picLocks noChangeAspect="1"/>
          </p:cNvPicPr>
          <p:nvPr/>
        </p:nvPicPr>
        <p:blipFill>
          <a:blip r:embed="rId3"/>
          <a:stretch>
            <a:fillRect/>
          </a:stretch>
        </p:blipFill>
        <p:spPr>
          <a:xfrm>
            <a:off x="5462049" y="1195912"/>
            <a:ext cx="2194683" cy="2813697"/>
          </a:xfrm>
          <a:prstGeom prst="rect">
            <a:avLst/>
          </a:prstGeom>
        </p:spPr>
      </p:pic>
      <p:sp>
        <p:nvSpPr>
          <p:cNvPr id="6" name="TextBox 5"/>
          <p:cNvSpPr txBox="1"/>
          <p:nvPr/>
        </p:nvSpPr>
        <p:spPr>
          <a:xfrm>
            <a:off x="685801" y="308225"/>
            <a:ext cx="4040864" cy="1384995"/>
          </a:xfrm>
          <a:prstGeom prst="rect">
            <a:avLst/>
          </a:prstGeom>
          <a:noFill/>
        </p:spPr>
        <p:txBody>
          <a:bodyPr wrap="square" rtlCol="0">
            <a:spAutoFit/>
          </a:bodyPr>
          <a:lstStyle/>
          <a:p>
            <a:r>
              <a:rPr lang="en-US" sz="2800" dirty="0" smtClean="0">
                <a:solidFill>
                  <a:srgbClr val="FF0000"/>
                </a:solidFill>
              </a:rPr>
              <a:t>Who is truly “Native”</a:t>
            </a:r>
            <a:r>
              <a:rPr lang="en-US" sz="2800" dirty="0" smtClean="0">
                <a:solidFill>
                  <a:srgbClr val="FF0000"/>
                </a:solidFill>
              </a:rPr>
              <a:t>?</a:t>
            </a:r>
          </a:p>
          <a:p>
            <a:r>
              <a:rPr lang="en-US" sz="2800" dirty="0" smtClean="0">
                <a:solidFill>
                  <a:srgbClr val="FF0000"/>
                </a:solidFill>
              </a:rPr>
              <a:t>(Eleanor Shaw considers herself a “Nativist”)</a:t>
            </a:r>
            <a:endParaRPr lang="en-US" sz="2800"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1206" y="67236"/>
            <a:ext cx="5973263" cy="1371600"/>
          </a:xfrm>
        </p:spPr>
        <p:txBody>
          <a:bodyPr/>
          <a:lstStyle/>
          <a:p>
            <a:r>
              <a:rPr lang="en-US" sz="2800" dirty="0" smtClean="0">
                <a:solidFill>
                  <a:srgbClr val="FF0000"/>
                </a:solidFill>
              </a:rPr>
              <a:t>Who is the Manchurian </a:t>
            </a:r>
            <a:r>
              <a:rPr lang="en-US" sz="2800" dirty="0" smtClean="0">
                <a:solidFill>
                  <a:srgbClr val="FF0000"/>
                </a:solidFill>
              </a:rPr>
              <a:t>Candidate?</a:t>
            </a:r>
            <a:br>
              <a:rPr lang="en-US" sz="2800" dirty="0" smtClean="0">
                <a:solidFill>
                  <a:srgbClr val="FF0000"/>
                </a:solidFill>
              </a:rPr>
            </a:br>
            <a:r>
              <a:rPr lang="en-US" sz="2800" dirty="0" smtClean="0">
                <a:solidFill>
                  <a:srgbClr val="FF0000"/>
                </a:solidFill>
              </a:rPr>
              <a:t>(And who are </a:t>
            </a:r>
            <a:r>
              <a:rPr lang="en-US" sz="2800" smtClean="0">
                <a:solidFill>
                  <a:srgbClr val="FF0000"/>
                </a:solidFill>
              </a:rPr>
              <a:t>the real foreigners</a:t>
            </a:r>
            <a:r>
              <a:rPr lang="en-US" sz="2800" smtClean="0">
                <a:solidFill>
                  <a:srgbClr val="FF0000"/>
                </a:solidFill>
              </a:rPr>
              <a:t>?)</a:t>
            </a:r>
            <a:endParaRPr lang="en-US" sz="2800" dirty="0">
              <a:solidFill>
                <a:srgbClr val="FF0000"/>
              </a:solidFill>
            </a:endParaRPr>
          </a:p>
        </p:txBody>
      </p:sp>
      <p:sp>
        <p:nvSpPr>
          <p:cNvPr id="3" name="Content Placeholder 2"/>
          <p:cNvSpPr>
            <a:spLocks noGrp="1"/>
          </p:cNvSpPr>
          <p:nvPr>
            <p:ph idx="1"/>
          </p:nvPr>
        </p:nvSpPr>
        <p:spPr>
          <a:xfrm>
            <a:off x="301206" y="1560428"/>
            <a:ext cx="5973263" cy="5066564"/>
          </a:xfrm>
        </p:spPr>
        <p:txBody>
          <a:bodyPr>
            <a:normAutofit/>
          </a:bodyPr>
          <a:lstStyle/>
          <a:p>
            <a:r>
              <a:rPr lang="en-US" dirty="0" smtClean="0"/>
              <a:t>Condon writes that Ben Marco has “</a:t>
            </a:r>
            <a:r>
              <a:rPr lang="en-US" dirty="0" smtClean="0">
                <a:solidFill>
                  <a:srgbClr val="FF0000"/>
                </a:solidFill>
              </a:rPr>
              <a:t>the aboriginal look</a:t>
            </a:r>
            <a:r>
              <a:rPr lang="en-US" dirty="0" smtClean="0"/>
              <a:t>”--because some of his forebears were Native American. This means Marco appears partly Asian. Marco “looked like an Aztec crossed with an Eskimo, which was a fairly common western American type, because the Aztec troops had drifted down from Siberia” (26). </a:t>
            </a:r>
          </a:p>
          <a:p>
            <a:r>
              <a:rPr lang="en-US" dirty="0" smtClean="0"/>
              <a:t>Siberia and Manchuria neighbor one another</a:t>
            </a:r>
            <a:endParaRPr lang="en-US" dirty="0"/>
          </a:p>
        </p:txBody>
      </p:sp>
      <p:pic>
        <p:nvPicPr>
          <p:cNvPr id="4" name="Picture 3"/>
          <p:cNvPicPr>
            <a:picLocks noChangeAspect="1"/>
          </p:cNvPicPr>
          <p:nvPr/>
        </p:nvPicPr>
        <p:blipFill>
          <a:blip r:embed="rId2"/>
          <a:stretch>
            <a:fillRect/>
          </a:stretch>
        </p:blipFill>
        <p:spPr>
          <a:xfrm>
            <a:off x="6839584" y="4159284"/>
            <a:ext cx="2067862" cy="1701678"/>
          </a:xfrm>
          <a:prstGeom prst="rect">
            <a:avLst/>
          </a:prstGeom>
        </p:spPr>
      </p:pic>
      <p:pic>
        <p:nvPicPr>
          <p:cNvPr id="5" name="Picture 4"/>
          <p:cNvPicPr>
            <a:picLocks noChangeAspect="1"/>
          </p:cNvPicPr>
          <p:nvPr/>
        </p:nvPicPr>
        <p:blipFill>
          <a:blip r:embed="rId3"/>
          <a:stretch>
            <a:fillRect/>
          </a:stretch>
        </p:blipFill>
        <p:spPr>
          <a:xfrm>
            <a:off x="6839584" y="1336324"/>
            <a:ext cx="2135357" cy="161575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642" y="2719182"/>
            <a:ext cx="8515134" cy="3826395"/>
          </a:xfrm>
        </p:spPr>
        <p:txBody>
          <a:bodyPr/>
          <a:lstStyle/>
          <a:p>
            <a:r>
              <a:rPr lang="en-US" dirty="0" smtClean="0"/>
              <a:t>Marco meets Eugénie Rose on the train and notices that her brooch is fashioned to look like the Aztec god Quetzalcoatl. Moments later, she declares herself “one of the original Chinese workmen who laid track” (159) for the rail on which they ride.</a:t>
            </a:r>
          </a:p>
          <a:p>
            <a:r>
              <a:rPr lang="en-US" dirty="0" smtClean="0"/>
              <a:t>Marco thinks her nose “Semitic”; she makes him think, also, of “Moslems” and the “</a:t>
            </a:r>
            <a:r>
              <a:rPr lang="en-US" i="1" dirty="0" err="1" smtClean="0"/>
              <a:t>huanacauri</a:t>
            </a:r>
            <a:r>
              <a:rPr lang="en-US" i="1" dirty="0" smtClean="0"/>
              <a:t> </a:t>
            </a:r>
            <a:r>
              <a:rPr lang="en-US" dirty="0" smtClean="0"/>
              <a:t>rock of Incan puberty” (157). She has, he thinks, “</a:t>
            </a:r>
            <a:r>
              <a:rPr lang="en-US" dirty="0" err="1" smtClean="0"/>
              <a:t>Tuareg</a:t>
            </a:r>
            <a:r>
              <a:rPr lang="en-US" dirty="0" smtClean="0"/>
              <a:t> eyes” (197).</a:t>
            </a:r>
            <a:endParaRPr lang="en-US" dirty="0"/>
          </a:p>
        </p:txBody>
      </p:sp>
      <p:pic>
        <p:nvPicPr>
          <p:cNvPr id="4" name="Picture 3"/>
          <p:cNvPicPr>
            <a:picLocks noChangeAspect="1"/>
          </p:cNvPicPr>
          <p:nvPr/>
        </p:nvPicPr>
        <p:blipFill>
          <a:blip r:embed="rId2"/>
          <a:stretch>
            <a:fillRect/>
          </a:stretch>
        </p:blipFill>
        <p:spPr>
          <a:xfrm>
            <a:off x="1216317" y="240230"/>
            <a:ext cx="4295577" cy="2226575"/>
          </a:xfrm>
          <a:prstGeom prst="rect">
            <a:avLst/>
          </a:prstGeom>
        </p:spPr>
      </p:pic>
      <p:pic>
        <p:nvPicPr>
          <p:cNvPr id="6" name="Picture 5"/>
          <p:cNvPicPr>
            <a:picLocks noChangeAspect="1"/>
          </p:cNvPicPr>
          <p:nvPr/>
        </p:nvPicPr>
        <p:blipFill>
          <a:blip r:embed="rId3"/>
          <a:stretch>
            <a:fillRect/>
          </a:stretch>
        </p:blipFill>
        <p:spPr>
          <a:xfrm>
            <a:off x="6412168" y="212222"/>
            <a:ext cx="1565682" cy="225458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Picture 3"/>
          <p:cNvPicPr>
            <a:picLocks noChangeAspect="1"/>
          </p:cNvPicPr>
          <p:nvPr/>
        </p:nvPicPr>
        <p:blipFill>
          <a:blip r:embed="rId2"/>
          <a:stretch>
            <a:fillRect/>
          </a:stretch>
        </p:blipFill>
        <p:spPr>
          <a:xfrm>
            <a:off x="4720810" y="2438472"/>
            <a:ext cx="3823228" cy="4228040"/>
          </a:xfrm>
          <a:prstGeom prst="rect">
            <a:avLst/>
          </a:prstGeom>
        </p:spPr>
      </p:pic>
      <p:sp>
        <p:nvSpPr>
          <p:cNvPr id="5" name="TextBox 4"/>
          <p:cNvSpPr txBox="1"/>
          <p:nvPr/>
        </p:nvSpPr>
        <p:spPr>
          <a:xfrm>
            <a:off x="308242" y="480831"/>
            <a:ext cx="4412568" cy="2677656"/>
          </a:xfrm>
          <a:prstGeom prst="rect">
            <a:avLst/>
          </a:prstGeom>
          <a:noFill/>
        </p:spPr>
        <p:txBody>
          <a:bodyPr wrap="square" rtlCol="0">
            <a:spAutoFit/>
          </a:bodyPr>
          <a:lstStyle/>
          <a:p>
            <a:r>
              <a:rPr lang="en-US" sz="2400" dirty="0" smtClean="0"/>
              <a:t>The O.E.D. defines montage as “</a:t>
            </a:r>
            <a:r>
              <a:rPr lang="en-US" sz="2400" b="1" dirty="0" smtClean="0"/>
              <a:t>the process or technique of selecting, editing, and piecing together separate sections of films to form a continuous whole; a sequence or picture resulting from such a process</a:t>
            </a:r>
            <a:r>
              <a:rPr lang="en-US" sz="2400" dirty="0" smtClean="0"/>
              <a:t>.”</a:t>
            </a:r>
            <a:endParaRPr lang="en-US" sz="2400" dirty="0"/>
          </a:p>
        </p:txBody>
      </p:sp>
      <p:sp>
        <p:nvSpPr>
          <p:cNvPr id="6" name="TextBox 5"/>
          <p:cNvSpPr txBox="1"/>
          <p:nvPr/>
        </p:nvSpPr>
        <p:spPr>
          <a:xfrm>
            <a:off x="5708642" y="720172"/>
            <a:ext cx="2330309" cy="584776"/>
          </a:xfrm>
          <a:prstGeom prst="rect">
            <a:avLst/>
          </a:prstGeom>
          <a:noFill/>
        </p:spPr>
        <p:txBody>
          <a:bodyPr wrap="square" rtlCol="0">
            <a:spAutoFit/>
          </a:bodyPr>
          <a:lstStyle/>
          <a:p>
            <a:r>
              <a:rPr lang="en-US" sz="3200" dirty="0" smtClean="0"/>
              <a:t>Montage</a:t>
            </a:r>
            <a:endParaRPr lang="en-US" sz="3200" dirty="0"/>
          </a:p>
        </p:txBody>
      </p:sp>
      <p:sp>
        <p:nvSpPr>
          <p:cNvPr id="7" name="TextBox 6"/>
          <p:cNvSpPr txBox="1"/>
          <p:nvPr/>
        </p:nvSpPr>
        <p:spPr>
          <a:xfrm>
            <a:off x="308241" y="3895960"/>
            <a:ext cx="4130443" cy="1631216"/>
          </a:xfrm>
          <a:prstGeom prst="rect">
            <a:avLst/>
          </a:prstGeom>
          <a:noFill/>
        </p:spPr>
        <p:txBody>
          <a:bodyPr wrap="square" rtlCol="0">
            <a:spAutoFit/>
          </a:bodyPr>
          <a:lstStyle/>
          <a:p>
            <a:r>
              <a:rPr lang="en-US" sz="2000" dirty="0" smtClean="0">
                <a:solidFill>
                  <a:srgbClr val="FF0000"/>
                </a:solidFill>
              </a:rPr>
              <a:t>That “continuous whole” can feel more or less continuous; a montage can produce a seamless continuity, or a jarring juxtaposition of the unlike.</a:t>
            </a:r>
            <a:endParaRPr lang="en-US" sz="2000"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69147"/>
            <a:ext cx="7556313" cy="832675"/>
          </a:xfrm>
        </p:spPr>
        <p:txBody>
          <a:bodyPr/>
          <a:lstStyle/>
          <a:p>
            <a:r>
              <a:rPr lang="en-US" sz="2800" dirty="0" smtClean="0"/>
              <a:t>         </a:t>
            </a:r>
            <a:r>
              <a:rPr lang="en-US" sz="2800" dirty="0" smtClean="0">
                <a:solidFill>
                  <a:srgbClr val="FF0000"/>
                </a:solidFill>
              </a:rPr>
              <a:t>The Male Gaze</a:t>
            </a:r>
            <a:endParaRPr lang="en-US" sz="2800" dirty="0">
              <a:solidFill>
                <a:srgbClr val="FF0000"/>
              </a:solidFill>
            </a:endParaRPr>
          </a:p>
        </p:txBody>
      </p:sp>
      <p:sp>
        <p:nvSpPr>
          <p:cNvPr id="3" name="Content Placeholder 2"/>
          <p:cNvSpPr>
            <a:spLocks noGrp="1"/>
          </p:cNvSpPr>
          <p:nvPr>
            <p:ph idx="1"/>
          </p:nvPr>
        </p:nvSpPr>
        <p:spPr>
          <a:xfrm>
            <a:off x="246594" y="1101822"/>
            <a:ext cx="5539304" cy="5239215"/>
          </a:xfrm>
        </p:spPr>
        <p:txBody>
          <a:bodyPr>
            <a:normAutofit/>
          </a:bodyPr>
          <a:lstStyle/>
          <a:p>
            <a:r>
              <a:rPr lang="en-US" dirty="0" smtClean="0">
                <a:solidFill>
                  <a:schemeClr val="tx1"/>
                </a:solidFill>
              </a:rPr>
              <a:t>Laura </a:t>
            </a:r>
            <a:r>
              <a:rPr lang="en-US" dirty="0" err="1" smtClean="0">
                <a:solidFill>
                  <a:schemeClr val="tx1"/>
                </a:solidFill>
              </a:rPr>
              <a:t>Mulvey</a:t>
            </a:r>
            <a:r>
              <a:rPr lang="en-US" dirty="0" smtClean="0">
                <a:solidFill>
                  <a:schemeClr val="tx1"/>
                </a:solidFill>
              </a:rPr>
              <a:t> argues that film allows male subjects to exert their mastery over female objects. “The male gaze projects its fantasy upon the female figure” who becomes simultaneously idealized and immobilized. Women are to be looked at and put on display. The camera</a:t>
            </a:r>
            <a:r>
              <a:rPr lang="en-US" dirty="0" smtClean="0">
                <a:solidFill>
                  <a:schemeClr val="tx1"/>
                </a:solidFill>
              </a:rPr>
              <a:t> is </a:t>
            </a:r>
            <a:r>
              <a:rPr lang="en-US" dirty="0" smtClean="0">
                <a:solidFill>
                  <a:schemeClr val="tx1"/>
                </a:solidFill>
              </a:rPr>
              <a:t>an extension of the male gaze.</a:t>
            </a:r>
          </a:p>
          <a:p>
            <a:r>
              <a:rPr lang="en-US" dirty="0" smtClean="0">
                <a:solidFill>
                  <a:schemeClr val="tx1"/>
                </a:solidFill>
              </a:rPr>
              <a:t>http://csmt.uchicago.edu/glossary2004/gaze.htm</a:t>
            </a: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5785898" y="2091241"/>
            <a:ext cx="2958712" cy="3880465"/>
          </a:xfrm>
          <a:prstGeom prst="rect">
            <a:avLst/>
          </a:prstGeom>
        </p:spPr>
      </p:pic>
      <p:sp>
        <p:nvSpPr>
          <p:cNvPr id="6" name="TextBox 5"/>
          <p:cNvSpPr txBox="1"/>
          <p:nvPr/>
        </p:nvSpPr>
        <p:spPr>
          <a:xfrm>
            <a:off x="6072170" y="5971706"/>
            <a:ext cx="2951985" cy="369332"/>
          </a:xfrm>
          <a:prstGeom prst="rect">
            <a:avLst/>
          </a:prstGeom>
          <a:noFill/>
        </p:spPr>
        <p:txBody>
          <a:bodyPr wrap="square" rtlCol="0">
            <a:spAutoFit/>
          </a:bodyPr>
          <a:lstStyle/>
          <a:p>
            <a:r>
              <a:rPr lang="en-US" dirty="0" smtClean="0"/>
              <a:t>                    Barbara Kruger</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0831"/>
            <a:ext cx="7770813" cy="2884983"/>
          </a:xfrm>
        </p:spPr>
        <p:txBody>
          <a:bodyPr/>
          <a:lstStyle/>
          <a:p>
            <a:r>
              <a:rPr lang="en-US" dirty="0" smtClean="0"/>
              <a:t>But in</a:t>
            </a:r>
            <a:r>
              <a:rPr lang="en-US" dirty="0" smtClean="0"/>
              <a:t> the Garden Party sequence</a:t>
            </a:r>
            <a:r>
              <a:rPr lang="en-US" dirty="0" smtClean="0"/>
              <a:t>, the men are on a stage. They are being watched by a female audience. They are objects, not subjects.</a:t>
            </a:r>
          </a:p>
          <a:p>
            <a:r>
              <a:rPr lang="en-US" dirty="0" smtClean="0"/>
              <a:t>Whose agency does the camera express? </a:t>
            </a:r>
          </a:p>
        </p:txBody>
      </p:sp>
      <p:pic>
        <p:nvPicPr>
          <p:cNvPr id="4" name="Picture 3"/>
          <p:cNvPicPr>
            <a:picLocks noChangeAspect="1"/>
          </p:cNvPicPr>
          <p:nvPr/>
        </p:nvPicPr>
        <p:blipFill>
          <a:blip r:embed="rId2"/>
          <a:stretch>
            <a:fillRect/>
          </a:stretch>
        </p:blipFill>
        <p:spPr>
          <a:xfrm>
            <a:off x="1158991" y="2527444"/>
            <a:ext cx="5697807" cy="3206269"/>
          </a:xfrm>
          <a:prstGeom prst="rect">
            <a:avLst/>
          </a:prstGeom>
        </p:spPr>
      </p:pic>
      <p:sp>
        <p:nvSpPr>
          <p:cNvPr id="6" name="TextBox 5"/>
          <p:cNvSpPr txBox="1"/>
          <p:nvPr/>
        </p:nvSpPr>
        <p:spPr>
          <a:xfrm>
            <a:off x="912396" y="6127507"/>
            <a:ext cx="7249853" cy="369332"/>
          </a:xfrm>
          <a:prstGeom prst="rect">
            <a:avLst/>
          </a:prstGeom>
          <a:noFill/>
        </p:spPr>
        <p:txBody>
          <a:bodyPr wrap="square" rtlCol="0">
            <a:spAutoFit/>
          </a:bodyPr>
          <a:lstStyle/>
          <a:p>
            <a:r>
              <a:rPr lang="en-US" dirty="0" smtClean="0">
                <a:solidFill>
                  <a:srgbClr val="FF0000"/>
                </a:solidFill>
              </a:rPr>
              <a:t>What kind of a villain is Eleanor Shaw? Whose fear does she express?</a:t>
            </a:r>
            <a:endParaRPr lang="en-US"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38866" y="1309871"/>
            <a:ext cx="2723097" cy="4176529"/>
          </a:xfrm>
          <a:prstGeom prst="rect">
            <a:avLst/>
          </a:prstGeom>
        </p:spPr>
      </p:pic>
      <p:sp>
        <p:nvSpPr>
          <p:cNvPr id="5" name="TextBox 4"/>
          <p:cNvSpPr txBox="1"/>
          <p:nvPr/>
        </p:nvSpPr>
        <p:spPr>
          <a:xfrm>
            <a:off x="2985260" y="1"/>
            <a:ext cx="2893610" cy="646331"/>
          </a:xfrm>
          <a:prstGeom prst="rect">
            <a:avLst/>
          </a:prstGeom>
          <a:noFill/>
        </p:spPr>
        <p:txBody>
          <a:bodyPr wrap="square" rtlCol="0">
            <a:spAutoFit/>
          </a:bodyPr>
          <a:lstStyle/>
          <a:p>
            <a:r>
              <a:rPr lang="en-US" sz="3600" dirty="0" smtClean="0">
                <a:solidFill>
                  <a:srgbClr val="FF0000"/>
                </a:solidFill>
              </a:rPr>
              <a:t>“</a:t>
            </a:r>
            <a:r>
              <a:rPr lang="en-US" sz="3600" dirty="0" err="1" smtClean="0">
                <a:solidFill>
                  <a:srgbClr val="FF0000"/>
                </a:solidFill>
              </a:rPr>
              <a:t>Momism</a:t>
            </a:r>
            <a:r>
              <a:rPr lang="en-US" sz="3600" dirty="0" smtClean="0">
                <a:solidFill>
                  <a:srgbClr val="FF0000"/>
                </a:solidFill>
              </a:rPr>
              <a:t>”</a:t>
            </a:r>
            <a:endParaRPr lang="en-US" sz="3600" dirty="0">
              <a:solidFill>
                <a:srgbClr val="FF0000"/>
              </a:solidFill>
            </a:endParaRPr>
          </a:p>
        </p:txBody>
      </p:sp>
      <p:sp>
        <p:nvSpPr>
          <p:cNvPr id="7" name="TextBox 6"/>
          <p:cNvSpPr txBox="1"/>
          <p:nvPr/>
        </p:nvSpPr>
        <p:spPr>
          <a:xfrm>
            <a:off x="288051" y="947495"/>
            <a:ext cx="5850815" cy="5170646"/>
          </a:xfrm>
          <a:prstGeom prst="rect">
            <a:avLst/>
          </a:prstGeom>
          <a:noFill/>
        </p:spPr>
        <p:txBody>
          <a:bodyPr wrap="square" rtlCol="0">
            <a:spAutoFit/>
          </a:bodyPr>
          <a:lstStyle/>
          <a:p>
            <a:r>
              <a:rPr lang="en-US" sz="2400" dirty="0" smtClean="0"/>
              <a:t>Written by Philip Wylie and published in 1942,</a:t>
            </a:r>
            <a:r>
              <a:rPr lang="en-US" sz="2400" dirty="0" smtClean="0"/>
              <a:t> </a:t>
            </a:r>
            <a:r>
              <a:rPr lang="en-US" sz="2400" i="1" dirty="0" smtClean="0"/>
              <a:t>Generation </a:t>
            </a:r>
            <a:r>
              <a:rPr lang="en-US" sz="2400" i="1" dirty="0" smtClean="0"/>
              <a:t>of Vipers </a:t>
            </a:r>
            <a:r>
              <a:rPr lang="en-US" sz="2400" dirty="0" smtClean="0"/>
              <a:t>was a bestseller.</a:t>
            </a:r>
          </a:p>
          <a:p>
            <a:r>
              <a:rPr lang="en-US" sz="2400" dirty="0" smtClean="0"/>
              <a:t>In 1950, the American Library Association named it one of the most influential books of the first half of the century.</a:t>
            </a:r>
          </a:p>
          <a:p>
            <a:endParaRPr lang="en-US" sz="2400" dirty="0" smtClean="0"/>
          </a:p>
          <a:p>
            <a:r>
              <a:rPr lang="en-US" sz="2400" dirty="0" smtClean="0"/>
              <a:t>According to Wylie, America was “a matriarchy in fact if not in declaration,” in which oppressive mothers raised boys who would turn out to be bad soldiers.</a:t>
            </a:r>
          </a:p>
          <a:p>
            <a:endParaRPr lang="en-US" sz="2400" dirty="0" smtClean="0"/>
          </a:p>
          <a:p>
            <a:r>
              <a:rPr lang="en-US" sz="2400" dirty="0" smtClean="0"/>
              <a:t>“I give you mom. I give you the destroying mother.”  </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730" y="288069"/>
            <a:ext cx="7932883" cy="6193478"/>
          </a:xfrm>
        </p:spPr>
        <p:txBody>
          <a:bodyPr>
            <a:normAutofit/>
          </a:bodyPr>
          <a:lstStyle/>
          <a:p>
            <a:r>
              <a:rPr lang="en-US" dirty="0" smtClean="0">
                <a:solidFill>
                  <a:schemeClr val="tx1"/>
                </a:solidFill>
              </a:rPr>
              <a:t>“Mom, in Wylie’s depiction, was a self-righteous, hypocritical, sexually repressed, middle-aged woman. Having lost </a:t>
            </a:r>
            <a:r>
              <a:rPr lang="en-US" dirty="0" smtClean="0">
                <a:solidFill>
                  <a:srgbClr val="FF0000"/>
                </a:solidFill>
              </a:rPr>
              <a:t>the household functions of preindustrial women</a:t>
            </a:r>
            <a:r>
              <a:rPr lang="en-US" dirty="0" smtClean="0">
                <a:solidFill>
                  <a:schemeClr val="tx1"/>
                </a:solidFill>
              </a:rPr>
              <a:t>, according to Wylie, mom got men to worship her and spend money on her instead.”</a:t>
            </a:r>
          </a:p>
          <a:p>
            <a:r>
              <a:rPr lang="en-US" dirty="0" smtClean="0">
                <a:solidFill>
                  <a:schemeClr val="tx1"/>
                </a:solidFill>
              </a:rPr>
              <a:t>“‘She is a middle-aged puffin with an eye like a hawk,’ Philip Wylie wrote of mom; he might have been describing [Angela] Lansbury. [Lawrence] Harvey hates his mother, but he is in her power. Her incestuous love for him, which repels Harvey but which he cannot escape, is the source of the party’s hold on his unconscious . . . . As if to confirm Wylie’s claim that moms will not let their sons go, Harvey is programmed to kill his own fiancée.”</a:t>
            </a:r>
          </a:p>
          <a:p>
            <a:r>
              <a:rPr lang="en-US" dirty="0" smtClean="0">
                <a:solidFill>
                  <a:srgbClr val="FF0000"/>
                </a:solidFill>
              </a:rPr>
              <a:t>Michael Rogin, </a:t>
            </a:r>
            <a:r>
              <a:rPr lang="en-US" i="1" dirty="0" smtClean="0">
                <a:solidFill>
                  <a:srgbClr val="FF0000"/>
                </a:solidFill>
              </a:rPr>
              <a:t>Ronald Reagan, The Movie</a:t>
            </a:r>
            <a:r>
              <a:rPr lang="en-US" dirty="0" smtClean="0">
                <a:solidFill>
                  <a:srgbClr val="FF0000"/>
                </a:solidFill>
              </a:rPr>
              <a:t>, 242, 252 </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
            <a:ext cx="9144000" cy="6317673"/>
          </a:xfrm>
          <a:prstGeom prst="rect">
            <a:avLst/>
          </a:prstGeom>
        </p:spPr>
      </p:pic>
      <p:sp>
        <p:nvSpPr>
          <p:cNvPr id="5" name="TextBox 4"/>
          <p:cNvSpPr txBox="1"/>
          <p:nvPr/>
        </p:nvSpPr>
        <p:spPr>
          <a:xfrm>
            <a:off x="2046727" y="6317672"/>
            <a:ext cx="7097273" cy="369332"/>
          </a:xfrm>
          <a:prstGeom prst="rect">
            <a:avLst/>
          </a:prstGeom>
          <a:noFill/>
        </p:spPr>
        <p:txBody>
          <a:bodyPr wrap="square" rtlCol="0">
            <a:spAutoFit/>
          </a:bodyPr>
          <a:lstStyle/>
          <a:p>
            <a:r>
              <a:rPr lang="en-US" dirty="0" smtClean="0">
                <a:solidFill>
                  <a:srgbClr val="FF0000"/>
                </a:solidFill>
              </a:rPr>
              <a:t>Recall Prof. </a:t>
            </a:r>
            <a:r>
              <a:rPr lang="en-US" dirty="0" err="1" smtClean="0">
                <a:solidFill>
                  <a:srgbClr val="FF0000"/>
                </a:solidFill>
              </a:rPr>
              <a:t>Fahs</a:t>
            </a:r>
            <a:r>
              <a:rPr lang="en-US" dirty="0" smtClean="0">
                <a:solidFill>
                  <a:srgbClr val="FF0000"/>
                </a:solidFill>
              </a:rPr>
              <a:t> on “Sentimental Domesticity”</a:t>
            </a:r>
            <a:endParaRPr lang="en-US"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574631" cy="6857999"/>
          </a:xfrm>
        </p:spPr>
        <p:txBody>
          <a:bodyPr>
            <a:normAutofit/>
          </a:bodyPr>
          <a:lstStyle/>
          <a:p>
            <a:r>
              <a:rPr lang="en-US" dirty="0" smtClean="0"/>
              <a:t>“The problem lay buried, unspoken, for many years in the minds of American women. It was a strange stirring, a sense of dissatisfaction, a yearning that women suffered in the middle of the twentieth century in the United States. Each suburban wife struggled with it alone. As she made the beds, shopped for groceries, matched slipcover material, ate peanut butter sandwiches with her children,</a:t>
            </a:r>
            <a:r>
              <a:rPr lang="en-US" dirty="0" smtClean="0"/>
              <a:t> chauffeured </a:t>
            </a:r>
            <a:r>
              <a:rPr lang="en-US" dirty="0" smtClean="0"/>
              <a:t>Cub Scouts and Brownies, lay beside her husband at night -she was</a:t>
            </a:r>
            <a:r>
              <a:rPr lang="en-US" dirty="0" smtClean="0"/>
              <a:t> afraid </a:t>
            </a:r>
            <a:r>
              <a:rPr lang="en-US" dirty="0" smtClean="0"/>
              <a:t>to ask even of herself the silent question-</a:t>
            </a:r>
            <a:r>
              <a:rPr lang="en-US" dirty="0" smtClean="0"/>
              <a:t> ‘Is </a:t>
            </a:r>
            <a:r>
              <a:rPr lang="en-US" dirty="0" smtClean="0"/>
              <a:t>this all</a:t>
            </a:r>
            <a:r>
              <a:rPr lang="en-US" dirty="0" smtClean="0"/>
              <a:t>?’” </a:t>
            </a:r>
            <a:r>
              <a:rPr lang="en-US" dirty="0" smtClean="0"/>
              <a:t/>
            </a:r>
            <a:br>
              <a:rPr lang="en-US" dirty="0" smtClean="0"/>
            </a:br>
            <a:r>
              <a:rPr lang="en-US" dirty="0" smtClean="0"/>
              <a:t>―Betty Friedan, </a:t>
            </a:r>
            <a:r>
              <a:rPr lang="en-US" i="1" dirty="0" smtClean="0">
                <a:solidFill>
                  <a:schemeClr val="tx1"/>
                </a:solidFill>
              </a:rPr>
              <a:t>The Feminine Mystique</a:t>
            </a:r>
            <a:r>
              <a:rPr lang="en-US" dirty="0" smtClean="0"/>
              <a:t> (1963)</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5754556" y="1791368"/>
            <a:ext cx="3040025" cy="4585369"/>
          </a:xfrm>
          <a:prstGeom prst="rect">
            <a:avLst/>
          </a:prstGeom>
        </p:spPr>
      </p:pic>
      <p:sp>
        <p:nvSpPr>
          <p:cNvPr id="5" name="TextBox 4"/>
          <p:cNvSpPr txBox="1"/>
          <p:nvPr/>
        </p:nvSpPr>
        <p:spPr>
          <a:xfrm>
            <a:off x="6069264" y="494632"/>
            <a:ext cx="2524792" cy="954107"/>
          </a:xfrm>
          <a:prstGeom prst="rect">
            <a:avLst/>
          </a:prstGeom>
          <a:noFill/>
        </p:spPr>
        <p:txBody>
          <a:bodyPr wrap="square" rtlCol="0">
            <a:spAutoFit/>
          </a:bodyPr>
          <a:lstStyle/>
          <a:p>
            <a:r>
              <a:rPr lang="en-US" sz="2800" dirty="0" smtClean="0"/>
              <a:t>Betty Friedan, 1921-2006</a:t>
            </a:r>
            <a:endParaRPr lang="en-US" sz="2800" dirty="0"/>
          </a:p>
        </p:txBody>
      </p:sp>
    </p:spTree>
  </p:cSld>
  <p:clrMapOvr>
    <a:masterClrMapping/>
  </p:clrMapOvr>
</p:sld>
</file>

<file path=ppt/theme/_rels/theme1.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5" Type="http://schemas.openxmlformats.org/officeDocument/2006/relationships/image" Target="../media/image5.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6875</TotalTime>
  <Words>2029</Words>
  <Application>Microsoft Macintosh PowerPoint</Application>
  <PresentationFormat>On-screen Show (4:3)</PresentationFormat>
  <Paragraphs>88</Paragraphs>
  <Slides>25</Slides>
  <Notes>0</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Folio</vt:lpstr>
      <vt:lpstr>Welcome to the unconscious…</vt:lpstr>
      <vt:lpstr>Transpositions</vt:lpstr>
      <vt:lpstr> </vt:lpstr>
      <vt:lpstr>         The Male Gaze</vt:lpstr>
      <vt:lpstr>Slide 5</vt:lpstr>
      <vt:lpstr>Slide 6</vt:lpstr>
      <vt:lpstr>Slide 7</vt:lpstr>
      <vt:lpstr>Slide 8</vt:lpstr>
      <vt:lpstr>Slide 9</vt:lpstr>
      <vt:lpstr>Slide 10</vt:lpstr>
      <vt:lpstr>Recall Prof. Lazo on “Orientalism”</vt:lpstr>
      <vt:lpstr>But keep in mind:</vt:lpstr>
      <vt:lpstr>Slide 13</vt:lpstr>
      <vt:lpstr>Slide 14</vt:lpstr>
      <vt:lpstr>Slide 15</vt:lpstr>
      <vt:lpstr>Slide 16</vt:lpstr>
      <vt:lpstr>But why does Marco call Yen Lo a “cat”?</vt:lpstr>
      <vt:lpstr>Slide 18</vt:lpstr>
      <vt:lpstr>Slide 19</vt:lpstr>
      <vt:lpstr>Slide 20</vt:lpstr>
      <vt:lpstr>Sinophilia</vt:lpstr>
      <vt:lpstr>A disapproving assessment: “Caine [the protagonist of Kung Fu] has sprung up from that worship of the occult, the different, the alien that showed itself in the earlier teenybopper adoration of Spock (the half-other-world-half-human creature of Star Trek), and in the current fascination with things Chinese.” Benjamin Stein, The National Review, 1974</vt:lpstr>
      <vt:lpstr>Slide 23</vt:lpstr>
      <vt:lpstr>Who is the Manchurian Candidate? (And who are the real foreigners?)</vt:lpstr>
      <vt:lpstr>Slide 25</vt:lpstr>
    </vt:vector>
  </TitlesOfParts>
  <Company>uci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War</dc:title>
  <dc:creator>MICHAEL SZALAY</dc:creator>
  <cp:lastModifiedBy>MICHAEL SZALAY</cp:lastModifiedBy>
  <cp:revision>365</cp:revision>
  <dcterms:created xsi:type="dcterms:W3CDTF">2015-03-02T16:14:48Z</dcterms:created>
  <dcterms:modified xsi:type="dcterms:W3CDTF">2015-03-02T16:44:39Z</dcterms:modified>
</cp:coreProperties>
</file>