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3"/>
  </p:notesMasterIdLst>
  <p:sldIdLst>
    <p:sldId id="392" r:id="rId2"/>
    <p:sldId id="393" r:id="rId3"/>
    <p:sldId id="257" r:id="rId4"/>
    <p:sldId id="362" r:id="rId5"/>
    <p:sldId id="397" r:id="rId6"/>
    <p:sldId id="402" r:id="rId7"/>
    <p:sldId id="388" r:id="rId8"/>
    <p:sldId id="385" r:id="rId9"/>
    <p:sldId id="384" r:id="rId10"/>
    <p:sldId id="398" r:id="rId11"/>
    <p:sldId id="399" r:id="rId12"/>
    <p:sldId id="400" r:id="rId13"/>
    <p:sldId id="401" r:id="rId14"/>
    <p:sldId id="258" r:id="rId15"/>
    <p:sldId id="380" r:id="rId16"/>
    <p:sldId id="381" r:id="rId17"/>
    <p:sldId id="382" r:id="rId18"/>
    <p:sldId id="259" r:id="rId19"/>
    <p:sldId id="391" r:id="rId20"/>
    <p:sldId id="349" r:id="rId21"/>
    <p:sldId id="353" r:id="rId22"/>
    <p:sldId id="354" r:id="rId23"/>
    <p:sldId id="361" r:id="rId24"/>
    <p:sldId id="351" r:id="rId25"/>
    <p:sldId id="386" r:id="rId26"/>
    <p:sldId id="387" r:id="rId27"/>
    <p:sldId id="365" r:id="rId28"/>
    <p:sldId id="366" r:id="rId29"/>
    <p:sldId id="367" r:id="rId30"/>
    <p:sldId id="368" r:id="rId31"/>
    <p:sldId id="369" r:id="rId32"/>
    <p:sldId id="370" r:id="rId33"/>
    <p:sldId id="371" r:id="rId34"/>
    <p:sldId id="372" r:id="rId35"/>
    <p:sldId id="373" r:id="rId36"/>
    <p:sldId id="374" r:id="rId37"/>
    <p:sldId id="375" r:id="rId38"/>
    <p:sldId id="376" r:id="rId39"/>
    <p:sldId id="377" r:id="rId40"/>
    <p:sldId id="378" r:id="rId41"/>
    <p:sldId id="256" r:id="rId42"/>
    <p:sldId id="319" r:id="rId43"/>
    <p:sldId id="394" r:id="rId44"/>
    <p:sldId id="395" r:id="rId45"/>
    <p:sldId id="396" r:id="rId46"/>
    <p:sldId id="316" r:id="rId47"/>
    <p:sldId id="317" r:id="rId48"/>
    <p:sldId id="389" r:id="rId49"/>
    <p:sldId id="288" r:id="rId50"/>
    <p:sldId id="289" r:id="rId51"/>
    <p:sldId id="290" r:id="rId52"/>
    <p:sldId id="291" r:id="rId53"/>
    <p:sldId id="293" r:id="rId54"/>
    <p:sldId id="318" r:id="rId55"/>
    <p:sldId id="295" r:id="rId56"/>
    <p:sldId id="304" r:id="rId57"/>
    <p:sldId id="315" r:id="rId58"/>
    <p:sldId id="296" r:id="rId59"/>
    <p:sldId id="297" r:id="rId60"/>
    <p:sldId id="298" r:id="rId61"/>
    <p:sldId id="299" r:id="rId62"/>
    <p:sldId id="300" r:id="rId63"/>
    <p:sldId id="301" r:id="rId64"/>
    <p:sldId id="302" r:id="rId65"/>
    <p:sldId id="303" r:id="rId66"/>
    <p:sldId id="308" r:id="rId67"/>
    <p:sldId id="309" r:id="rId68"/>
    <p:sldId id="305" r:id="rId69"/>
    <p:sldId id="306" r:id="rId70"/>
    <p:sldId id="307" r:id="rId71"/>
    <p:sldId id="314"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2" d="100"/>
          <a:sy n="142" d="100"/>
        </p:scale>
        <p:origin x="-96" y="-1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2BFABE-C5D3-9040-A99A-735D2AE05A50}" type="datetimeFigureOut">
              <a:rPr lang="en-US" smtClean="0"/>
              <a:t>1/13/15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75A3E6-A27A-B244-B5FB-B022A3DC4520}" type="slidenum">
              <a:rPr lang="en-US" smtClean="0"/>
              <a:t>‹#›</a:t>
            </a:fld>
            <a:endParaRPr lang="en-US"/>
          </a:p>
        </p:txBody>
      </p:sp>
    </p:spTree>
    <p:extLst>
      <p:ext uri="{BB962C8B-B14F-4D97-AF65-F5344CB8AC3E}">
        <p14:creationId xmlns:p14="http://schemas.microsoft.com/office/powerpoint/2010/main" val="37559306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Bright Side, 1865.  “Men of rangy dignity, defying any </a:t>
            </a:r>
            <a:r>
              <a:rPr lang="en-US" smtClean="0"/>
              <a:t>objectifying gaze.”   </a:t>
            </a:r>
            <a:endParaRPr lang="en-US" dirty="0"/>
          </a:p>
        </p:txBody>
      </p:sp>
      <p:sp>
        <p:nvSpPr>
          <p:cNvPr id="4" name="Slide Number Placeholder 3"/>
          <p:cNvSpPr>
            <a:spLocks noGrp="1"/>
          </p:cNvSpPr>
          <p:nvPr>
            <p:ph type="sldNum" sz="quarter" idx="10"/>
          </p:nvPr>
        </p:nvSpPr>
        <p:spPr/>
        <p:txBody>
          <a:bodyPr/>
          <a:lstStyle/>
          <a:p>
            <a:fld id="{EA85E3A6-A253-4F4C-B330-92D571E375FE}" type="slidenum">
              <a:rPr lang="en-US" smtClean="0"/>
              <a:t>65</a:t>
            </a:fld>
            <a:endParaRPr lang="en-US"/>
          </a:p>
        </p:txBody>
      </p:sp>
    </p:spTree>
    <p:extLst>
      <p:ext uri="{BB962C8B-B14F-4D97-AF65-F5344CB8AC3E}">
        <p14:creationId xmlns:p14="http://schemas.microsoft.com/office/powerpoint/2010/main" val="2412877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37B1E5-8D3F-DA4C-9D1F-8BBDC994AB00}" type="datetimeFigureOut">
              <a:rPr lang="en-US" smtClean="0"/>
              <a:t>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83A09-7E18-9341-B1D5-CFE2D57568DF}"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37B1E5-8D3F-DA4C-9D1F-8BBDC994AB00}" type="datetimeFigureOut">
              <a:rPr lang="en-US" smtClean="0"/>
              <a:t>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83A09-7E18-9341-B1D5-CFE2D57568DF}"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37B1E5-8D3F-DA4C-9D1F-8BBDC994AB00}" type="datetimeFigureOut">
              <a:rPr lang="en-US" smtClean="0"/>
              <a:t>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83A09-7E18-9341-B1D5-CFE2D57568DF}"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37B1E5-8D3F-DA4C-9D1F-8BBDC994AB00}" type="datetimeFigureOut">
              <a:rPr lang="en-US" smtClean="0"/>
              <a:t>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83A09-7E18-9341-B1D5-CFE2D57568DF}"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37B1E5-8D3F-DA4C-9D1F-8BBDC994AB00}" type="datetimeFigureOut">
              <a:rPr lang="en-US" smtClean="0"/>
              <a:t>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83A09-7E18-9341-B1D5-CFE2D57568DF}"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37B1E5-8D3F-DA4C-9D1F-8BBDC994AB00}" type="datetimeFigureOut">
              <a:rPr lang="en-US" smtClean="0"/>
              <a:t>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083A09-7E18-9341-B1D5-CFE2D57568DF}"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37B1E5-8D3F-DA4C-9D1F-8BBDC994AB00}" type="datetimeFigureOut">
              <a:rPr lang="en-US" smtClean="0"/>
              <a:t>1/13/15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083A09-7E18-9341-B1D5-CFE2D57568DF}"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37B1E5-8D3F-DA4C-9D1F-8BBDC994AB00}" type="datetimeFigureOut">
              <a:rPr lang="en-US" smtClean="0"/>
              <a:t>1/13/15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083A09-7E18-9341-B1D5-CFE2D57568DF}"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7B1E5-8D3F-DA4C-9D1F-8BBDC994AB00}" type="datetimeFigureOut">
              <a:rPr lang="en-US" smtClean="0"/>
              <a:t>1/13/15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083A09-7E18-9341-B1D5-CFE2D57568DF}"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37B1E5-8D3F-DA4C-9D1F-8BBDC994AB00}" type="datetimeFigureOut">
              <a:rPr lang="en-US" smtClean="0"/>
              <a:t>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083A09-7E18-9341-B1D5-CFE2D57568DF}"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37B1E5-8D3F-DA4C-9D1F-8BBDC994AB00}" type="datetimeFigureOut">
              <a:rPr lang="en-US" smtClean="0"/>
              <a:t>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083A09-7E18-9341-B1D5-CFE2D57568DF}"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7B1E5-8D3F-DA4C-9D1F-8BBDC994AB00}" type="datetimeFigureOut">
              <a:rPr lang="en-US" smtClean="0"/>
              <a:t>1/13/15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83A09-7E18-9341-B1D5-CFE2D57568DF}"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poetryfoundation.org/bio/walt-whitma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94928"/>
            <a:ext cx="9144000" cy="6067168"/>
          </a:xfrm>
          <a:prstGeom prst="rect">
            <a:avLst/>
          </a:prstGeom>
        </p:spPr>
      </p:pic>
      <p:sp>
        <p:nvSpPr>
          <p:cNvPr id="2" name="Title 1"/>
          <p:cNvSpPr>
            <a:spLocks noGrp="1"/>
          </p:cNvSpPr>
          <p:nvPr>
            <p:ph type="title"/>
          </p:nvPr>
        </p:nvSpPr>
        <p:spPr>
          <a:xfrm>
            <a:off x="588562" y="4800600"/>
            <a:ext cx="6690126" cy="566738"/>
          </a:xfrm>
        </p:spPr>
        <p:txBody>
          <a:bodyPr>
            <a:noAutofit/>
          </a:bodyPr>
          <a:lstStyle/>
          <a:p>
            <a:r>
              <a:rPr lang="en-US" sz="3200" dirty="0" smtClean="0"/>
              <a:t>The Civil War and Representation</a:t>
            </a:r>
            <a:endParaRPr lang="en-US" sz="3200" dirty="0"/>
          </a:p>
        </p:txBody>
      </p:sp>
      <p:sp>
        <p:nvSpPr>
          <p:cNvPr id="3" name="Picture Placeholder 2"/>
          <p:cNvSpPr>
            <a:spLocks noGrp="1"/>
          </p:cNvSpPr>
          <p:nvPr>
            <p:ph type="pic" idx="1"/>
          </p:nvPr>
        </p:nvSpPr>
        <p:spPr>
          <a:xfrm>
            <a:off x="1149517" y="821370"/>
            <a:ext cx="5486400" cy="4114800"/>
          </a:xfrm>
        </p:spPr>
      </p:sp>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25968724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va.00053.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208" y="0"/>
            <a:ext cx="6326568" cy="6858000"/>
          </a:xfrm>
          <a:prstGeom prst="rect">
            <a:avLst/>
          </a:prstGeom>
        </p:spPr>
      </p:pic>
    </p:spTree>
    <p:extLst>
      <p:ext uri="{BB962C8B-B14F-4D97-AF65-F5344CB8AC3E}">
        <p14:creationId xmlns:p14="http://schemas.microsoft.com/office/powerpoint/2010/main" val="3401896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136339"/>
            <a:ext cx="4916134" cy="2862322"/>
          </a:xfrm>
          <a:prstGeom prst="rect">
            <a:avLst/>
          </a:prstGeom>
        </p:spPr>
        <p:txBody>
          <a:bodyPr wrap="square">
            <a:spAutoFit/>
          </a:bodyPr>
          <a:lstStyle/>
          <a:p>
            <a:r>
              <a:rPr lang="en-US" sz="2000" dirty="0"/>
              <a:t>from Hookers command Ward E. bed 47 Hiram Johnson Co K. 157th N.Y. </a:t>
            </a:r>
            <a:r>
              <a:rPr lang="en-US" sz="2000" dirty="0" err="1"/>
              <a:t>Vols</a:t>
            </a:r>
            <a:r>
              <a:rPr lang="en-US" sz="2000" dirty="0"/>
              <a:t> wound in left hip ——— this is the bed of death ——— he is failing fast—the muffled groan, the laboring panting chest &amp; throat, the convulsion without intermission, the attitude of the hands, the restlessness—the contraction &amp; dilation of the nostrils—</a:t>
            </a:r>
            <a:r>
              <a:rPr lang="en-US" sz="2000" baseline="30000" dirty="0"/>
              <a:t>fortunately</a:t>
            </a:r>
            <a:r>
              <a:rPr lang="en-US" sz="2000" dirty="0"/>
              <a:t> he is out of his head, poor fellow</a:t>
            </a:r>
          </a:p>
        </p:txBody>
      </p:sp>
    </p:spTree>
    <p:extLst>
      <p:ext uri="{BB962C8B-B14F-4D97-AF65-F5344CB8AC3E}">
        <p14:creationId xmlns:p14="http://schemas.microsoft.com/office/powerpoint/2010/main" val="1729865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va.00053.0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372" y="0"/>
            <a:ext cx="5557536" cy="6858000"/>
          </a:xfrm>
          <a:prstGeom prst="rect">
            <a:avLst/>
          </a:prstGeom>
        </p:spPr>
      </p:pic>
    </p:spTree>
    <p:extLst>
      <p:ext uri="{BB962C8B-B14F-4D97-AF65-F5344CB8AC3E}">
        <p14:creationId xmlns:p14="http://schemas.microsoft.com/office/powerpoint/2010/main" val="956089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828836"/>
            <a:ext cx="4572000" cy="1200329"/>
          </a:xfrm>
          <a:prstGeom prst="rect">
            <a:avLst/>
          </a:prstGeom>
        </p:spPr>
        <p:txBody>
          <a:bodyPr>
            <a:spAutoFit/>
          </a:bodyPr>
          <a:lstStyle/>
          <a:p>
            <a:r>
              <a:rPr lang="en-US" dirty="0" err="1"/>
              <a:t>Wm</a:t>
            </a:r>
            <a:r>
              <a:rPr lang="en-US" dirty="0"/>
              <a:t> Williams bed 41 Ward G. —bring some pickles ——— badly wounded in arm has suffered much ——— some peaches</a:t>
            </a:r>
          </a:p>
          <a:p>
            <a:r>
              <a:rPr lang="fr-FR" dirty="0"/>
              <a:t>dont </a:t>
            </a:r>
            <a:r>
              <a:rPr lang="fr-FR" dirty="0" err="1"/>
              <a:t>forget</a:t>
            </a:r>
            <a:r>
              <a:rPr lang="fr-FR" dirty="0"/>
              <a:t> ——————————</a:t>
            </a:r>
            <a:endParaRPr lang="en-US" dirty="0"/>
          </a:p>
        </p:txBody>
      </p:sp>
    </p:spTree>
    <p:extLst>
      <p:ext uri="{BB962C8B-B14F-4D97-AF65-F5344CB8AC3E}">
        <p14:creationId xmlns:p14="http://schemas.microsoft.com/office/powerpoint/2010/main" val="2613919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519332"/>
            <a:ext cx="5486400" cy="338667"/>
          </a:xfrm>
        </p:spPr>
        <p:txBody>
          <a:bodyPr/>
          <a:lstStyle/>
          <a:p>
            <a:r>
              <a:rPr lang="en-US" dirty="0" smtClean="0"/>
              <a:t>Walt Whitman's Civil War Diary—Thoughts on Antietam</a:t>
            </a:r>
            <a:endParaRPr lang="en-US" dirty="0"/>
          </a:p>
        </p:txBody>
      </p:sp>
      <p:pic>
        <p:nvPicPr>
          <p:cNvPr id="5" name="Picture 4"/>
          <p:cNvPicPr>
            <a:picLocks noChangeAspect="1"/>
          </p:cNvPicPr>
          <p:nvPr/>
        </p:nvPicPr>
        <p:blipFill>
          <a:blip r:embed="rId2"/>
          <a:stretch>
            <a:fillRect/>
          </a:stretch>
        </p:blipFill>
        <p:spPr>
          <a:xfrm>
            <a:off x="2513604" y="104816"/>
            <a:ext cx="4235450" cy="641451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8194" y="1288000"/>
            <a:ext cx="7468434" cy="4524316"/>
          </a:xfrm>
          <a:prstGeom prst="rect">
            <a:avLst/>
          </a:prstGeom>
        </p:spPr>
        <p:txBody>
          <a:bodyPr wrap="square">
            <a:spAutoFit/>
          </a:bodyPr>
          <a:lstStyle/>
          <a:p>
            <a:r>
              <a:rPr lang="en-US" dirty="0"/>
              <a:t>Come Up from the Fields </a:t>
            </a:r>
            <a:r>
              <a:rPr lang="en-US" dirty="0" smtClean="0"/>
              <a:t>Father</a:t>
            </a:r>
          </a:p>
          <a:p>
            <a:r>
              <a:rPr lang="en-US" dirty="0" smtClean="0"/>
              <a:t>Walt Whitman</a:t>
            </a:r>
          </a:p>
          <a:p>
            <a:endParaRPr lang="en-US" dirty="0">
              <a:hlinkClick r:id="rId2"/>
            </a:endParaRPr>
          </a:p>
          <a:p>
            <a:r>
              <a:rPr lang="en-US" dirty="0"/>
              <a:t>Come up from the fields father, here’s a letter from our Pete,</a:t>
            </a:r>
          </a:p>
          <a:p>
            <a:r>
              <a:rPr lang="en-US" dirty="0"/>
              <a:t>And come to the front door mother, here’s a letter from thy dear son.</a:t>
            </a:r>
          </a:p>
          <a:p>
            <a:endParaRPr lang="en-US" dirty="0"/>
          </a:p>
          <a:p>
            <a:r>
              <a:rPr lang="en-US" dirty="0"/>
              <a:t>Lo, ’tis autumn,</a:t>
            </a:r>
          </a:p>
          <a:p>
            <a:r>
              <a:rPr lang="en-US" dirty="0"/>
              <a:t>Lo, where the trees, deeper green, yellower and redder,</a:t>
            </a:r>
          </a:p>
          <a:p>
            <a:r>
              <a:rPr lang="en-US" dirty="0"/>
              <a:t>Cool and sweeten Ohio’s villages with leaves fluttering in the moderate wind,</a:t>
            </a:r>
          </a:p>
          <a:p>
            <a:r>
              <a:rPr lang="en-US" dirty="0"/>
              <a:t>Where apples ripe in the orchards hang and grapes on the </a:t>
            </a:r>
            <a:r>
              <a:rPr lang="en-US" dirty="0" err="1"/>
              <a:t>trellis’d</a:t>
            </a:r>
            <a:r>
              <a:rPr lang="en-US" dirty="0"/>
              <a:t> vines,   </a:t>
            </a:r>
          </a:p>
          <a:p>
            <a:r>
              <a:rPr lang="en-US" dirty="0"/>
              <a:t>(Smell you the smell of the grapes on the vines?</a:t>
            </a:r>
          </a:p>
          <a:p>
            <a:r>
              <a:rPr lang="en-US" dirty="0"/>
              <a:t>Smell you the buckwheat where the bees were lately buzzing?)</a:t>
            </a:r>
          </a:p>
          <a:p>
            <a:endParaRPr lang="en-US" dirty="0"/>
          </a:p>
          <a:p>
            <a:r>
              <a:rPr lang="en-US" dirty="0"/>
              <a:t>Above all, lo, the sky so calm, so transparent after the rain, and with wondrous clouds,   </a:t>
            </a:r>
          </a:p>
          <a:p>
            <a:r>
              <a:rPr lang="en-US" dirty="0"/>
              <a:t>Below too, all calm, all vital and beautiful, and the farm prospers well.</a:t>
            </a:r>
          </a:p>
        </p:txBody>
      </p:sp>
    </p:spTree>
    <p:extLst>
      <p:ext uri="{BB962C8B-B14F-4D97-AF65-F5344CB8AC3E}">
        <p14:creationId xmlns:p14="http://schemas.microsoft.com/office/powerpoint/2010/main" val="2993021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6439" y="498861"/>
            <a:ext cx="8310531" cy="5078314"/>
          </a:xfrm>
          <a:prstGeom prst="rect">
            <a:avLst/>
          </a:prstGeom>
        </p:spPr>
        <p:txBody>
          <a:bodyPr wrap="square">
            <a:spAutoFit/>
          </a:bodyPr>
          <a:lstStyle/>
          <a:p>
            <a:r>
              <a:rPr lang="en-US" dirty="0"/>
              <a:t>Down in the fields all prospers well,</a:t>
            </a:r>
          </a:p>
          <a:p>
            <a:r>
              <a:rPr lang="en-US" dirty="0"/>
              <a:t>But now from the fields come father, come at the daughter’s call,</a:t>
            </a:r>
          </a:p>
          <a:p>
            <a:r>
              <a:rPr lang="en-US" dirty="0"/>
              <a:t>And come to the entry mother, to the front door come right away.</a:t>
            </a:r>
          </a:p>
          <a:p>
            <a:endParaRPr lang="en-US" dirty="0"/>
          </a:p>
          <a:p>
            <a:r>
              <a:rPr lang="en-US" dirty="0"/>
              <a:t>Fast as she can she hurries, something ominous, her steps trembling,</a:t>
            </a:r>
          </a:p>
          <a:p>
            <a:r>
              <a:rPr lang="en-US" dirty="0"/>
              <a:t>She does not tarry to smooth her hair nor adjust her cap.</a:t>
            </a:r>
          </a:p>
          <a:p>
            <a:endParaRPr lang="en-US" dirty="0"/>
          </a:p>
          <a:p>
            <a:r>
              <a:rPr lang="en-US" dirty="0"/>
              <a:t>Open the envelope quickly,   </a:t>
            </a:r>
          </a:p>
          <a:p>
            <a:r>
              <a:rPr lang="en-US" dirty="0"/>
              <a:t>O this is not our son’s writing, yet his name is </a:t>
            </a:r>
            <a:r>
              <a:rPr lang="en-US" dirty="0" err="1"/>
              <a:t>sign’d</a:t>
            </a:r>
            <a:r>
              <a:rPr lang="en-US" dirty="0"/>
              <a:t>,</a:t>
            </a:r>
          </a:p>
          <a:p>
            <a:r>
              <a:rPr lang="en-US" dirty="0"/>
              <a:t>O a strange hand writes for our dear son, O stricken mother’s soul!</a:t>
            </a:r>
          </a:p>
          <a:p>
            <a:r>
              <a:rPr lang="en-US" dirty="0"/>
              <a:t>All swims before her eyes, flashes with black, she catches the main words only,</a:t>
            </a:r>
          </a:p>
          <a:p>
            <a:r>
              <a:rPr lang="en-US" dirty="0"/>
              <a:t>Sentences broken, </a:t>
            </a:r>
            <a:r>
              <a:rPr lang="en-US" i="1" dirty="0"/>
              <a:t>gunshot wound in the breast, cavalry skirmish, taken to hospital,</a:t>
            </a:r>
            <a:endParaRPr lang="en-US" dirty="0"/>
          </a:p>
          <a:p>
            <a:r>
              <a:rPr lang="en-US" i="1" dirty="0"/>
              <a:t>At present low, but will soon be better.</a:t>
            </a:r>
            <a:endParaRPr lang="en-US" dirty="0"/>
          </a:p>
          <a:p>
            <a:endParaRPr lang="en-US" dirty="0"/>
          </a:p>
          <a:p>
            <a:r>
              <a:rPr lang="en-US" dirty="0"/>
              <a:t>Ah now the single figure to me,</a:t>
            </a:r>
          </a:p>
          <a:p>
            <a:r>
              <a:rPr lang="en-US" dirty="0"/>
              <a:t>Amid all teeming and wealthy Ohio with all its cities and farms,</a:t>
            </a:r>
          </a:p>
          <a:p>
            <a:r>
              <a:rPr lang="en-US" dirty="0"/>
              <a:t>Sickly white in the face and dull in the head, very faint,</a:t>
            </a:r>
          </a:p>
          <a:p>
            <a:r>
              <a:rPr lang="en-US" dirty="0"/>
              <a:t>By the jamb of a door leans.</a:t>
            </a:r>
          </a:p>
        </p:txBody>
      </p:sp>
    </p:spTree>
    <p:extLst>
      <p:ext uri="{BB962C8B-B14F-4D97-AF65-F5344CB8AC3E}">
        <p14:creationId xmlns:p14="http://schemas.microsoft.com/office/powerpoint/2010/main" val="380554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9955" y="970024"/>
            <a:ext cx="7857989" cy="4247317"/>
          </a:xfrm>
          <a:prstGeom prst="rect">
            <a:avLst/>
          </a:prstGeom>
        </p:spPr>
        <p:txBody>
          <a:bodyPr wrap="square">
            <a:spAutoFit/>
          </a:bodyPr>
          <a:lstStyle/>
          <a:p>
            <a:r>
              <a:rPr lang="en-US" i="1" dirty="0"/>
              <a:t>Grieve not so, dear mother,</a:t>
            </a:r>
            <a:r>
              <a:rPr lang="en-US" dirty="0"/>
              <a:t> (the just-grown daughter speaks through her sobs,</a:t>
            </a:r>
          </a:p>
          <a:p>
            <a:r>
              <a:rPr lang="en-US" dirty="0"/>
              <a:t>The little sisters huddle around speechless and </a:t>
            </a:r>
            <a:r>
              <a:rPr lang="en-US" dirty="0" err="1"/>
              <a:t>dismay’d</a:t>
            </a:r>
            <a:r>
              <a:rPr lang="en-US" dirty="0"/>
              <a:t>,)</a:t>
            </a:r>
          </a:p>
          <a:p>
            <a:r>
              <a:rPr lang="en-US" i="1" dirty="0"/>
              <a:t>See, dearest mother, the letter says Pete will soon be better.</a:t>
            </a:r>
            <a:endParaRPr lang="en-US" dirty="0"/>
          </a:p>
          <a:p>
            <a:r>
              <a:rPr lang="en-US" dirty="0"/>
              <a:t>Alas poor boy, he will never be better, (nor may-be needs to be better, that brave and simple soul,)</a:t>
            </a:r>
          </a:p>
          <a:p>
            <a:r>
              <a:rPr lang="en-US" dirty="0"/>
              <a:t>While they stand at home at the door he is dead already,</a:t>
            </a:r>
          </a:p>
          <a:p>
            <a:r>
              <a:rPr lang="en-US" dirty="0"/>
              <a:t>The only son is dead.</a:t>
            </a:r>
          </a:p>
          <a:p>
            <a:endParaRPr lang="en-US" dirty="0"/>
          </a:p>
          <a:p>
            <a:r>
              <a:rPr lang="en-US" dirty="0"/>
              <a:t>But the mother needs to be better,</a:t>
            </a:r>
          </a:p>
          <a:p>
            <a:r>
              <a:rPr lang="en-US" dirty="0"/>
              <a:t>She with thin form presently </a:t>
            </a:r>
            <a:r>
              <a:rPr lang="en-US" dirty="0" err="1"/>
              <a:t>drest</a:t>
            </a:r>
            <a:r>
              <a:rPr lang="en-US" dirty="0"/>
              <a:t> in black,</a:t>
            </a:r>
          </a:p>
          <a:p>
            <a:r>
              <a:rPr lang="en-US" dirty="0"/>
              <a:t>By day her meals </a:t>
            </a:r>
            <a:r>
              <a:rPr lang="en-US" dirty="0" err="1"/>
              <a:t>untouch’d</a:t>
            </a:r>
            <a:r>
              <a:rPr lang="en-US" dirty="0"/>
              <a:t>, then at night fitfully sleeping, often waking,</a:t>
            </a:r>
          </a:p>
          <a:p>
            <a:r>
              <a:rPr lang="en-US" dirty="0"/>
              <a:t>In the midnight waking, weeping, longing with one deep longing,   </a:t>
            </a:r>
          </a:p>
          <a:p>
            <a:r>
              <a:rPr lang="en-US" dirty="0"/>
              <a:t>O that she might withdraw unnoticed, silent from life escape and withdraw,</a:t>
            </a:r>
          </a:p>
          <a:p>
            <a:r>
              <a:rPr lang="en-US" dirty="0"/>
              <a:t>To follow, to seek, to be with her dear dead son.</a:t>
            </a:r>
          </a:p>
          <a:p>
            <a:endParaRPr lang="en-US" dirty="0"/>
          </a:p>
        </p:txBody>
      </p:sp>
    </p:spTree>
    <p:extLst>
      <p:ext uri="{BB962C8B-B14F-4D97-AF65-F5344CB8AC3E}">
        <p14:creationId xmlns:p14="http://schemas.microsoft.com/office/powerpoint/2010/main" val="392959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4146" y="538424"/>
            <a:ext cx="8034434" cy="6186310"/>
          </a:xfrm>
          <a:prstGeom prst="rect">
            <a:avLst/>
          </a:prstGeom>
        </p:spPr>
        <p:txBody>
          <a:bodyPr wrap="square">
            <a:spAutoFit/>
          </a:bodyPr>
          <a:lstStyle/>
          <a:p>
            <a:r>
              <a:rPr lang="en-US" dirty="0" smtClean="0"/>
              <a:t>A SIGHT IN CAMP IN THE DAYBREAK GRAY AND DIM</a:t>
            </a:r>
          </a:p>
          <a:p>
            <a:endParaRPr lang="en-US" dirty="0" smtClean="0"/>
          </a:p>
          <a:p>
            <a:r>
              <a:rPr lang="en-US" dirty="0" smtClean="0"/>
              <a:t>A sight in camp in the daybreak gray and dim,</a:t>
            </a:r>
          </a:p>
          <a:p>
            <a:r>
              <a:rPr lang="en-US" dirty="0" smtClean="0"/>
              <a:t>As from my tent I emerge so early sleepless,</a:t>
            </a:r>
          </a:p>
          <a:p>
            <a:r>
              <a:rPr lang="en-US" dirty="0" smtClean="0"/>
              <a:t>As slow I walk in the cool fresh air the path near by the hospital tent,</a:t>
            </a:r>
          </a:p>
          <a:p>
            <a:r>
              <a:rPr lang="en-US" dirty="0" smtClean="0"/>
              <a:t>Three forms I see on stretchers lying, brought out there untended lying,</a:t>
            </a:r>
          </a:p>
          <a:p>
            <a:r>
              <a:rPr lang="en-US" dirty="0" smtClean="0"/>
              <a:t>Over each the blanket spread, ample brownish woolen blanket,</a:t>
            </a:r>
          </a:p>
          <a:p>
            <a:r>
              <a:rPr lang="en-US" dirty="0" smtClean="0"/>
              <a:t>Gray and heavy blanket, folding, covering all.</a:t>
            </a:r>
          </a:p>
          <a:p>
            <a:endParaRPr lang="en-US" dirty="0" smtClean="0"/>
          </a:p>
          <a:p>
            <a:r>
              <a:rPr lang="en-US" dirty="0" smtClean="0"/>
              <a:t>Curious I halt and silent stand,</a:t>
            </a:r>
          </a:p>
          <a:p>
            <a:r>
              <a:rPr lang="en-US" dirty="0" smtClean="0"/>
              <a:t>Then with light fingers I from the face of the nearest the first just lift the blanket;</a:t>
            </a:r>
          </a:p>
          <a:p>
            <a:r>
              <a:rPr lang="en-US" dirty="0" smtClean="0"/>
              <a:t>Who are you elderly man so gaunt and grim, with well-</a:t>
            </a:r>
            <a:r>
              <a:rPr lang="en-US" dirty="0" err="1" smtClean="0"/>
              <a:t>gray’d</a:t>
            </a:r>
            <a:r>
              <a:rPr lang="en-US" dirty="0" smtClean="0"/>
              <a:t> hair, and flesh all sunken 	about the eyes? </a:t>
            </a:r>
          </a:p>
          <a:p>
            <a:r>
              <a:rPr lang="en-US" dirty="0" smtClean="0"/>
              <a:t>Who are you my dear comrade?</a:t>
            </a:r>
          </a:p>
          <a:p>
            <a:endParaRPr lang="en-US" dirty="0" smtClean="0"/>
          </a:p>
          <a:p>
            <a:r>
              <a:rPr lang="en-US" dirty="0" smtClean="0"/>
              <a:t>Then to the second I step—and who are you my child and darling?</a:t>
            </a:r>
          </a:p>
          <a:p>
            <a:r>
              <a:rPr lang="en-US" dirty="0" smtClean="0"/>
              <a:t>Who are you sweet boy with cheeks yet blooming?</a:t>
            </a:r>
          </a:p>
          <a:p>
            <a:endParaRPr lang="en-US" dirty="0" smtClean="0"/>
          </a:p>
          <a:p>
            <a:r>
              <a:rPr lang="en-US" dirty="0" smtClean="0"/>
              <a:t>Then to the third—a face nor child nor old, very calm, as of beautiful 	yellow-white ivory; 	</a:t>
            </a:r>
          </a:p>
          <a:p>
            <a:r>
              <a:rPr lang="en-US" dirty="0" smtClean="0"/>
              <a:t>Young man I think I know you—I think this face is the face of the Christ himself,</a:t>
            </a:r>
          </a:p>
          <a:p>
            <a:r>
              <a:rPr lang="en-US" dirty="0" smtClean="0"/>
              <a:t>Dead and divine and brother of all, and here again he lies.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69610" y="63500"/>
            <a:ext cx="4914900" cy="6794500"/>
          </a:xfrm>
          <a:prstGeom prst="rect">
            <a:avLst/>
          </a:prstGeom>
        </p:spPr>
      </p:pic>
      <p:sp>
        <p:nvSpPr>
          <p:cNvPr id="3" name="Title 2"/>
          <p:cNvSpPr>
            <a:spLocks noGrp="1"/>
          </p:cNvSpPr>
          <p:nvPr>
            <p:ph type="title"/>
          </p:nvPr>
        </p:nvSpPr>
        <p:spPr/>
        <p:txBody>
          <a:bodyPr/>
          <a:lstStyle/>
          <a:p>
            <a:endParaRPr lang="en-US"/>
          </a:p>
        </p:txBody>
      </p:sp>
      <p:sp>
        <p:nvSpPr>
          <p:cNvPr id="4" name="Content Placeholder 3"/>
          <p:cNvSpPr>
            <a:spLocks noGrp="1"/>
          </p:cNvSpPr>
          <p:nvPr>
            <p:ph sz="half" idx="1"/>
          </p:nvPr>
        </p:nvSpPr>
        <p:spPr/>
        <p:txBody>
          <a:bodyPr/>
          <a:lstStyle/>
          <a:p>
            <a:r>
              <a:rPr lang="en-US" dirty="0" smtClean="0"/>
              <a:t>Lincoln in 1865</a:t>
            </a:r>
            <a:endParaRPr lang="en-US" dirty="0"/>
          </a:p>
        </p:txBody>
      </p:sp>
      <p:sp>
        <p:nvSpPr>
          <p:cNvPr id="5" name="Content Placeholder 4"/>
          <p:cNvSpPr>
            <a:spLocks noGrp="1"/>
          </p:cNvSpPr>
          <p:nvPr>
            <p:ph sz="half" idx="2"/>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smtClean="0"/>
              <a:t>Questions for Consideration</a:t>
            </a:r>
            <a:endParaRPr lang="en-US" sz="2800" dirty="0"/>
          </a:p>
        </p:txBody>
      </p:sp>
      <p:sp>
        <p:nvSpPr>
          <p:cNvPr id="6" name="Content Placeholder 5"/>
          <p:cNvSpPr>
            <a:spLocks noGrp="1"/>
          </p:cNvSpPr>
          <p:nvPr>
            <p:ph idx="1"/>
          </p:nvPr>
        </p:nvSpPr>
        <p:spPr/>
        <p:txBody>
          <a:bodyPr>
            <a:normAutofit/>
          </a:bodyPr>
          <a:lstStyle/>
          <a:p>
            <a:r>
              <a:rPr lang="en-US" dirty="0" smtClean="0"/>
              <a:t>How did writers and artists meet the challenges of the war?  </a:t>
            </a:r>
          </a:p>
          <a:p>
            <a:r>
              <a:rPr lang="en-US" dirty="0" smtClean="0"/>
              <a:t>What meanings did they give to the war?   What available “languages of meaning” (such as Christian sacrifice or patriotism) did they draw upon? </a:t>
            </a:r>
          </a:p>
          <a:p>
            <a:r>
              <a:rPr lang="en-US" dirty="0" smtClean="0"/>
              <a:t>Did writers and artists experience a “crisis of meaning” during the war?    </a:t>
            </a:r>
            <a:endParaRPr lang="en-US" dirty="0"/>
          </a:p>
        </p:txBody>
      </p:sp>
    </p:spTree>
    <p:extLst>
      <p:ext uri="{BB962C8B-B14F-4D97-AF65-F5344CB8AC3E}">
        <p14:creationId xmlns:p14="http://schemas.microsoft.com/office/powerpoint/2010/main" val="1686892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958840"/>
            <a:ext cx="6223000" cy="5262979"/>
          </a:xfrm>
          <a:prstGeom prst="rect">
            <a:avLst/>
          </a:prstGeom>
        </p:spPr>
        <p:txBody>
          <a:bodyPr wrap="square">
            <a:spAutoFit/>
          </a:bodyPr>
          <a:lstStyle/>
          <a:p>
            <a:r>
              <a:rPr lang="en-US" sz="2400" i="1" dirty="0"/>
              <a:t>"During the drive he was so gay, that I said to him, laughingly, 'Dear husband, you almost startled me by your great cheerfulness,' he replied, 'and well I may feel so, Mary, I consider this day, the war, has come to a close'—and then added 'We must both, be more cheerful in the future—between the war and the loss of our darling Willie—we have both, been very miserable.</a:t>
            </a:r>
            <a:r>
              <a:rPr lang="en-US" sz="2400" i="1" dirty="0" smtClean="0"/>
              <a:t>'”</a:t>
            </a:r>
          </a:p>
          <a:p>
            <a:endParaRPr lang="en-US" sz="2400" i="1" dirty="0"/>
          </a:p>
          <a:p>
            <a:endParaRPr lang="en-US" sz="2400" dirty="0"/>
          </a:p>
          <a:p>
            <a:r>
              <a:rPr lang="en-US" sz="2400" dirty="0"/>
              <a:t>—Mary Lincoln recounting the carriage ride they took the afternoon before attending Ford’s Theatre on April 14th, 1865</a:t>
            </a:r>
          </a:p>
        </p:txBody>
      </p:sp>
    </p:spTree>
    <p:extLst>
      <p:ext uri="{BB962C8B-B14F-4D97-AF65-F5344CB8AC3E}">
        <p14:creationId xmlns:p14="http://schemas.microsoft.com/office/powerpoint/2010/main" val="38191337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ncoln-funeral-DC-Car-g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50864"/>
          </a:xfrm>
          <a:prstGeom prst="rect">
            <a:avLst/>
          </a:prstGeom>
        </p:spPr>
      </p:pic>
    </p:spTree>
    <p:extLst>
      <p:ext uri="{BB962C8B-B14F-4D97-AF65-F5344CB8AC3E}">
        <p14:creationId xmlns:p14="http://schemas.microsoft.com/office/powerpoint/2010/main" val="7447743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ncoln-funeral-Penn-Av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835" y="637830"/>
            <a:ext cx="6390973" cy="4461579"/>
          </a:xfrm>
          <a:prstGeom prst="rect">
            <a:avLst/>
          </a:prstGeom>
        </p:spPr>
      </p:pic>
      <p:sp>
        <p:nvSpPr>
          <p:cNvPr id="5" name="Title 4"/>
          <p:cNvSpPr>
            <a:spLocks noGrp="1"/>
          </p:cNvSpPr>
          <p:nvPr>
            <p:ph type="title"/>
          </p:nvPr>
        </p:nvSpPr>
        <p:spPr/>
        <p:txBody>
          <a:bodyPr/>
          <a:lstStyle/>
          <a:p>
            <a:endParaRPr lang="en-US"/>
          </a:p>
        </p:txBody>
      </p:sp>
      <p:sp>
        <p:nvSpPr>
          <p:cNvPr id="6" name="Picture Placeholder 5"/>
          <p:cNvSpPr>
            <a:spLocks noGrp="1"/>
          </p:cNvSpPr>
          <p:nvPr>
            <p:ph type="pic" idx="1"/>
          </p:nvPr>
        </p:nvSpPr>
        <p:spPr/>
      </p:sp>
      <p:sp>
        <p:nvSpPr>
          <p:cNvPr id="7" name="Text Placeholder 6"/>
          <p:cNvSpPr>
            <a:spLocks noGrp="1"/>
          </p:cNvSpPr>
          <p:nvPr>
            <p:ph type="body" sz="half" idx="2"/>
          </p:nvPr>
        </p:nvSpPr>
        <p:spPr/>
        <p:txBody>
          <a:bodyPr/>
          <a:lstStyle/>
          <a:p>
            <a:r>
              <a:rPr lang="en-US" dirty="0" smtClean="0"/>
              <a:t>Lincoln’s Funeral, Pennsylvania Avenue</a:t>
            </a:r>
            <a:endParaRPr lang="en-US" dirty="0"/>
          </a:p>
        </p:txBody>
      </p:sp>
    </p:spTree>
    <p:extLst>
      <p:ext uri="{BB962C8B-B14F-4D97-AF65-F5344CB8AC3E}">
        <p14:creationId xmlns:p14="http://schemas.microsoft.com/office/powerpoint/2010/main" val="179024373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braham-lincoln-coffin-700.jpg"/>
          <p:cNvPicPr>
            <a:picLocks noGrp="1" noChangeAspect="1"/>
          </p:cNvPicPr>
          <p:nvPr>
            <p:ph type="pic" idx="4294967295"/>
          </p:nvPr>
        </p:nvPicPr>
        <p:blipFill>
          <a:blip r:embed="rId2">
            <a:extLst>
              <a:ext uri="{28A0092B-C50C-407E-A947-70E740481C1C}">
                <a14:useLocalDpi xmlns:a14="http://schemas.microsoft.com/office/drawing/2010/main" val="0"/>
              </a:ext>
            </a:extLst>
          </a:blip>
          <a:srcRect l="3714" r="3714"/>
          <a:stretch>
            <a:fillRect/>
          </a:stretch>
        </p:blipFill>
        <p:spPr>
          <a:xfrm>
            <a:off x="1310246" y="1015890"/>
            <a:ext cx="6252390" cy="4886030"/>
          </a:xfrm>
        </p:spPr>
      </p:pic>
    </p:spTree>
    <p:extLst>
      <p:ext uri="{BB962C8B-B14F-4D97-AF65-F5344CB8AC3E}">
        <p14:creationId xmlns:p14="http://schemas.microsoft.com/office/powerpoint/2010/main" val="135785893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FT-Map-01-7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0744"/>
            <a:ext cx="9144000" cy="4264512"/>
          </a:xfrm>
          <a:prstGeom prst="rect">
            <a:avLst/>
          </a:prstGeom>
        </p:spPr>
      </p:pic>
    </p:spTree>
    <p:extLst>
      <p:ext uri="{BB962C8B-B14F-4D97-AF65-F5344CB8AC3E}">
        <p14:creationId xmlns:p14="http://schemas.microsoft.com/office/powerpoint/2010/main" val="254593862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47364"/>
            <a:ext cx="9047366" cy="5355313"/>
          </a:xfrm>
          <a:prstGeom prst="rect">
            <a:avLst/>
          </a:prstGeom>
        </p:spPr>
        <p:txBody>
          <a:bodyPr wrap="square">
            <a:spAutoFit/>
          </a:bodyPr>
          <a:lstStyle/>
          <a:p>
            <a:r>
              <a:rPr lang="en-US" dirty="0" smtClean="0"/>
              <a:t>O Captain</a:t>
            </a:r>
            <a:r>
              <a:rPr lang="en-US" dirty="0"/>
              <a:t>! My Captain</a:t>
            </a:r>
            <a:r>
              <a:rPr lang="en-US" dirty="0" smtClean="0"/>
              <a:t>!</a:t>
            </a:r>
          </a:p>
          <a:p>
            <a:pPr marL="285750" indent="-285750">
              <a:buFontTx/>
              <a:buChar char="•"/>
            </a:pPr>
            <a:endParaRPr lang="en-US" dirty="0"/>
          </a:p>
          <a:p>
            <a:r>
              <a:rPr lang="en-US" dirty="0" smtClean="0"/>
              <a:t>O </a:t>
            </a:r>
            <a:r>
              <a:rPr lang="en-US" dirty="0"/>
              <a:t>Captain! my Captain! our fearful trip is done,</a:t>
            </a:r>
          </a:p>
          <a:p>
            <a:r>
              <a:rPr lang="en-US" dirty="0"/>
              <a:t>The ship has </a:t>
            </a:r>
            <a:r>
              <a:rPr lang="en-US" dirty="0" err="1"/>
              <a:t>weather’d</a:t>
            </a:r>
            <a:r>
              <a:rPr lang="en-US" dirty="0"/>
              <a:t> every rack, the prize we sought is won,</a:t>
            </a:r>
          </a:p>
          <a:p>
            <a:r>
              <a:rPr lang="en-US" dirty="0"/>
              <a:t>The port is near, the bells I hear, the people all exulting,</a:t>
            </a:r>
          </a:p>
          <a:p>
            <a:r>
              <a:rPr lang="en-US" dirty="0"/>
              <a:t>While follow eyes the steady keel, the vessel grim and daring;</a:t>
            </a:r>
          </a:p>
          <a:p>
            <a:r>
              <a:rPr lang="en-US" dirty="0"/>
              <a:t>                         But O heart! heart! heart!</a:t>
            </a:r>
          </a:p>
          <a:p>
            <a:r>
              <a:rPr lang="en-US" dirty="0"/>
              <a:t>                            O the bleeding drops of red,</a:t>
            </a:r>
          </a:p>
          <a:p>
            <a:r>
              <a:rPr lang="en-US" dirty="0"/>
              <a:t>                               Where on the deck my Captain lies,</a:t>
            </a:r>
          </a:p>
          <a:p>
            <a:r>
              <a:rPr lang="en-US" dirty="0"/>
              <a:t>                                  Fallen cold and dead.</a:t>
            </a:r>
          </a:p>
          <a:p>
            <a:endParaRPr lang="en-US" dirty="0"/>
          </a:p>
          <a:p>
            <a:r>
              <a:rPr lang="en-US" dirty="0"/>
              <a:t>O Captain! my Captain! rise up and hear the bells;</a:t>
            </a:r>
          </a:p>
          <a:p>
            <a:r>
              <a:rPr lang="en-US" dirty="0"/>
              <a:t>Rise up—for you the flag is flung—for you the bugle trills,</a:t>
            </a:r>
          </a:p>
          <a:p>
            <a:r>
              <a:rPr lang="en-US" dirty="0"/>
              <a:t>For you bouquets and </a:t>
            </a:r>
            <a:r>
              <a:rPr lang="en-US" dirty="0" err="1"/>
              <a:t>ribbon’d</a:t>
            </a:r>
            <a:r>
              <a:rPr lang="en-US" dirty="0"/>
              <a:t> wreaths—for you the shores a-crowding,</a:t>
            </a:r>
          </a:p>
          <a:p>
            <a:r>
              <a:rPr lang="en-US" dirty="0"/>
              <a:t>For you they call, the swaying mass, their eager faces turning;</a:t>
            </a:r>
          </a:p>
          <a:p>
            <a:r>
              <a:rPr lang="en-US" dirty="0"/>
              <a:t>                         Here Captain! dear father!</a:t>
            </a:r>
          </a:p>
          <a:p>
            <a:r>
              <a:rPr lang="en-US" dirty="0"/>
              <a:t>                            The arm beneath your head!</a:t>
            </a:r>
          </a:p>
          <a:p>
            <a:r>
              <a:rPr lang="en-US" dirty="0"/>
              <a:t>                               It is some dream that on the deck,</a:t>
            </a:r>
          </a:p>
          <a:p>
            <a:r>
              <a:rPr lang="en-US" dirty="0"/>
              <a:t>                                 You’ve fallen cold and dead.</a:t>
            </a:r>
          </a:p>
        </p:txBody>
      </p:sp>
    </p:spTree>
    <p:extLst>
      <p:ext uri="{BB962C8B-B14F-4D97-AF65-F5344CB8AC3E}">
        <p14:creationId xmlns:p14="http://schemas.microsoft.com/office/powerpoint/2010/main" val="700950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4487" y="1063043"/>
            <a:ext cx="7537459" cy="2308324"/>
          </a:xfrm>
          <a:prstGeom prst="rect">
            <a:avLst/>
          </a:prstGeom>
        </p:spPr>
        <p:txBody>
          <a:bodyPr wrap="square">
            <a:spAutoFit/>
          </a:bodyPr>
          <a:lstStyle/>
          <a:p>
            <a:r>
              <a:rPr lang="en-US" dirty="0"/>
              <a:t>My Captain does not answer, his lips are pale and still,</a:t>
            </a:r>
          </a:p>
          <a:p>
            <a:r>
              <a:rPr lang="en-US" dirty="0"/>
              <a:t>My father does not feel my arm, he has no pulse nor will,</a:t>
            </a:r>
          </a:p>
          <a:p>
            <a:r>
              <a:rPr lang="en-US" dirty="0"/>
              <a:t>The ship is </a:t>
            </a:r>
            <a:r>
              <a:rPr lang="en-US" dirty="0" err="1"/>
              <a:t>anchor’d</a:t>
            </a:r>
            <a:r>
              <a:rPr lang="en-US" dirty="0"/>
              <a:t> safe and sound, its voyage closed and done,</a:t>
            </a:r>
          </a:p>
          <a:p>
            <a:r>
              <a:rPr lang="en-US" dirty="0"/>
              <a:t>From fearful trip the victor ship comes in with object won;</a:t>
            </a:r>
          </a:p>
          <a:p>
            <a:r>
              <a:rPr lang="en-US" dirty="0"/>
              <a:t>                         Exult O shores, and ring O bells!</a:t>
            </a:r>
          </a:p>
          <a:p>
            <a:r>
              <a:rPr lang="en-US" dirty="0"/>
              <a:t>                            But I with mournful tread,</a:t>
            </a:r>
          </a:p>
          <a:p>
            <a:r>
              <a:rPr lang="en-US" dirty="0"/>
              <a:t>                               Walk the deck my Captain lies,</a:t>
            </a:r>
          </a:p>
          <a:p>
            <a:r>
              <a:rPr lang="en-US" dirty="0"/>
              <a:t>                                  Fallen cold and dead.</a:t>
            </a:r>
          </a:p>
        </p:txBody>
      </p:sp>
    </p:spTree>
    <p:extLst>
      <p:ext uri="{BB962C8B-B14F-4D97-AF65-F5344CB8AC3E}">
        <p14:creationId xmlns:p14="http://schemas.microsoft.com/office/powerpoint/2010/main" val="2120524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740308"/>
          </a:xfrm>
          <a:prstGeom prst="rect">
            <a:avLst/>
          </a:prstGeom>
        </p:spPr>
        <p:txBody>
          <a:bodyPr wrap="square">
            <a:spAutoFit/>
          </a:bodyPr>
          <a:lstStyle/>
          <a:p>
            <a:r>
              <a:rPr lang="en-US" dirty="0"/>
              <a:t>When Lilacs Last in the Dooryard </a:t>
            </a:r>
            <a:r>
              <a:rPr lang="en-US" dirty="0" err="1"/>
              <a:t>Bloom’d</a:t>
            </a:r>
            <a:endParaRPr lang="en-US" dirty="0"/>
          </a:p>
          <a:p>
            <a:r>
              <a:rPr lang="en-US" b="1" dirty="0" smtClean="0"/>
              <a:t>1</a:t>
            </a:r>
            <a:endParaRPr lang="en-US" dirty="0"/>
          </a:p>
          <a:p>
            <a:r>
              <a:rPr lang="en-US" dirty="0"/>
              <a:t>When lilacs last in the dooryard </a:t>
            </a:r>
            <a:r>
              <a:rPr lang="en-US" dirty="0" err="1"/>
              <a:t>bloom’d</a:t>
            </a:r>
            <a:r>
              <a:rPr lang="en-US" dirty="0"/>
              <a:t>,</a:t>
            </a:r>
          </a:p>
          <a:p>
            <a:r>
              <a:rPr lang="en-US" dirty="0"/>
              <a:t>And the great star early </a:t>
            </a:r>
            <a:r>
              <a:rPr lang="en-US" dirty="0" err="1"/>
              <a:t>droop’d</a:t>
            </a:r>
            <a:r>
              <a:rPr lang="en-US" dirty="0"/>
              <a:t> in the western sky in the night,</a:t>
            </a:r>
          </a:p>
          <a:p>
            <a:r>
              <a:rPr lang="en-US" dirty="0"/>
              <a:t>I </a:t>
            </a:r>
            <a:r>
              <a:rPr lang="en-US" dirty="0" err="1"/>
              <a:t>mourn’d</a:t>
            </a:r>
            <a:r>
              <a:rPr lang="en-US" dirty="0"/>
              <a:t>, and yet shall mourn with ever-returning spring.</a:t>
            </a:r>
          </a:p>
          <a:p>
            <a:endParaRPr lang="en-US" dirty="0"/>
          </a:p>
          <a:p>
            <a:r>
              <a:rPr lang="en-US" dirty="0"/>
              <a:t>Ever-returning spring, trinity sure to me you bring,</a:t>
            </a:r>
          </a:p>
          <a:p>
            <a:r>
              <a:rPr lang="en-US" dirty="0"/>
              <a:t>Lilac blooming perennial and drooping star in the west,</a:t>
            </a:r>
          </a:p>
          <a:p>
            <a:r>
              <a:rPr lang="en-US" dirty="0"/>
              <a:t>And thought of him I love</a:t>
            </a:r>
            <a:r>
              <a:rPr lang="en-US" dirty="0" smtClean="0"/>
              <a:t>.</a:t>
            </a:r>
          </a:p>
          <a:p>
            <a:endParaRPr lang="en-US" dirty="0"/>
          </a:p>
          <a:p>
            <a:r>
              <a:rPr lang="en-US" b="1" dirty="0"/>
              <a:t>2</a:t>
            </a:r>
            <a:endParaRPr lang="en-US" dirty="0"/>
          </a:p>
          <a:p>
            <a:r>
              <a:rPr lang="en-US" dirty="0"/>
              <a:t>O powerful western fallen star!</a:t>
            </a:r>
          </a:p>
          <a:p>
            <a:r>
              <a:rPr lang="en-US" dirty="0"/>
              <a:t>O shades of night—O moody, tearful night!</a:t>
            </a:r>
          </a:p>
          <a:p>
            <a:r>
              <a:rPr lang="en-US" dirty="0"/>
              <a:t>O great star </a:t>
            </a:r>
            <a:r>
              <a:rPr lang="en-US" dirty="0" err="1"/>
              <a:t>disappear’d</a:t>
            </a:r>
            <a:r>
              <a:rPr lang="en-US" dirty="0"/>
              <a:t>—O the black murk that hides the star!</a:t>
            </a:r>
          </a:p>
          <a:p>
            <a:r>
              <a:rPr lang="en-US" dirty="0"/>
              <a:t>O cruel hands that hold me powerless—O helpless soul of me!</a:t>
            </a:r>
          </a:p>
          <a:p>
            <a:r>
              <a:rPr lang="en-US" dirty="0"/>
              <a:t>O harsh surrounding cloud that will not free my soul.</a:t>
            </a:r>
          </a:p>
          <a:p>
            <a:endParaRPr lang="en-US" dirty="0"/>
          </a:p>
          <a:p>
            <a:r>
              <a:rPr lang="en-US" b="1" dirty="0"/>
              <a:t>3</a:t>
            </a:r>
            <a:endParaRPr lang="en-US" dirty="0"/>
          </a:p>
          <a:p>
            <a:r>
              <a:rPr lang="en-US" dirty="0"/>
              <a:t>In the dooryard fronting an old farm-house near the white-</a:t>
            </a:r>
            <a:r>
              <a:rPr lang="en-US" dirty="0" err="1"/>
              <a:t>wash’d</a:t>
            </a:r>
            <a:r>
              <a:rPr lang="en-US" dirty="0"/>
              <a:t> palings,</a:t>
            </a:r>
          </a:p>
          <a:p>
            <a:r>
              <a:rPr lang="en-US" dirty="0"/>
              <a:t>Stands the lilac-bush tall-growing with heart-shaped leaves of rich green,</a:t>
            </a:r>
          </a:p>
          <a:p>
            <a:r>
              <a:rPr lang="en-US" dirty="0"/>
              <a:t>With many a pointed blossom rising delicate, with the perfume strong I love,</a:t>
            </a:r>
          </a:p>
          <a:p>
            <a:r>
              <a:rPr lang="en-US" dirty="0"/>
              <a:t>With every leaf a miracle—and from this bush in the dooryard,</a:t>
            </a:r>
          </a:p>
          <a:p>
            <a:r>
              <a:rPr lang="en-US" dirty="0"/>
              <a:t>With delicate-</a:t>
            </a:r>
            <a:r>
              <a:rPr lang="en-US" dirty="0" err="1"/>
              <a:t>color’d</a:t>
            </a:r>
            <a:r>
              <a:rPr lang="en-US" dirty="0"/>
              <a:t> blossoms and heart-shaped leaves of rich green,</a:t>
            </a:r>
          </a:p>
          <a:p>
            <a:r>
              <a:rPr lang="en-US" dirty="0"/>
              <a:t>A sprig with its flower I break.</a:t>
            </a:r>
          </a:p>
        </p:txBody>
      </p:sp>
    </p:spTree>
    <p:extLst>
      <p:ext uri="{BB962C8B-B14F-4D97-AF65-F5344CB8AC3E}">
        <p14:creationId xmlns:p14="http://schemas.microsoft.com/office/powerpoint/2010/main" val="217221554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83739"/>
            <a:ext cx="9144000" cy="5909311"/>
          </a:xfrm>
          <a:prstGeom prst="rect">
            <a:avLst/>
          </a:prstGeom>
        </p:spPr>
        <p:txBody>
          <a:bodyPr wrap="square">
            <a:spAutoFit/>
          </a:bodyPr>
          <a:lstStyle/>
          <a:p>
            <a:r>
              <a:rPr lang="en-US" b="1" dirty="0"/>
              <a:t>4</a:t>
            </a:r>
            <a:endParaRPr lang="en-US" dirty="0"/>
          </a:p>
          <a:p>
            <a:r>
              <a:rPr lang="en-US" dirty="0"/>
              <a:t>In the swamp in secluded recesses,</a:t>
            </a:r>
          </a:p>
          <a:p>
            <a:r>
              <a:rPr lang="en-US" dirty="0"/>
              <a:t>A shy and hidden bird is warbling a song.</a:t>
            </a:r>
          </a:p>
          <a:p>
            <a:endParaRPr lang="en-US" dirty="0"/>
          </a:p>
          <a:p>
            <a:r>
              <a:rPr lang="en-US" dirty="0"/>
              <a:t>Solitary the thrush,</a:t>
            </a:r>
          </a:p>
          <a:p>
            <a:r>
              <a:rPr lang="en-US" dirty="0"/>
              <a:t>The hermit withdrawn to himself, avoiding the settlements,</a:t>
            </a:r>
          </a:p>
          <a:p>
            <a:r>
              <a:rPr lang="en-US" dirty="0"/>
              <a:t>Sings by himself a song.</a:t>
            </a:r>
          </a:p>
          <a:p>
            <a:endParaRPr lang="en-US" dirty="0"/>
          </a:p>
          <a:p>
            <a:r>
              <a:rPr lang="en-US" dirty="0"/>
              <a:t>Song of the bleeding throat,</a:t>
            </a:r>
          </a:p>
          <a:p>
            <a:r>
              <a:rPr lang="en-US" dirty="0"/>
              <a:t>Death’s outlet song of life, (for well dear brother I know,</a:t>
            </a:r>
          </a:p>
          <a:p>
            <a:r>
              <a:rPr lang="en-US" dirty="0"/>
              <a:t>If thou </a:t>
            </a:r>
            <a:r>
              <a:rPr lang="en-US" dirty="0" err="1"/>
              <a:t>wast</a:t>
            </a:r>
            <a:r>
              <a:rPr lang="en-US" dirty="0"/>
              <a:t> not granted to sing thou </a:t>
            </a:r>
            <a:r>
              <a:rPr lang="en-US" dirty="0" err="1"/>
              <a:t>would’st</a:t>
            </a:r>
            <a:r>
              <a:rPr lang="en-US" dirty="0"/>
              <a:t> surely die.)</a:t>
            </a:r>
          </a:p>
          <a:p>
            <a:endParaRPr lang="en-US" dirty="0"/>
          </a:p>
          <a:p>
            <a:r>
              <a:rPr lang="en-US" b="1" dirty="0"/>
              <a:t>5</a:t>
            </a:r>
            <a:endParaRPr lang="en-US" dirty="0"/>
          </a:p>
          <a:p>
            <a:r>
              <a:rPr lang="en-US" dirty="0"/>
              <a:t>Over the breast of the spring, the land, amid cities,</a:t>
            </a:r>
          </a:p>
          <a:p>
            <a:r>
              <a:rPr lang="en-US" dirty="0"/>
              <a:t>Amid lanes and through old woods, where lately the violets </a:t>
            </a:r>
            <a:r>
              <a:rPr lang="en-US" dirty="0" err="1"/>
              <a:t>peep’d</a:t>
            </a:r>
            <a:r>
              <a:rPr lang="en-US" dirty="0"/>
              <a:t> from the ground, spotting the gray debris,</a:t>
            </a:r>
          </a:p>
          <a:p>
            <a:r>
              <a:rPr lang="en-US" dirty="0"/>
              <a:t>Amid the grass in the fields each side of the lanes, passing the endless grass,</a:t>
            </a:r>
          </a:p>
          <a:p>
            <a:r>
              <a:rPr lang="en-US" dirty="0"/>
              <a:t>Passing the yellow-</a:t>
            </a:r>
            <a:r>
              <a:rPr lang="en-US" dirty="0" err="1"/>
              <a:t>spear’d</a:t>
            </a:r>
            <a:r>
              <a:rPr lang="en-US" dirty="0"/>
              <a:t> wheat, every grain from its shroud in the dark-brown fields </a:t>
            </a:r>
            <a:r>
              <a:rPr lang="en-US" dirty="0" err="1"/>
              <a:t>uprisen</a:t>
            </a:r>
            <a:r>
              <a:rPr lang="en-US" dirty="0"/>
              <a:t>,</a:t>
            </a:r>
          </a:p>
          <a:p>
            <a:r>
              <a:rPr lang="en-US" dirty="0"/>
              <a:t>Passing the apple-tree blows of white and pink in the orchards,</a:t>
            </a:r>
          </a:p>
          <a:p>
            <a:r>
              <a:rPr lang="en-US" dirty="0"/>
              <a:t>Carrying a corpse to where it shall rest in the grave,</a:t>
            </a:r>
          </a:p>
          <a:p>
            <a:r>
              <a:rPr lang="en-US" dirty="0"/>
              <a:t>Night and day journeys a coffin.</a:t>
            </a:r>
          </a:p>
        </p:txBody>
      </p:sp>
    </p:spTree>
    <p:extLst>
      <p:ext uri="{BB962C8B-B14F-4D97-AF65-F5344CB8AC3E}">
        <p14:creationId xmlns:p14="http://schemas.microsoft.com/office/powerpoint/2010/main" val="366386122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050" y="0"/>
            <a:ext cx="8881950" cy="7294305"/>
          </a:xfrm>
          <a:prstGeom prst="rect">
            <a:avLst/>
          </a:prstGeom>
        </p:spPr>
        <p:txBody>
          <a:bodyPr wrap="square">
            <a:spAutoFit/>
          </a:bodyPr>
          <a:lstStyle/>
          <a:p>
            <a:r>
              <a:rPr lang="en-US" b="1" dirty="0"/>
              <a:t>6</a:t>
            </a:r>
            <a:endParaRPr lang="en-US" dirty="0"/>
          </a:p>
          <a:p>
            <a:r>
              <a:rPr lang="en-US" dirty="0"/>
              <a:t>Coffin that passes through lanes and streets,</a:t>
            </a:r>
          </a:p>
          <a:p>
            <a:r>
              <a:rPr lang="en-US" dirty="0"/>
              <a:t>Through day and night with the great cloud darkening the land,</a:t>
            </a:r>
          </a:p>
          <a:p>
            <a:r>
              <a:rPr lang="en-US" dirty="0"/>
              <a:t>With the pomp of the </a:t>
            </a:r>
            <a:r>
              <a:rPr lang="en-US" dirty="0" err="1"/>
              <a:t>inloop’d</a:t>
            </a:r>
            <a:r>
              <a:rPr lang="en-US" dirty="0"/>
              <a:t> flags with the cities draped in black,</a:t>
            </a:r>
          </a:p>
          <a:p>
            <a:r>
              <a:rPr lang="en-US" dirty="0"/>
              <a:t>With the show of the States themselves as of crape-</a:t>
            </a:r>
            <a:r>
              <a:rPr lang="en-US" dirty="0" err="1"/>
              <a:t>veil’d</a:t>
            </a:r>
            <a:r>
              <a:rPr lang="en-US" dirty="0"/>
              <a:t> women standing,</a:t>
            </a:r>
          </a:p>
          <a:p>
            <a:r>
              <a:rPr lang="en-US" dirty="0"/>
              <a:t>With processions long and winding and the flambeaus of the night,</a:t>
            </a:r>
          </a:p>
          <a:p>
            <a:r>
              <a:rPr lang="en-US" dirty="0"/>
              <a:t>With the countless torches lit, with the silent sea of faces and the </a:t>
            </a:r>
            <a:r>
              <a:rPr lang="en-US" dirty="0" err="1"/>
              <a:t>unbared</a:t>
            </a:r>
            <a:r>
              <a:rPr lang="en-US" dirty="0"/>
              <a:t> heads,</a:t>
            </a:r>
          </a:p>
          <a:p>
            <a:r>
              <a:rPr lang="en-US" dirty="0"/>
              <a:t>With the waiting depot, the arriving coffin, and the </a:t>
            </a:r>
            <a:r>
              <a:rPr lang="en-US" dirty="0" err="1"/>
              <a:t>sombre</a:t>
            </a:r>
            <a:r>
              <a:rPr lang="en-US" dirty="0"/>
              <a:t> faces,</a:t>
            </a:r>
          </a:p>
          <a:p>
            <a:r>
              <a:rPr lang="en-US" dirty="0"/>
              <a:t>With dirges through the night, with the thousand voices rising strong and solemn,</a:t>
            </a:r>
          </a:p>
          <a:p>
            <a:r>
              <a:rPr lang="en-US" dirty="0"/>
              <a:t>With all the mournful voices of the dirges </a:t>
            </a:r>
            <a:r>
              <a:rPr lang="en-US" dirty="0" err="1"/>
              <a:t>pour’d</a:t>
            </a:r>
            <a:r>
              <a:rPr lang="en-US" dirty="0"/>
              <a:t> around the coffin,</a:t>
            </a:r>
          </a:p>
          <a:p>
            <a:r>
              <a:rPr lang="en-US" dirty="0"/>
              <a:t>The dim-lit churches and the shuddering organs—where amid these you journey,</a:t>
            </a:r>
          </a:p>
          <a:p>
            <a:r>
              <a:rPr lang="en-US" dirty="0"/>
              <a:t>With the tolling tolling bells’ perpetual clang,</a:t>
            </a:r>
          </a:p>
          <a:p>
            <a:r>
              <a:rPr lang="en-US" dirty="0"/>
              <a:t>Here, coffin that slowly passes,</a:t>
            </a:r>
          </a:p>
          <a:p>
            <a:r>
              <a:rPr lang="en-US" dirty="0"/>
              <a:t>I give you my sprig of lilac</a:t>
            </a:r>
            <a:r>
              <a:rPr lang="en-US" dirty="0" smtClean="0"/>
              <a:t>.</a:t>
            </a:r>
            <a:endParaRPr lang="en-US" dirty="0"/>
          </a:p>
          <a:p>
            <a:r>
              <a:rPr lang="en-US" b="1" dirty="0"/>
              <a:t>7</a:t>
            </a:r>
            <a:endParaRPr lang="en-US" dirty="0"/>
          </a:p>
          <a:p>
            <a:r>
              <a:rPr lang="en-US" dirty="0"/>
              <a:t>(Nor for you, for one alone,</a:t>
            </a:r>
          </a:p>
          <a:p>
            <a:r>
              <a:rPr lang="en-US" dirty="0"/>
              <a:t>Blossoms and branches green to coffins all I bring,</a:t>
            </a:r>
          </a:p>
          <a:p>
            <a:r>
              <a:rPr lang="en-US" dirty="0"/>
              <a:t>For fresh as the morning, thus would I chant a song for you O sane and sacred death.</a:t>
            </a:r>
          </a:p>
          <a:p>
            <a:endParaRPr lang="en-US" dirty="0"/>
          </a:p>
          <a:p>
            <a:r>
              <a:rPr lang="en-US" dirty="0"/>
              <a:t>All over bouquets of roses,</a:t>
            </a:r>
          </a:p>
          <a:p>
            <a:r>
              <a:rPr lang="en-US" dirty="0"/>
              <a:t>O death, I cover you over with roses and early lilies,</a:t>
            </a:r>
          </a:p>
          <a:p>
            <a:r>
              <a:rPr lang="en-US" dirty="0"/>
              <a:t>But mostly and now the lilac that blooms the first,</a:t>
            </a:r>
          </a:p>
          <a:p>
            <a:r>
              <a:rPr lang="en-US" dirty="0"/>
              <a:t>Copious I break, I break the sprigs from the bushes,</a:t>
            </a:r>
          </a:p>
          <a:p>
            <a:r>
              <a:rPr lang="en-US" dirty="0"/>
              <a:t>With loaded arms I come, pouring for you,</a:t>
            </a:r>
          </a:p>
          <a:p>
            <a:r>
              <a:rPr lang="en-US" dirty="0"/>
              <a:t>For you and the coffins all of you O death.)</a:t>
            </a:r>
          </a:p>
        </p:txBody>
      </p:sp>
    </p:spTree>
    <p:extLst>
      <p:ext uri="{BB962C8B-B14F-4D97-AF65-F5344CB8AC3E}">
        <p14:creationId xmlns:p14="http://schemas.microsoft.com/office/powerpoint/2010/main" val="54020069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Walt Whitman</a:t>
            </a:r>
            <a:endParaRPr lang="en-US" dirty="0"/>
          </a:p>
        </p:txBody>
      </p:sp>
      <p:sp>
        <p:nvSpPr>
          <p:cNvPr id="7" name="Content Placeholder 6"/>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normAutofit/>
          </a:bodyPr>
          <a:lstStyle/>
          <a:p>
            <a:r>
              <a:rPr lang="en-US" dirty="0" smtClean="0"/>
              <a:t>(1819-1892)</a:t>
            </a:r>
            <a:endParaRPr lang="en-US" dirty="0"/>
          </a:p>
        </p:txBody>
      </p:sp>
      <p:pic>
        <p:nvPicPr>
          <p:cNvPr id="5" name="Picture 4"/>
          <p:cNvPicPr>
            <a:picLocks noChangeAspect="1"/>
          </p:cNvPicPr>
          <p:nvPr/>
        </p:nvPicPr>
        <p:blipFill>
          <a:blip r:embed="rId2"/>
          <a:stretch>
            <a:fillRect/>
          </a:stretch>
        </p:blipFill>
        <p:spPr>
          <a:xfrm>
            <a:off x="3465513" y="88466"/>
            <a:ext cx="5300726" cy="666496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4666" y="949678"/>
            <a:ext cx="6688667" cy="4801315"/>
          </a:xfrm>
          <a:prstGeom prst="rect">
            <a:avLst/>
          </a:prstGeom>
        </p:spPr>
        <p:txBody>
          <a:bodyPr wrap="square">
            <a:spAutoFit/>
          </a:bodyPr>
          <a:lstStyle/>
          <a:p>
            <a:r>
              <a:rPr lang="en-US" b="1" dirty="0"/>
              <a:t>8</a:t>
            </a:r>
            <a:endParaRPr lang="en-US" dirty="0"/>
          </a:p>
          <a:p>
            <a:r>
              <a:rPr lang="en-US" dirty="0"/>
              <a:t>O western orb sailing the heaven,</a:t>
            </a:r>
          </a:p>
          <a:p>
            <a:r>
              <a:rPr lang="en-US" dirty="0"/>
              <a:t>Now I know what you must have meant as a month since I </a:t>
            </a:r>
            <a:r>
              <a:rPr lang="en-US" dirty="0" err="1"/>
              <a:t>walk’d</a:t>
            </a:r>
            <a:r>
              <a:rPr lang="en-US" dirty="0"/>
              <a:t>,</a:t>
            </a:r>
          </a:p>
          <a:p>
            <a:r>
              <a:rPr lang="en-US" dirty="0"/>
              <a:t>As I </a:t>
            </a:r>
            <a:r>
              <a:rPr lang="en-US" dirty="0" err="1"/>
              <a:t>walk’d</a:t>
            </a:r>
            <a:r>
              <a:rPr lang="en-US" dirty="0"/>
              <a:t> in silence the transparent shadowy night,</a:t>
            </a:r>
          </a:p>
          <a:p>
            <a:r>
              <a:rPr lang="en-US" dirty="0"/>
              <a:t>As I saw you had something to tell as you bent to me night after night,</a:t>
            </a:r>
          </a:p>
          <a:p>
            <a:r>
              <a:rPr lang="en-US" dirty="0"/>
              <a:t>As you </a:t>
            </a:r>
            <a:r>
              <a:rPr lang="en-US" dirty="0" err="1"/>
              <a:t>droop’d</a:t>
            </a:r>
            <a:r>
              <a:rPr lang="en-US" dirty="0"/>
              <a:t> from the sky low down as if to my side, (while the other stars all </a:t>
            </a:r>
            <a:r>
              <a:rPr lang="en-US" dirty="0" err="1"/>
              <a:t>look’d</a:t>
            </a:r>
            <a:r>
              <a:rPr lang="en-US" dirty="0"/>
              <a:t> on,)</a:t>
            </a:r>
          </a:p>
          <a:p>
            <a:r>
              <a:rPr lang="en-US" dirty="0"/>
              <a:t>As we </a:t>
            </a:r>
            <a:r>
              <a:rPr lang="en-US" dirty="0" err="1"/>
              <a:t>wander’d</a:t>
            </a:r>
            <a:r>
              <a:rPr lang="en-US" dirty="0"/>
              <a:t> together the solemn night, (for something I know not what kept me from sleep,)</a:t>
            </a:r>
          </a:p>
          <a:p>
            <a:r>
              <a:rPr lang="en-US" dirty="0"/>
              <a:t>As the night advanced, and I saw on the rim of the west how full you were of woe,</a:t>
            </a:r>
          </a:p>
          <a:p>
            <a:r>
              <a:rPr lang="en-US" dirty="0"/>
              <a:t>As I stood on the rising ground in the breeze in the cool transparent night,</a:t>
            </a:r>
          </a:p>
          <a:p>
            <a:r>
              <a:rPr lang="en-US" dirty="0"/>
              <a:t>As I </a:t>
            </a:r>
            <a:r>
              <a:rPr lang="en-US" dirty="0" err="1"/>
              <a:t>watch’d</a:t>
            </a:r>
            <a:r>
              <a:rPr lang="en-US" dirty="0"/>
              <a:t> where you </a:t>
            </a:r>
            <a:r>
              <a:rPr lang="en-US" dirty="0" err="1"/>
              <a:t>pass’d</a:t>
            </a:r>
            <a:r>
              <a:rPr lang="en-US" dirty="0"/>
              <a:t> and was lost in the </a:t>
            </a:r>
            <a:r>
              <a:rPr lang="en-US" dirty="0" err="1"/>
              <a:t>netherward</a:t>
            </a:r>
            <a:r>
              <a:rPr lang="en-US" dirty="0"/>
              <a:t> black of the night,</a:t>
            </a:r>
          </a:p>
          <a:p>
            <a:r>
              <a:rPr lang="en-US" dirty="0"/>
              <a:t>As my soul in its trouble dissatisfied sank, as where you sad orb,</a:t>
            </a:r>
          </a:p>
          <a:p>
            <a:r>
              <a:rPr lang="en-US" dirty="0"/>
              <a:t>Concluded, dropt in the night, and was gone.</a:t>
            </a:r>
          </a:p>
        </p:txBody>
      </p:sp>
    </p:spTree>
    <p:extLst>
      <p:ext uri="{BB962C8B-B14F-4D97-AF65-F5344CB8AC3E}">
        <p14:creationId xmlns:p14="http://schemas.microsoft.com/office/powerpoint/2010/main" val="251444795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0667" y="1042180"/>
            <a:ext cx="7239000" cy="4801315"/>
          </a:xfrm>
          <a:prstGeom prst="rect">
            <a:avLst/>
          </a:prstGeom>
        </p:spPr>
        <p:txBody>
          <a:bodyPr wrap="square">
            <a:spAutoFit/>
          </a:bodyPr>
          <a:lstStyle/>
          <a:p>
            <a:r>
              <a:rPr lang="en-US" b="1" dirty="0"/>
              <a:t>9</a:t>
            </a:r>
            <a:endParaRPr lang="en-US" dirty="0"/>
          </a:p>
          <a:p>
            <a:r>
              <a:rPr lang="en-US" dirty="0"/>
              <a:t>Sing on there in the swamp,</a:t>
            </a:r>
          </a:p>
          <a:p>
            <a:r>
              <a:rPr lang="en-US" dirty="0"/>
              <a:t>O singer bashful and tender, I hear your notes, I hear your call,</a:t>
            </a:r>
          </a:p>
          <a:p>
            <a:r>
              <a:rPr lang="en-US" dirty="0"/>
              <a:t>I hear, I come presently, I understand you,</a:t>
            </a:r>
          </a:p>
          <a:p>
            <a:r>
              <a:rPr lang="en-US" dirty="0"/>
              <a:t>But a moment I linger, for the lustrous star has </a:t>
            </a:r>
            <a:r>
              <a:rPr lang="en-US" dirty="0" err="1"/>
              <a:t>detain’d</a:t>
            </a:r>
            <a:r>
              <a:rPr lang="en-US" dirty="0"/>
              <a:t> me,</a:t>
            </a:r>
          </a:p>
          <a:p>
            <a:r>
              <a:rPr lang="en-US" dirty="0"/>
              <a:t>The star my departing comrade holds and detains me.</a:t>
            </a:r>
          </a:p>
          <a:p>
            <a:endParaRPr lang="en-US" dirty="0"/>
          </a:p>
          <a:p>
            <a:r>
              <a:rPr lang="en-US" b="1" dirty="0"/>
              <a:t>10</a:t>
            </a:r>
            <a:endParaRPr lang="en-US" dirty="0"/>
          </a:p>
          <a:p>
            <a:r>
              <a:rPr lang="en-US" dirty="0"/>
              <a:t>O how shall I warble myself for the dead one there I loved?</a:t>
            </a:r>
          </a:p>
          <a:p>
            <a:r>
              <a:rPr lang="en-US" dirty="0"/>
              <a:t>And how shall I deck my song for the large sweet soul that has gone?</a:t>
            </a:r>
          </a:p>
          <a:p>
            <a:r>
              <a:rPr lang="en-US" dirty="0"/>
              <a:t>And what shall my perfume be for the grave of him I love?</a:t>
            </a:r>
          </a:p>
          <a:p>
            <a:endParaRPr lang="en-US" dirty="0"/>
          </a:p>
          <a:p>
            <a:r>
              <a:rPr lang="en-US" dirty="0"/>
              <a:t>Sea-winds blown from east and west,</a:t>
            </a:r>
          </a:p>
          <a:p>
            <a:r>
              <a:rPr lang="en-US" dirty="0"/>
              <a:t>Blown from the Eastern sea and blown from the Western sea, till there on the prairies meeting,</a:t>
            </a:r>
          </a:p>
          <a:p>
            <a:r>
              <a:rPr lang="en-US" dirty="0"/>
              <a:t>These and with these and the breath of my chant,</a:t>
            </a:r>
          </a:p>
          <a:p>
            <a:r>
              <a:rPr lang="en-US" dirty="0"/>
              <a:t>I’ll perfume the grave of him I love.</a:t>
            </a:r>
          </a:p>
        </p:txBody>
      </p:sp>
    </p:spTree>
    <p:extLst>
      <p:ext uri="{BB962C8B-B14F-4D97-AF65-F5344CB8AC3E}">
        <p14:creationId xmlns:p14="http://schemas.microsoft.com/office/powerpoint/2010/main" val="304032016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999" y="197346"/>
            <a:ext cx="8191501" cy="4524316"/>
          </a:xfrm>
          <a:prstGeom prst="rect">
            <a:avLst/>
          </a:prstGeom>
        </p:spPr>
        <p:txBody>
          <a:bodyPr wrap="square">
            <a:spAutoFit/>
          </a:bodyPr>
          <a:lstStyle/>
          <a:p>
            <a:r>
              <a:rPr lang="en-US" b="1" dirty="0"/>
              <a:t>11</a:t>
            </a:r>
            <a:endParaRPr lang="en-US" dirty="0"/>
          </a:p>
          <a:p>
            <a:r>
              <a:rPr lang="en-US" dirty="0"/>
              <a:t>O what shall I hang on the chamber walls?</a:t>
            </a:r>
          </a:p>
          <a:p>
            <a:r>
              <a:rPr lang="en-US" dirty="0"/>
              <a:t>And what shall the pictures be that I hang on the walls,</a:t>
            </a:r>
          </a:p>
          <a:p>
            <a:r>
              <a:rPr lang="en-US" dirty="0"/>
              <a:t>To adorn the burial-house of him I love?</a:t>
            </a:r>
          </a:p>
          <a:p>
            <a:endParaRPr lang="en-US" dirty="0"/>
          </a:p>
          <a:p>
            <a:r>
              <a:rPr lang="en-US" dirty="0"/>
              <a:t>Pictures of growing spring and farms and homes,</a:t>
            </a:r>
          </a:p>
          <a:p>
            <a:r>
              <a:rPr lang="en-US" dirty="0"/>
              <a:t>With the Fourth-month eve at sundown, and the gray smoke lucid and bright,</a:t>
            </a:r>
          </a:p>
          <a:p>
            <a:r>
              <a:rPr lang="en-US" dirty="0"/>
              <a:t>With floods of the yellow gold of the gorgeous, indolent, sinking sun, burning, expanding the air,</a:t>
            </a:r>
          </a:p>
          <a:p>
            <a:r>
              <a:rPr lang="en-US" dirty="0"/>
              <a:t>With the fresh sweet herbage under foot, and the pale green leaves of the trees prolific,</a:t>
            </a:r>
          </a:p>
          <a:p>
            <a:r>
              <a:rPr lang="en-US" dirty="0"/>
              <a:t>In the distance the flowing glaze, the breast of the river, with a wind-dapple here and there,</a:t>
            </a:r>
          </a:p>
          <a:p>
            <a:r>
              <a:rPr lang="en-US" dirty="0"/>
              <a:t>With ranging hills on the banks, with many a line against the sky, and shadows,</a:t>
            </a:r>
          </a:p>
          <a:p>
            <a:r>
              <a:rPr lang="en-US" dirty="0"/>
              <a:t>And the city at hand with dwellings so dense, and stacks of chimneys,</a:t>
            </a:r>
          </a:p>
          <a:p>
            <a:r>
              <a:rPr lang="en-US" dirty="0"/>
              <a:t>And all the scenes of life and the workshops, and the workmen homeward returning.</a:t>
            </a:r>
          </a:p>
        </p:txBody>
      </p:sp>
    </p:spTree>
    <p:extLst>
      <p:ext uri="{BB962C8B-B14F-4D97-AF65-F5344CB8AC3E}">
        <p14:creationId xmlns:p14="http://schemas.microsoft.com/office/powerpoint/2010/main" val="328968733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0333" y="474344"/>
            <a:ext cx="7514167" cy="3970318"/>
          </a:xfrm>
          <a:prstGeom prst="rect">
            <a:avLst/>
          </a:prstGeom>
        </p:spPr>
        <p:txBody>
          <a:bodyPr wrap="square">
            <a:spAutoFit/>
          </a:bodyPr>
          <a:lstStyle/>
          <a:p>
            <a:r>
              <a:rPr lang="en-US" b="1" dirty="0"/>
              <a:t>12</a:t>
            </a:r>
            <a:endParaRPr lang="en-US" dirty="0"/>
          </a:p>
          <a:p>
            <a:r>
              <a:rPr lang="en-US" dirty="0"/>
              <a:t>Lo, body and soul—this land,</a:t>
            </a:r>
          </a:p>
          <a:p>
            <a:r>
              <a:rPr lang="en-US" dirty="0"/>
              <a:t>My own Manhattan with spires, and the sparkling and hurrying tides, and the ships,</a:t>
            </a:r>
          </a:p>
          <a:p>
            <a:r>
              <a:rPr lang="en-US" dirty="0"/>
              <a:t>The varied and ample land, the South and the North in the light, Ohio’s shores and flashing Missouri,</a:t>
            </a:r>
          </a:p>
          <a:p>
            <a:r>
              <a:rPr lang="en-US" dirty="0"/>
              <a:t>And ever the far-spreading prairies </a:t>
            </a:r>
            <a:r>
              <a:rPr lang="en-US" dirty="0" err="1"/>
              <a:t>cover’d</a:t>
            </a:r>
            <a:r>
              <a:rPr lang="en-US" dirty="0"/>
              <a:t> with grass and corn.</a:t>
            </a:r>
          </a:p>
          <a:p>
            <a:endParaRPr lang="en-US" dirty="0"/>
          </a:p>
          <a:p>
            <a:r>
              <a:rPr lang="en-US" dirty="0"/>
              <a:t>Lo, the most excellent sun so calm and haughty,</a:t>
            </a:r>
          </a:p>
          <a:p>
            <a:r>
              <a:rPr lang="en-US" dirty="0"/>
              <a:t>The violet and purple morn with just-felt breezes,</a:t>
            </a:r>
          </a:p>
          <a:p>
            <a:r>
              <a:rPr lang="en-US" dirty="0"/>
              <a:t>The gentle soft-born measureless light,</a:t>
            </a:r>
          </a:p>
          <a:p>
            <a:r>
              <a:rPr lang="en-US" dirty="0"/>
              <a:t>The miracle spreading bathing all, the </a:t>
            </a:r>
            <a:r>
              <a:rPr lang="en-US" dirty="0" err="1"/>
              <a:t>fulfill’d</a:t>
            </a:r>
            <a:r>
              <a:rPr lang="en-US" dirty="0"/>
              <a:t> noon,</a:t>
            </a:r>
          </a:p>
          <a:p>
            <a:r>
              <a:rPr lang="en-US" dirty="0"/>
              <a:t>The coming eve delicious, the welcome night and the stars,</a:t>
            </a:r>
          </a:p>
          <a:p>
            <a:r>
              <a:rPr lang="en-US" dirty="0"/>
              <a:t>Over my cities shining all, enveloping man and land.</a:t>
            </a:r>
          </a:p>
        </p:txBody>
      </p:sp>
    </p:spTree>
    <p:extLst>
      <p:ext uri="{BB962C8B-B14F-4D97-AF65-F5344CB8AC3E}">
        <p14:creationId xmlns:p14="http://schemas.microsoft.com/office/powerpoint/2010/main" val="375698345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5500" y="889843"/>
            <a:ext cx="7429500" cy="3416320"/>
          </a:xfrm>
          <a:prstGeom prst="rect">
            <a:avLst/>
          </a:prstGeom>
        </p:spPr>
        <p:txBody>
          <a:bodyPr wrap="square">
            <a:spAutoFit/>
          </a:bodyPr>
          <a:lstStyle/>
          <a:p>
            <a:r>
              <a:rPr lang="en-US" b="1" dirty="0"/>
              <a:t>13</a:t>
            </a:r>
            <a:endParaRPr lang="en-US" dirty="0"/>
          </a:p>
          <a:p>
            <a:r>
              <a:rPr lang="en-US" dirty="0"/>
              <a:t>Sing on, sing on you gray-brown bird,</a:t>
            </a:r>
          </a:p>
          <a:p>
            <a:r>
              <a:rPr lang="en-US" dirty="0"/>
              <a:t>Sing from the swamps, the recesses, pour your chant from the bushes,</a:t>
            </a:r>
          </a:p>
          <a:p>
            <a:r>
              <a:rPr lang="en-US" dirty="0"/>
              <a:t>Limitless out of the dusk, out of the cedars and pines.</a:t>
            </a:r>
          </a:p>
          <a:p>
            <a:endParaRPr lang="en-US" dirty="0"/>
          </a:p>
          <a:p>
            <a:r>
              <a:rPr lang="en-US" dirty="0"/>
              <a:t>Sing on dearest brother, warble your reedy song,</a:t>
            </a:r>
          </a:p>
          <a:p>
            <a:r>
              <a:rPr lang="en-US" dirty="0"/>
              <a:t>Loud human song, with voice of uttermost woe.</a:t>
            </a:r>
          </a:p>
          <a:p>
            <a:endParaRPr lang="en-US" dirty="0"/>
          </a:p>
          <a:p>
            <a:r>
              <a:rPr lang="en-US" dirty="0"/>
              <a:t>O liquid and free and tender!</a:t>
            </a:r>
          </a:p>
          <a:p>
            <a:r>
              <a:rPr lang="en-US" dirty="0"/>
              <a:t>O wild and loose to my soul—O wondrous singer!</a:t>
            </a:r>
          </a:p>
          <a:p>
            <a:r>
              <a:rPr lang="en-US" dirty="0"/>
              <a:t>You only I hear—yet the star holds me, (but will soon depart,)</a:t>
            </a:r>
          </a:p>
          <a:p>
            <a:r>
              <a:rPr lang="en-US" dirty="0"/>
              <a:t>Yet the lilac with mastering odor holds me.</a:t>
            </a:r>
          </a:p>
        </p:txBody>
      </p:sp>
    </p:spTree>
    <p:extLst>
      <p:ext uri="{BB962C8B-B14F-4D97-AF65-F5344CB8AC3E}">
        <p14:creationId xmlns:p14="http://schemas.microsoft.com/office/powerpoint/2010/main" val="132443770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167" y="0"/>
            <a:ext cx="8657166" cy="6740308"/>
          </a:xfrm>
          <a:prstGeom prst="rect">
            <a:avLst/>
          </a:prstGeom>
        </p:spPr>
        <p:txBody>
          <a:bodyPr wrap="square">
            <a:spAutoFit/>
          </a:bodyPr>
          <a:lstStyle/>
          <a:p>
            <a:r>
              <a:rPr lang="en-US" b="1" dirty="0"/>
              <a:t>14</a:t>
            </a:r>
            <a:endParaRPr lang="en-US" dirty="0"/>
          </a:p>
          <a:p>
            <a:r>
              <a:rPr lang="en-US" dirty="0"/>
              <a:t>Now while I sat in the day and </a:t>
            </a:r>
            <a:r>
              <a:rPr lang="en-US" dirty="0" err="1"/>
              <a:t>look’d</a:t>
            </a:r>
            <a:r>
              <a:rPr lang="en-US" dirty="0"/>
              <a:t> forth,</a:t>
            </a:r>
          </a:p>
          <a:p>
            <a:r>
              <a:rPr lang="en-US" dirty="0"/>
              <a:t>In the close of the day with its light and the fields of spring, and the farmers preparing their crops,</a:t>
            </a:r>
          </a:p>
          <a:p>
            <a:r>
              <a:rPr lang="en-US" dirty="0"/>
              <a:t>In the large unconscious scenery of my land with its lakes and forests,</a:t>
            </a:r>
          </a:p>
          <a:p>
            <a:r>
              <a:rPr lang="en-US" dirty="0"/>
              <a:t>In the heavenly aerial beauty, (after the </a:t>
            </a:r>
            <a:r>
              <a:rPr lang="en-US" dirty="0" err="1"/>
              <a:t>perturb’d</a:t>
            </a:r>
            <a:r>
              <a:rPr lang="en-US" dirty="0"/>
              <a:t> winds and the storms,)</a:t>
            </a:r>
          </a:p>
          <a:p>
            <a:r>
              <a:rPr lang="en-US" dirty="0"/>
              <a:t>Under the arching heavens of the afternoon swift passing, and the voices of children and women,</a:t>
            </a:r>
          </a:p>
          <a:p>
            <a:r>
              <a:rPr lang="en-US" dirty="0"/>
              <a:t>The many-moving sea-tides, and I saw the ships how they </a:t>
            </a:r>
            <a:r>
              <a:rPr lang="en-US" dirty="0" err="1"/>
              <a:t>sail’d</a:t>
            </a:r>
            <a:r>
              <a:rPr lang="en-US" dirty="0"/>
              <a:t>,</a:t>
            </a:r>
          </a:p>
          <a:p>
            <a:r>
              <a:rPr lang="en-US" dirty="0"/>
              <a:t>And the summer approaching with richness, and the fields all busy with labor,</a:t>
            </a:r>
          </a:p>
          <a:p>
            <a:r>
              <a:rPr lang="en-US" dirty="0"/>
              <a:t>And the infinite separate houses, how they all went on, each with its meals and minutia of daily usages,</a:t>
            </a:r>
          </a:p>
          <a:p>
            <a:r>
              <a:rPr lang="en-US" dirty="0"/>
              <a:t>And the streets how their </a:t>
            </a:r>
            <a:r>
              <a:rPr lang="en-US" dirty="0" err="1"/>
              <a:t>throbbings</a:t>
            </a:r>
            <a:r>
              <a:rPr lang="en-US" dirty="0"/>
              <a:t> </a:t>
            </a:r>
            <a:r>
              <a:rPr lang="en-US" dirty="0" err="1"/>
              <a:t>throbb’d</a:t>
            </a:r>
            <a:r>
              <a:rPr lang="en-US" dirty="0"/>
              <a:t>, and the cities pent—lo, then and there,</a:t>
            </a:r>
          </a:p>
          <a:p>
            <a:r>
              <a:rPr lang="en-US" dirty="0"/>
              <a:t>Falling upon them all and among them all, enveloping me with the rest,</a:t>
            </a:r>
          </a:p>
          <a:p>
            <a:r>
              <a:rPr lang="en-US" dirty="0" err="1"/>
              <a:t>Appear’d</a:t>
            </a:r>
            <a:r>
              <a:rPr lang="en-US" dirty="0"/>
              <a:t> the cloud, </a:t>
            </a:r>
            <a:r>
              <a:rPr lang="en-US" dirty="0" err="1"/>
              <a:t>appear’d</a:t>
            </a:r>
            <a:r>
              <a:rPr lang="en-US" dirty="0"/>
              <a:t> the long black trail,</a:t>
            </a:r>
          </a:p>
          <a:p>
            <a:r>
              <a:rPr lang="en-US" dirty="0"/>
              <a:t>And I knew death, its thought, and the sacred knowledge of death.</a:t>
            </a:r>
          </a:p>
          <a:p>
            <a:endParaRPr lang="en-US" dirty="0"/>
          </a:p>
          <a:p>
            <a:r>
              <a:rPr lang="en-US" dirty="0"/>
              <a:t>Then with the knowledge of death as walking one side of me,</a:t>
            </a:r>
          </a:p>
          <a:p>
            <a:r>
              <a:rPr lang="en-US" dirty="0"/>
              <a:t>And the thought of death close-walking the other side of me,</a:t>
            </a:r>
          </a:p>
          <a:p>
            <a:r>
              <a:rPr lang="en-US" dirty="0"/>
              <a:t>And I in the middle as with companions, and as holding the hands of companions,</a:t>
            </a:r>
          </a:p>
          <a:p>
            <a:r>
              <a:rPr lang="en-US" dirty="0"/>
              <a:t>I fled forth to the hiding receiving night that talks not,</a:t>
            </a:r>
          </a:p>
          <a:p>
            <a:r>
              <a:rPr lang="en-US" dirty="0"/>
              <a:t>Down to the shores of the water, the path by the swamp in the dimness,</a:t>
            </a:r>
          </a:p>
          <a:p>
            <a:r>
              <a:rPr lang="en-US" dirty="0"/>
              <a:t>To the solemn shadowy cedars and ghostly pines so still.</a:t>
            </a:r>
          </a:p>
          <a:p>
            <a:endParaRPr lang="en-US" dirty="0"/>
          </a:p>
        </p:txBody>
      </p:sp>
    </p:spTree>
    <p:extLst>
      <p:ext uri="{BB962C8B-B14F-4D97-AF65-F5344CB8AC3E}">
        <p14:creationId xmlns:p14="http://schemas.microsoft.com/office/powerpoint/2010/main" val="150822578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8333" y="611010"/>
            <a:ext cx="7112000" cy="4524316"/>
          </a:xfrm>
          <a:prstGeom prst="rect">
            <a:avLst/>
          </a:prstGeom>
        </p:spPr>
        <p:txBody>
          <a:bodyPr wrap="square">
            <a:spAutoFit/>
          </a:bodyPr>
          <a:lstStyle/>
          <a:p>
            <a:r>
              <a:rPr lang="en-US" dirty="0"/>
              <a:t>And the singer so shy to the rest </a:t>
            </a:r>
            <a:r>
              <a:rPr lang="en-US" dirty="0" err="1"/>
              <a:t>receiv’d</a:t>
            </a:r>
            <a:r>
              <a:rPr lang="en-US" dirty="0"/>
              <a:t> me,</a:t>
            </a:r>
          </a:p>
          <a:p>
            <a:r>
              <a:rPr lang="en-US" dirty="0"/>
              <a:t>The gray-brown bird I know </a:t>
            </a:r>
            <a:r>
              <a:rPr lang="en-US" dirty="0" err="1"/>
              <a:t>receiv’d</a:t>
            </a:r>
            <a:r>
              <a:rPr lang="en-US" dirty="0"/>
              <a:t> us comrades three,</a:t>
            </a:r>
          </a:p>
          <a:p>
            <a:r>
              <a:rPr lang="en-US" dirty="0"/>
              <a:t>And he sang the carol of death, and a verse for him I love.</a:t>
            </a:r>
          </a:p>
          <a:p>
            <a:endParaRPr lang="en-US" dirty="0"/>
          </a:p>
          <a:p>
            <a:r>
              <a:rPr lang="en-US" dirty="0"/>
              <a:t>From deep secluded recesses,</a:t>
            </a:r>
          </a:p>
          <a:p>
            <a:r>
              <a:rPr lang="en-US" dirty="0"/>
              <a:t>From the fragrant cedars and the ghostly pines so still,</a:t>
            </a:r>
          </a:p>
          <a:p>
            <a:r>
              <a:rPr lang="en-US" dirty="0"/>
              <a:t>Came the carol of the bird.</a:t>
            </a:r>
          </a:p>
          <a:p>
            <a:endParaRPr lang="en-US" dirty="0"/>
          </a:p>
          <a:p>
            <a:r>
              <a:rPr lang="en-US" dirty="0"/>
              <a:t>And the charm of the carol rapt me,</a:t>
            </a:r>
          </a:p>
          <a:p>
            <a:r>
              <a:rPr lang="en-US" dirty="0"/>
              <a:t>As I held as if by their hands my comrades in the night,</a:t>
            </a:r>
          </a:p>
          <a:p>
            <a:r>
              <a:rPr lang="en-US" dirty="0"/>
              <a:t>And the voice of my spirit tallied the song of the bird.</a:t>
            </a:r>
          </a:p>
          <a:p>
            <a:endParaRPr lang="en-US" dirty="0"/>
          </a:p>
          <a:p>
            <a:r>
              <a:rPr lang="en-US" i="1" dirty="0"/>
              <a:t>Come lovely and soothing death,</a:t>
            </a:r>
            <a:endParaRPr lang="en-US" dirty="0"/>
          </a:p>
          <a:p>
            <a:r>
              <a:rPr lang="en-US" i="1" dirty="0"/>
              <a:t>Undulate round the world, serenely arriving, arriving,</a:t>
            </a:r>
            <a:endParaRPr lang="en-US" dirty="0"/>
          </a:p>
          <a:p>
            <a:r>
              <a:rPr lang="en-US" i="1" dirty="0"/>
              <a:t>In the day, in the night, to all, to each,</a:t>
            </a:r>
            <a:endParaRPr lang="en-US" dirty="0"/>
          </a:p>
          <a:p>
            <a:r>
              <a:rPr lang="en-US" i="1" dirty="0"/>
              <a:t>Sooner or later delicate death.</a:t>
            </a:r>
            <a:endParaRPr lang="en-US" dirty="0"/>
          </a:p>
        </p:txBody>
      </p:sp>
    </p:spTree>
    <p:extLst>
      <p:ext uri="{BB962C8B-B14F-4D97-AF65-F5344CB8AC3E}">
        <p14:creationId xmlns:p14="http://schemas.microsoft.com/office/powerpoint/2010/main" val="247155316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5333" y="612844"/>
            <a:ext cx="7048499" cy="3970318"/>
          </a:xfrm>
          <a:prstGeom prst="rect">
            <a:avLst/>
          </a:prstGeom>
        </p:spPr>
        <p:txBody>
          <a:bodyPr wrap="square">
            <a:spAutoFit/>
          </a:bodyPr>
          <a:lstStyle/>
          <a:p>
            <a:r>
              <a:rPr lang="en-US" i="1" dirty="0" err="1"/>
              <a:t>Prais’d</a:t>
            </a:r>
            <a:r>
              <a:rPr lang="en-US" i="1" dirty="0"/>
              <a:t> be the fathomless universe,</a:t>
            </a:r>
            <a:endParaRPr lang="en-US" dirty="0"/>
          </a:p>
          <a:p>
            <a:r>
              <a:rPr lang="en-US" i="1" dirty="0"/>
              <a:t>For life and joy, and for objects and knowledge curious,</a:t>
            </a:r>
            <a:endParaRPr lang="en-US" dirty="0"/>
          </a:p>
          <a:p>
            <a:r>
              <a:rPr lang="en-US" i="1" dirty="0"/>
              <a:t>And for love, sweet love—but praise! praise! praise!</a:t>
            </a:r>
            <a:endParaRPr lang="en-US" dirty="0"/>
          </a:p>
          <a:p>
            <a:r>
              <a:rPr lang="en-US" i="1" dirty="0"/>
              <a:t>For the sure-enwinding arms of cool-enfolding death.</a:t>
            </a:r>
            <a:endParaRPr lang="en-US" dirty="0"/>
          </a:p>
          <a:p>
            <a:endParaRPr lang="en-US" dirty="0"/>
          </a:p>
          <a:p>
            <a:r>
              <a:rPr lang="en-US" i="1" dirty="0"/>
              <a:t>Dark mother always gliding near with soft feet,</a:t>
            </a:r>
            <a:endParaRPr lang="en-US" dirty="0"/>
          </a:p>
          <a:p>
            <a:r>
              <a:rPr lang="en-US" i="1" dirty="0"/>
              <a:t>Have none chanted for thee a chant of fullest welcome?</a:t>
            </a:r>
            <a:endParaRPr lang="en-US" dirty="0"/>
          </a:p>
          <a:p>
            <a:r>
              <a:rPr lang="en-US" i="1" dirty="0"/>
              <a:t>Then I chant it for thee, I glorify thee above all,</a:t>
            </a:r>
            <a:endParaRPr lang="en-US" dirty="0"/>
          </a:p>
          <a:p>
            <a:r>
              <a:rPr lang="en-US" i="1" dirty="0"/>
              <a:t>I bring thee a song that when thou must indeed come, come unfalteringly.</a:t>
            </a:r>
            <a:endParaRPr lang="en-US" dirty="0"/>
          </a:p>
          <a:p>
            <a:endParaRPr lang="en-US" dirty="0"/>
          </a:p>
          <a:p>
            <a:r>
              <a:rPr lang="en-US" i="1" dirty="0"/>
              <a:t>Approach strong </a:t>
            </a:r>
            <a:r>
              <a:rPr lang="en-US" i="1" dirty="0" err="1"/>
              <a:t>deliveress</a:t>
            </a:r>
            <a:r>
              <a:rPr lang="en-US" i="1" dirty="0"/>
              <a:t>,</a:t>
            </a:r>
            <a:endParaRPr lang="en-US" dirty="0"/>
          </a:p>
          <a:p>
            <a:r>
              <a:rPr lang="en-US" i="1" dirty="0"/>
              <a:t>When it is so, when thou hast taken them I joyously sing the dead,</a:t>
            </a:r>
            <a:endParaRPr lang="en-US" dirty="0"/>
          </a:p>
          <a:p>
            <a:r>
              <a:rPr lang="en-US" i="1" dirty="0"/>
              <a:t>Lost in the loving floating ocean of thee,</a:t>
            </a:r>
            <a:endParaRPr lang="en-US" dirty="0"/>
          </a:p>
          <a:p>
            <a:r>
              <a:rPr lang="en-US" i="1" dirty="0"/>
              <a:t>Laved in the flood of thy bliss O death.</a:t>
            </a:r>
            <a:endParaRPr lang="en-US" dirty="0"/>
          </a:p>
        </p:txBody>
      </p:sp>
    </p:spTree>
    <p:extLst>
      <p:ext uri="{BB962C8B-B14F-4D97-AF65-F5344CB8AC3E}">
        <p14:creationId xmlns:p14="http://schemas.microsoft.com/office/powerpoint/2010/main" val="52107390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499" y="335845"/>
            <a:ext cx="8043333" cy="3970318"/>
          </a:xfrm>
          <a:prstGeom prst="rect">
            <a:avLst/>
          </a:prstGeom>
        </p:spPr>
        <p:txBody>
          <a:bodyPr wrap="square">
            <a:spAutoFit/>
          </a:bodyPr>
          <a:lstStyle/>
          <a:p>
            <a:r>
              <a:rPr lang="en-US" i="1" dirty="0"/>
              <a:t>From me to thee glad serenades,</a:t>
            </a:r>
            <a:endParaRPr lang="en-US" dirty="0"/>
          </a:p>
          <a:p>
            <a:r>
              <a:rPr lang="en-US" i="1" dirty="0"/>
              <a:t>Dances for thee I propose saluting thee, adornments and feastings for thee,</a:t>
            </a:r>
            <a:endParaRPr lang="en-US" dirty="0"/>
          </a:p>
          <a:p>
            <a:r>
              <a:rPr lang="en-US" i="1" dirty="0"/>
              <a:t>And the sights of the open landscape and the high-spread sky are fitting,</a:t>
            </a:r>
            <a:endParaRPr lang="en-US" dirty="0"/>
          </a:p>
          <a:p>
            <a:r>
              <a:rPr lang="en-US" i="1" dirty="0"/>
              <a:t>And life and the fields, and the huge and thoughtful night.</a:t>
            </a:r>
            <a:endParaRPr lang="en-US" dirty="0"/>
          </a:p>
          <a:p>
            <a:endParaRPr lang="en-US" dirty="0"/>
          </a:p>
          <a:p>
            <a:r>
              <a:rPr lang="en-US" i="1" dirty="0"/>
              <a:t>The night in silence under many a star,</a:t>
            </a:r>
            <a:endParaRPr lang="en-US" dirty="0"/>
          </a:p>
          <a:p>
            <a:r>
              <a:rPr lang="en-US" i="1" dirty="0"/>
              <a:t>The ocean shore and the husky whispering wave whose voice I know,</a:t>
            </a:r>
            <a:endParaRPr lang="en-US" dirty="0"/>
          </a:p>
          <a:p>
            <a:r>
              <a:rPr lang="en-US" i="1" dirty="0"/>
              <a:t>And the soul turning to thee O vast and well-</a:t>
            </a:r>
            <a:r>
              <a:rPr lang="en-US" i="1" dirty="0" err="1"/>
              <a:t>veil’d</a:t>
            </a:r>
            <a:r>
              <a:rPr lang="en-US" i="1" dirty="0"/>
              <a:t> death,</a:t>
            </a:r>
            <a:endParaRPr lang="en-US" dirty="0"/>
          </a:p>
          <a:p>
            <a:r>
              <a:rPr lang="en-US" i="1" dirty="0"/>
              <a:t>And the body gratefully nestling close to thee.</a:t>
            </a:r>
            <a:endParaRPr lang="en-US" dirty="0"/>
          </a:p>
          <a:p>
            <a:endParaRPr lang="en-US" dirty="0"/>
          </a:p>
          <a:p>
            <a:r>
              <a:rPr lang="en-US" i="1" dirty="0"/>
              <a:t>Over the tree-tops I float thee a song,</a:t>
            </a:r>
            <a:endParaRPr lang="en-US" dirty="0"/>
          </a:p>
          <a:p>
            <a:r>
              <a:rPr lang="en-US" i="1" dirty="0"/>
              <a:t>Over the rising and sinking waves, over the myriad fields and the prairies wide,</a:t>
            </a:r>
            <a:endParaRPr lang="en-US" dirty="0"/>
          </a:p>
          <a:p>
            <a:r>
              <a:rPr lang="en-US" i="1" dirty="0"/>
              <a:t>Over the dense-</a:t>
            </a:r>
            <a:r>
              <a:rPr lang="en-US" i="1" dirty="0" err="1"/>
              <a:t>pack’d</a:t>
            </a:r>
            <a:r>
              <a:rPr lang="en-US" i="1" dirty="0"/>
              <a:t> cities all and the teeming wharves and ways,</a:t>
            </a:r>
            <a:endParaRPr lang="en-US" dirty="0"/>
          </a:p>
          <a:p>
            <a:r>
              <a:rPr lang="en-US" i="1" dirty="0"/>
              <a:t>I float this carol with joy, with joy to thee O death.</a:t>
            </a:r>
            <a:endParaRPr lang="en-US" dirty="0"/>
          </a:p>
        </p:txBody>
      </p:sp>
    </p:spTree>
    <p:extLst>
      <p:ext uri="{BB962C8B-B14F-4D97-AF65-F5344CB8AC3E}">
        <p14:creationId xmlns:p14="http://schemas.microsoft.com/office/powerpoint/2010/main" val="328532820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740309"/>
          </a:xfrm>
          <a:prstGeom prst="rect">
            <a:avLst/>
          </a:prstGeom>
        </p:spPr>
        <p:txBody>
          <a:bodyPr wrap="square">
            <a:spAutoFit/>
          </a:bodyPr>
          <a:lstStyle/>
          <a:p>
            <a:r>
              <a:rPr lang="en-US" sz="1600" b="1" dirty="0"/>
              <a:t>15</a:t>
            </a:r>
            <a:endParaRPr lang="en-US" sz="1600" dirty="0"/>
          </a:p>
          <a:p>
            <a:r>
              <a:rPr lang="en-US" sz="1600" dirty="0"/>
              <a:t>To the tally of my soul,</a:t>
            </a:r>
          </a:p>
          <a:p>
            <a:r>
              <a:rPr lang="en-US" sz="1600" dirty="0"/>
              <a:t>Loud and strong kept up the gray-brown bird,</a:t>
            </a:r>
          </a:p>
          <a:p>
            <a:r>
              <a:rPr lang="en-US" sz="1600" dirty="0"/>
              <a:t>With pure deliberate notes spreading filling the night.</a:t>
            </a:r>
          </a:p>
          <a:p>
            <a:endParaRPr lang="en-US" sz="1600" dirty="0"/>
          </a:p>
          <a:p>
            <a:r>
              <a:rPr lang="en-US" sz="1600" dirty="0"/>
              <a:t>Loud in the pines and cedars dim,</a:t>
            </a:r>
          </a:p>
          <a:p>
            <a:r>
              <a:rPr lang="en-US" sz="1600" dirty="0"/>
              <a:t>Clear in the freshness moist and the swamp-perfume,</a:t>
            </a:r>
          </a:p>
          <a:p>
            <a:r>
              <a:rPr lang="en-US" sz="1600" dirty="0"/>
              <a:t>And I with my comrades there in the night.</a:t>
            </a:r>
          </a:p>
          <a:p>
            <a:endParaRPr lang="en-US" sz="1600" dirty="0"/>
          </a:p>
          <a:p>
            <a:r>
              <a:rPr lang="en-US" sz="1600" dirty="0"/>
              <a:t>While my sight that was bound in my eyes unclosed,</a:t>
            </a:r>
          </a:p>
          <a:p>
            <a:r>
              <a:rPr lang="en-US" sz="1600" dirty="0"/>
              <a:t>As to long panoramas of visions.</a:t>
            </a:r>
          </a:p>
          <a:p>
            <a:endParaRPr lang="en-US" sz="1600" dirty="0"/>
          </a:p>
          <a:p>
            <a:r>
              <a:rPr lang="en-US" sz="1600" dirty="0"/>
              <a:t>And I saw </a:t>
            </a:r>
            <a:r>
              <a:rPr lang="en-US" sz="1600" dirty="0" err="1"/>
              <a:t>askant</a:t>
            </a:r>
            <a:r>
              <a:rPr lang="en-US" sz="1600" dirty="0"/>
              <a:t> the armies,</a:t>
            </a:r>
          </a:p>
          <a:p>
            <a:r>
              <a:rPr lang="en-US" sz="1600" dirty="0"/>
              <a:t>I saw as in noiseless dreams hundreds of battle-flags,</a:t>
            </a:r>
          </a:p>
          <a:p>
            <a:r>
              <a:rPr lang="en-US" sz="1600" dirty="0"/>
              <a:t>Borne through the smoke of the battles and </a:t>
            </a:r>
            <a:r>
              <a:rPr lang="en-US" sz="1600" dirty="0" err="1"/>
              <a:t>pierc’d</a:t>
            </a:r>
            <a:r>
              <a:rPr lang="en-US" sz="1600" dirty="0"/>
              <a:t> with missiles I saw them,</a:t>
            </a:r>
          </a:p>
          <a:p>
            <a:r>
              <a:rPr lang="en-US" sz="1600" dirty="0"/>
              <a:t>And carried hither and yon through the smoke, and torn and bloody,</a:t>
            </a:r>
          </a:p>
          <a:p>
            <a:r>
              <a:rPr lang="en-US" sz="1600" dirty="0"/>
              <a:t>And at last but a few shreds left on the staffs, (and all in silence,)</a:t>
            </a:r>
          </a:p>
          <a:p>
            <a:r>
              <a:rPr lang="en-US" sz="1600" dirty="0"/>
              <a:t>And the staffs all </a:t>
            </a:r>
            <a:r>
              <a:rPr lang="en-US" sz="1600" dirty="0" err="1"/>
              <a:t>splinter’d</a:t>
            </a:r>
            <a:r>
              <a:rPr lang="en-US" sz="1600" dirty="0"/>
              <a:t> and broken.</a:t>
            </a:r>
          </a:p>
          <a:p>
            <a:endParaRPr lang="en-US" sz="1600" dirty="0"/>
          </a:p>
          <a:p>
            <a:r>
              <a:rPr lang="en-US" sz="1600" dirty="0"/>
              <a:t>I saw battle-corpses, myriads of them,</a:t>
            </a:r>
          </a:p>
          <a:p>
            <a:r>
              <a:rPr lang="en-US" sz="1600" dirty="0"/>
              <a:t>And the white skeletons of young men, I saw them,</a:t>
            </a:r>
          </a:p>
          <a:p>
            <a:r>
              <a:rPr lang="en-US" sz="1600" dirty="0"/>
              <a:t>I saw the debris and debris of all the slain soldiers of the war,</a:t>
            </a:r>
          </a:p>
          <a:p>
            <a:r>
              <a:rPr lang="en-US" sz="1600" dirty="0"/>
              <a:t>But I saw they were not as was thought,</a:t>
            </a:r>
          </a:p>
          <a:p>
            <a:r>
              <a:rPr lang="en-US" sz="1600" dirty="0"/>
              <a:t>They themselves were fully at rest, they </a:t>
            </a:r>
            <a:r>
              <a:rPr lang="en-US" sz="1600" dirty="0" err="1"/>
              <a:t>suffer’d</a:t>
            </a:r>
            <a:r>
              <a:rPr lang="en-US" sz="1600" dirty="0"/>
              <a:t> not,</a:t>
            </a:r>
          </a:p>
          <a:p>
            <a:r>
              <a:rPr lang="en-US" sz="1600" dirty="0"/>
              <a:t>The living </a:t>
            </a:r>
            <a:r>
              <a:rPr lang="en-US" sz="1600" dirty="0" err="1"/>
              <a:t>remain’d</a:t>
            </a:r>
            <a:r>
              <a:rPr lang="en-US" sz="1600" dirty="0"/>
              <a:t> and </a:t>
            </a:r>
            <a:r>
              <a:rPr lang="en-US" sz="1600" dirty="0" err="1"/>
              <a:t>suffer’d</a:t>
            </a:r>
            <a:r>
              <a:rPr lang="en-US" sz="1600" dirty="0"/>
              <a:t>, the mother </a:t>
            </a:r>
            <a:r>
              <a:rPr lang="en-US" sz="1600" dirty="0" err="1"/>
              <a:t>suffer’d</a:t>
            </a:r>
            <a:r>
              <a:rPr lang="en-US" sz="1600" dirty="0"/>
              <a:t>,</a:t>
            </a:r>
          </a:p>
          <a:p>
            <a:r>
              <a:rPr lang="en-US" sz="1600" dirty="0"/>
              <a:t>And the wife and the child and the musing comrade </a:t>
            </a:r>
            <a:r>
              <a:rPr lang="en-US" sz="1600" dirty="0" err="1"/>
              <a:t>suffer’d</a:t>
            </a:r>
            <a:r>
              <a:rPr lang="en-US" sz="1600" dirty="0"/>
              <a:t>,</a:t>
            </a:r>
          </a:p>
          <a:p>
            <a:r>
              <a:rPr lang="en-US" sz="1600" dirty="0"/>
              <a:t>And the armies that </a:t>
            </a:r>
            <a:r>
              <a:rPr lang="en-US" sz="1600" dirty="0" err="1"/>
              <a:t>remain’d</a:t>
            </a:r>
            <a:r>
              <a:rPr lang="en-US" sz="1600" dirty="0"/>
              <a:t> </a:t>
            </a:r>
            <a:r>
              <a:rPr lang="en-US" sz="1600" dirty="0" err="1"/>
              <a:t>suffer’d</a:t>
            </a:r>
            <a:r>
              <a:rPr lang="en-US" sz="1600" dirty="0"/>
              <a:t>.</a:t>
            </a:r>
          </a:p>
        </p:txBody>
      </p:sp>
    </p:spTree>
    <p:extLst>
      <p:ext uri="{BB962C8B-B14F-4D97-AF65-F5344CB8AC3E}">
        <p14:creationId xmlns:p14="http://schemas.microsoft.com/office/powerpoint/2010/main" val="1935275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3f9a76b0aa5e46262a5eafd538afd5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267" y="432114"/>
            <a:ext cx="3962400" cy="5715000"/>
          </a:xfrm>
          <a:prstGeom prst="rect">
            <a:avLst/>
          </a:prstGeom>
        </p:spPr>
      </p:pic>
      <p:sp>
        <p:nvSpPr>
          <p:cNvPr id="3" name="Title 2"/>
          <p:cNvSpPr>
            <a:spLocks noGrp="1"/>
          </p:cNvSpPr>
          <p:nvPr>
            <p:ph type="title"/>
          </p:nvPr>
        </p:nvSpPr>
        <p:spPr/>
        <p:txBody>
          <a:bodyPr/>
          <a:lstStyle/>
          <a:p>
            <a:endParaRPr lang="en-US"/>
          </a:p>
        </p:txBody>
      </p:sp>
      <p:sp>
        <p:nvSpPr>
          <p:cNvPr id="4" name="Content Placeholder 3"/>
          <p:cNvSpPr>
            <a:spLocks noGrp="1"/>
          </p:cNvSpPr>
          <p:nvPr>
            <p:ph sz="half" idx="1"/>
          </p:nvPr>
        </p:nvSpPr>
        <p:spPr/>
        <p:txBody>
          <a:bodyPr/>
          <a:lstStyle/>
          <a:p>
            <a:r>
              <a:rPr lang="en-US" dirty="0" smtClean="0"/>
              <a:t>Leaves of Grass, 1855</a:t>
            </a:r>
            <a:endParaRPr lang="en-US" dirty="0"/>
          </a:p>
        </p:txBody>
      </p:sp>
      <p:sp>
        <p:nvSpPr>
          <p:cNvPr id="5" name="Content Placeholder 4"/>
          <p:cNvSpPr>
            <a:spLocks noGrp="1"/>
          </p:cNvSpPr>
          <p:nvPr>
            <p:ph sz="half" idx="2"/>
          </p:nvPr>
        </p:nvSpPr>
        <p:spPr/>
        <p:txBody>
          <a:bodyPr/>
          <a:lstStyle/>
          <a:p>
            <a:endParaRPr lang="en-US"/>
          </a:p>
        </p:txBody>
      </p:sp>
    </p:spTree>
    <p:extLst>
      <p:ext uri="{BB962C8B-B14F-4D97-AF65-F5344CB8AC3E}">
        <p14:creationId xmlns:p14="http://schemas.microsoft.com/office/powerpoint/2010/main" val="306113981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571303"/>
          </a:xfrm>
          <a:prstGeom prst="rect">
            <a:avLst/>
          </a:prstGeom>
        </p:spPr>
        <p:txBody>
          <a:bodyPr wrap="square">
            <a:spAutoFit/>
          </a:bodyPr>
          <a:lstStyle/>
          <a:p>
            <a:r>
              <a:rPr lang="en-US" b="1" dirty="0"/>
              <a:t>16</a:t>
            </a:r>
            <a:endParaRPr lang="en-US" dirty="0"/>
          </a:p>
          <a:p>
            <a:r>
              <a:rPr lang="en-US" dirty="0"/>
              <a:t>Passing the visions, passing the night,</a:t>
            </a:r>
          </a:p>
          <a:p>
            <a:r>
              <a:rPr lang="en-US" dirty="0"/>
              <a:t>Passing, unloosing the hold of my comrades’ hands,</a:t>
            </a:r>
          </a:p>
          <a:p>
            <a:r>
              <a:rPr lang="en-US" dirty="0"/>
              <a:t>Passing the song of the hermit bird and the tallying song of my soul,</a:t>
            </a:r>
          </a:p>
          <a:p>
            <a:r>
              <a:rPr lang="en-US" dirty="0"/>
              <a:t>Victorious song, death’s outlet song, yet varying ever-altering song,</a:t>
            </a:r>
          </a:p>
          <a:p>
            <a:r>
              <a:rPr lang="en-US" dirty="0"/>
              <a:t>As low and wailing, yet clear the notes, rising and falling, flooding the night,</a:t>
            </a:r>
          </a:p>
          <a:p>
            <a:r>
              <a:rPr lang="en-US" dirty="0"/>
              <a:t>Sadly sinking and fainting, as warning and warning, and yet again bursting with joy,</a:t>
            </a:r>
          </a:p>
          <a:p>
            <a:r>
              <a:rPr lang="en-US" dirty="0"/>
              <a:t>Covering the earth and filling the spread of the heaven,</a:t>
            </a:r>
          </a:p>
          <a:p>
            <a:r>
              <a:rPr lang="en-US" dirty="0"/>
              <a:t>As that powerful psalm in the night I heard from recesses,</a:t>
            </a:r>
          </a:p>
          <a:p>
            <a:r>
              <a:rPr lang="en-US" dirty="0"/>
              <a:t>Passing, I leave thee lilac with heart-shaped leaves,</a:t>
            </a:r>
          </a:p>
          <a:p>
            <a:r>
              <a:rPr lang="en-US" dirty="0"/>
              <a:t>I leave thee there in the door-yard, blooming, returning with spring.</a:t>
            </a:r>
          </a:p>
          <a:p>
            <a:endParaRPr lang="en-US" dirty="0"/>
          </a:p>
          <a:p>
            <a:r>
              <a:rPr lang="en-US" dirty="0"/>
              <a:t>I cease from my song for thee,</a:t>
            </a:r>
          </a:p>
          <a:p>
            <a:r>
              <a:rPr lang="en-US" dirty="0"/>
              <a:t>From my gaze on thee in the west, fronting the west, communing with thee,</a:t>
            </a:r>
          </a:p>
          <a:p>
            <a:r>
              <a:rPr lang="en-US" dirty="0"/>
              <a:t>O comrade lustrous with silver face in the night.</a:t>
            </a:r>
          </a:p>
          <a:p>
            <a:endParaRPr lang="en-US" dirty="0"/>
          </a:p>
          <a:p>
            <a:r>
              <a:rPr lang="en-US" dirty="0"/>
              <a:t>Yet each to keep and all, </a:t>
            </a:r>
            <a:r>
              <a:rPr lang="en-US" dirty="0" err="1"/>
              <a:t>retrievements</a:t>
            </a:r>
            <a:r>
              <a:rPr lang="en-US" dirty="0"/>
              <a:t> out of the night,</a:t>
            </a:r>
          </a:p>
          <a:p>
            <a:r>
              <a:rPr lang="en-US" dirty="0"/>
              <a:t>The song, the wondrous chant of the gray-brown bird,</a:t>
            </a:r>
          </a:p>
          <a:p>
            <a:r>
              <a:rPr lang="en-US" dirty="0"/>
              <a:t>And the tallying chant, the echo </a:t>
            </a:r>
            <a:r>
              <a:rPr lang="en-US" dirty="0" err="1"/>
              <a:t>arous’d</a:t>
            </a:r>
            <a:r>
              <a:rPr lang="en-US" dirty="0"/>
              <a:t> in my soul,</a:t>
            </a:r>
          </a:p>
          <a:p>
            <a:r>
              <a:rPr lang="en-US" dirty="0"/>
              <a:t>With the lustrous and drooping star with the countenance full of woe,</a:t>
            </a:r>
          </a:p>
          <a:p>
            <a:r>
              <a:rPr lang="en-US" dirty="0"/>
              <a:t>With the holders holding my hand nearing the call of the bird,</a:t>
            </a:r>
          </a:p>
          <a:p>
            <a:r>
              <a:rPr lang="en-US" dirty="0"/>
              <a:t>Comrades mine and I in the midst, and their memory ever to keep, for the dead I loved so well,</a:t>
            </a:r>
          </a:p>
          <a:p>
            <a:r>
              <a:rPr lang="en-US" dirty="0"/>
              <a:t>For the sweetest, wisest soul of all my days and lands—and this for his dear sake,</a:t>
            </a:r>
          </a:p>
          <a:p>
            <a:r>
              <a:rPr lang="en-US" dirty="0"/>
              <a:t>Lilac and star and bird twined with the chant of my soul,</a:t>
            </a:r>
          </a:p>
          <a:p>
            <a:r>
              <a:rPr lang="en-US" dirty="0"/>
              <a:t>There in the fragrant pines and the cedars dusk and dim.</a:t>
            </a:r>
          </a:p>
          <a:p>
            <a:endParaRPr lang="en-US" dirty="0"/>
          </a:p>
        </p:txBody>
      </p:sp>
    </p:spTree>
    <p:extLst>
      <p:ext uri="{BB962C8B-B14F-4D97-AF65-F5344CB8AC3E}">
        <p14:creationId xmlns:p14="http://schemas.microsoft.com/office/powerpoint/2010/main" val="206471351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PBOOKDICKINSON3-pop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3652" y="516070"/>
            <a:ext cx="4515546" cy="5414322"/>
          </a:xfrm>
          <a:prstGeom prst="rect">
            <a:avLst/>
          </a:prstGeom>
        </p:spPr>
      </p:pic>
      <p:sp>
        <p:nvSpPr>
          <p:cNvPr id="8" name="Title 7"/>
          <p:cNvSpPr>
            <a:spLocks noGrp="1"/>
          </p:cNvSpPr>
          <p:nvPr>
            <p:ph type="title"/>
          </p:nvPr>
        </p:nvSpPr>
        <p:spPr/>
        <p:txBody>
          <a:bodyPr>
            <a:normAutofit/>
          </a:bodyPr>
          <a:lstStyle/>
          <a:p>
            <a:pPr algn="l"/>
            <a:r>
              <a:rPr lang="en-US" sz="3200" dirty="0" smtClean="0"/>
              <a:t>Emily Dickinson</a:t>
            </a:r>
            <a:br>
              <a:rPr lang="en-US" sz="3200" dirty="0" smtClean="0"/>
            </a:br>
            <a:r>
              <a:rPr lang="en-US" sz="3200" dirty="0" smtClean="0"/>
              <a:t>(1830-1886)</a:t>
            </a:r>
            <a:endParaRPr lang="en-US" sz="3200" dirty="0"/>
          </a:p>
        </p:txBody>
      </p:sp>
      <p:sp>
        <p:nvSpPr>
          <p:cNvPr id="9" name="Content Placeholder 8"/>
          <p:cNvSpPr>
            <a:spLocks noGrp="1"/>
          </p:cNvSpPr>
          <p:nvPr>
            <p:ph sz="half" idx="1"/>
          </p:nvPr>
        </p:nvSpPr>
        <p:spPr/>
        <p:txBody>
          <a:bodyPr/>
          <a:lstStyle/>
          <a:p>
            <a:pPr marL="0" indent="0">
              <a:buNone/>
            </a:pPr>
            <a:endParaRPr lang="en-US" dirty="0"/>
          </a:p>
        </p:txBody>
      </p:sp>
      <p:sp>
        <p:nvSpPr>
          <p:cNvPr id="10" name="Content Placeholder 9"/>
          <p:cNvSpPr>
            <a:spLocks noGrp="1"/>
          </p:cNvSpPr>
          <p:nvPr>
            <p:ph sz="half" idx="2"/>
          </p:nvPr>
        </p:nvSpPr>
        <p:spPr/>
        <p:txBody>
          <a:bodyPr/>
          <a:lstStyle/>
          <a:p>
            <a:endParaRPr lang="en-US"/>
          </a:p>
        </p:txBody>
      </p:sp>
    </p:spTree>
    <p:extLst>
      <p:ext uri="{BB962C8B-B14F-4D97-AF65-F5344CB8AC3E}">
        <p14:creationId xmlns:p14="http://schemas.microsoft.com/office/powerpoint/2010/main" val="3375556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razarstear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854" y="601937"/>
            <a:ext cx="2984500" cy="5334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r>
              <a:rPr lang="en-US" dirty="0" smtClean="0"/>
              <a:t>Frazer Stearns</a:t>
            </a:r>
            <a:endParaRPr lang="en-US" dirty="0"/>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38934920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0" y="612844"/>
            <a:ext cx="4572000" cy="5632312"/>
          </a:xfrm>
          <a:prstGeom prst="rect">
            <a:avLst/>
          </a:prstGeom>
        </p:spPr>
        <p:txBody>
          <a:bodyPr>
            <a:spAutoFit/>
          </a:bodyPr>
          <a:lstStyle/>
          <a:p>
            <a:r>
              <a:rPr lang="en-US" dirty="0"/>
              <a:t>My Triumph lasted till the Drums</a:t>
            </a:r>
          </a:p>
          <a:p>
            <a:r>
              <a:rPr lang="en-US" dirty="0"/>
              <a:t>1227  My Triumph lasted till the Drums Had left the Dead alone And then I dropped my Victory And chastened stole along To where the finished Faces Conclusion turned on me And then I hated Glory And wished myself were They.  What is to be is best descried When it has also been— Could Prospect taste of Retrospect The tyrannies of Men Were Tenderer—diviner The Transitive toward. A Bayonet’s contrition Is nothing to the Dead.</a:t>
            </a:r>
          </a:p>
        </p:txBody>
      </p:sp>
    </p:spTree>
    <p:extLst>
      <p:ext uri="{BB962C8B-B14F-4D97-AF65-F5344CB8AC3E}">
        <p14:creationId xmlns:p14="http://schemas.microsoft.com/office/powerpoint/2010/main" val="2280649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58846"/>
            <a:ext cx="4572000" cy="6740308"/>
          </a:xfrm>
          <a:prstGeom prst="rect">
            <a:avLst/>
          </a:prstGeom>
        </p:spPr>
        <p:txBody>
          <a:bodyPr>
            <a:spAutoFit/>
          </a:bodyPr>
          <a:lstStyle/>
          <a:p>
            <a:r>
              <a:rPr lang="en-US" b="1" dirty="0"/>
              <a:t>My Portion is Defeat—today</a:t>
            </a:r>
          </a:p>
          <a:p>
            <a:r>
              <a:rPr lang="en-US" dirty="0"/>
              <a:t>639  My Portion is Defeat—today— A paler luck than Victory— Less Paeans—fewer Bells— The Drums don't follow Me—with tunes— Defeat—a somewhat slower—means— More Arduous than Balls—  </a:t>
            </a:r>
            <a:r>
              <a:rPr lang="en-US" dirty="0" err="1"/>
              <a:t>'Tis</a:t>
            </a:r>
            <a:r>
              <a:rPr lang="en-US" dirty="0"/>
              <a:t> populous with Bone and stain— And Men too straight to stoop again—, And Piles of solid Moan— And Chips of Blank—in Boyish Eyes— And scraps of Prayer— And Death's surprise, Stamped visible—in Stone—  There's somewhat prouder, over there— The Trumpets tell it to the Air— How different Victory To Him who has it—and the One Who to have had it, would have been Contender—to die— </a:t>
            </a:r>
          </a:p>
        </p:txBody>
      </p:sp>
    </p:spTree>
    <p:extLst>
      <p:ext uri="{BB962C8B-B14F-4D97-AF65-F5344CB8AC3E}">
        <p14:creationId xmlns:p14="http://schemas.microsoft.com/office/powerpoint/2010/main" val="648366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028343"/>
            <a:ext cx="4572000" cy="4801315"/>
          </a:xfrm>
          <a:prstGeom prst="rect">
            <a:avLst/>
          </a:prstGeom>
        </p:spPr>
        <p:txBody>
          <a:bodyPr>
            <a:spAutoFit/>
          </a:bodyPr>
          <a:lstStyle/>
          <a:p>
            <a:r>
              <a:rPr lang="en-US" b="1" dirty="0"/>
              <a:t>The Battle fought between the Soul</a:t>
            </a:r>
          </a:p>
          <a:p>
            <a:r>
              <a:rPr lang="en-US" dirty="0"/>
              <a:t>594  The Battle fought between the Soul And No Man—is the One Of all the Battles prevalent— By far the Greater One—  No News of it is had abroad— Its Bodiless Campaign Establishes, and terminates— Invisible—</a:t>
            </a:r>
            <a:r>
              <a:rPr lang="en-US" dirty="0" smtClean="0"/>
              <a:t>Unknown </a:t>
            </a:r>
            <a:r>
              <a:rPr lang="en-US" dirty="0"/>
              <a:t> Nor History—record it— As Legions of a Night The Sunrise scatters—These endure— Enact—and terminate— </a:t>
            </a:r>
          </a:p>
        </p:txBody>
      </p:sp>
    </p:spTree>
    <p:extLst>
      <p:ext uri="{BB962C8B-B14F-4D97-AF65-F5344CB8AC3E}">
        <p14:creationId xmlns:p14="http://schemas.microsoft.com/office/powerpoint/2010/main" val="23042968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Winslow Homer in 1863</a:t>
            </a:r>
            <a:endParaRPr lang="en-US" dirty="0"/>
          </a:p>
        </p:txBody>
      </p:sp>
      <p:pic>
        <p:nvPicPr>
          <p:cNvPr id="5" name="Picture Placeholder 4" descr="winslow-homer1.jpg"/>
          <p:cNvPicPr>
            <a:picLocks noGrp="1" noChangeAspect="1"/>
          </p:cNvPicPr>
          <p:nvPr>
            <p:ph type="pic" idx="1"/>
          </p:nvPr>
        </p:nvPicPr>
        <p:blipFill>
          <a:blip r:embed="rId2">
            <a:extLst>
              <a:ext uri="{28A0092B-C50C-407E-A947-70E740481C1C}">
                <a14:useLocalDpi xmlns:a14="http://schemas.microsoft.com/office/drawing/2010/main" val="0"/>
              </a:ext>
            </a:extLst>
          </a:blip>
          <a:srcRect l="5592" r="5592"/>
          <a:stretch>
            <a:fillRect/>
          </a:stretch>
        </p:blipFill>
        <p:spPr/>
      </p:pic>
      <p:sp>
        <p:nvSpPr>
          <p:cNvPr id="4" name="Text Placeholder 3"/>
          <p:cNvSpPr>
            <a:spLocks noGrp="1"/>
          </p:cNvSpPr>
          <p:nvPr>
            <p:ph type="body" sz="half" idx="2"/>
          </p:nvPr>
        </p:nvSpPr>
        <p:spPr/>
        <p:txBody>
          <a:bodyPr>
            <a:normAutofit/>
          </a:bodyPr>
          <a:lstStyle/>
          <a:p>
            <a:r>
              <a:rPr lang="en-US" sz="1800" dirty="0" smtClean="0"/>
              <a:t>(1836-1910)</a:t>
            </a:r>
            <a:endParaRPr lang="en-US" sz="1800" dirty="0"/>
          </a:p>
        </p:txBody>
      </p:sp>
    </p:spTree>
    <p:extLst>
      <p:ext uri="{BB962C8B-B14F-4D97-AF65-F5344CB8AC3E}">
        <p14:creationId xmlns:p14="http://schemas.microsoft.com/office/powerpoint/2010/main" val="29496108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7000" y="1054100"/>
            <a:ext cx="8890000" cy="4737100"/>
          </a:xfrm>
          <a:prstGeom prst="rect">
            <a:avLst/>
          </a:prstGeom>
        </p:spPr>
      </p:pic>
    </p:spTree>
    <p:extLst>
      <p:ext uri="{BB962C8B-B14F-4D97-AF65-F5344CB8AC3E}">
        <p14:creationId xmlns:p14="http://schemas.microsoft.com/office/powerpoint/2010/main" val="21971937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378240"/>
            <a:ext cx="5486400" cy="479759"/>
          </a:xfrm>
        </p:spPr>
        <p:txBody>
          <a:bodyPr>
            <a:normAutofit lnSpcReduction="10000"/>
          </a:bodyPr>
          <a:lstStyle/>
          <a:p>
            <a:r>
              <a:rPr lang="en-US" dirty="0" smtClean="0"/>
              <a:t>"The War--Making </a:t>
            </a:r>
            <a:r>
              <a:rPr lang="en-US" dirty="0" err="1" smtClean="0"/>
              <a:t>Havelocks</a:t>
            </a:r>
            <a:r>
              <a:rPr lang="en-US" dirty="0" smtClean="0"/>
              <a:t> for the Volunteers," Winslow Homer in Harper's Weekly, June 29, 1861</a:t>
            </a:r>
            <a:endParaRPr lang="en-US" dirty="0"/>
          </a:p>
        </p:txBody>
      </p:sp>
      <p:pic>
        <p:nvPicPr>
          <p:cNvPr id="5" name="Picture 4"/>
          <p:cNvPicPr>
            <a:picLocks noChangeAspect="1"/>
          </p:cNvPicPr>
          <p:nvPr/>
        </p:nvPicPr>
        <p:blipFill>
          <a:blip r:embed="rId2"/>
          <a:stretch>
            <a:fillRect/>
          </a:stretch>
        </p:blipFill>
        <p:spPr>
          <a:xfrm>
            <a:off x="2419647" y="62784"/>
            <a:ext cx="4267200" cy="631545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016684"/>
            <a:ext cx="5486400" cy="537701"/>
          </a:xfrm>
        </p:spPr>
        <p:txBody>
          <a:bodyPr/>
          <a:lstStyle/>
          <a:p>
            <a:r>
              <a:rPr lang="en-US" dirty="0" smtClean="0"/>
              <a:t>Winslow Homer, "The Guard House," from Life in Camp Cards</a:t>
            </a:r>
            <a:endParaRPr lang="en-US" dirty="0"/>
          </a:p>
        </p:txBody>
      </p:sp>
      <p:pic>
        <p:nvPicPr>
          <p:cNvPr id="5" name="Picture 4"/>
          <p:cNvPicPr>
            <a:picLocks noChangeAspect="1"/>
          </p:cNvPicPr>
          <p:nvPr/>
        </p:nvPicPr>
        <p:blipFill>
          <a:blip r:embed="rId2"/>
          <a:stretch>
            <a:fillRect/>
          </a:stretch>
        </p:blipFill>
        <p:spPr>
          <a:xfrm>
            <a:off x="2883199" y="239044"/>
            <a:ext cx="3225800" cy="54737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3b29437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104" y="0"/>
            <a:ext cx="5486400" cy="6858000"/>
          </a:xfrm>
          <a:prstGeom prst="rect">
            <a:avLst/>
          </a:prstGeom>
        </p:spPr>
      </p:pic>
    </p:spTree>
    <p:extLst>
      <p:ext uri="{BB962C8B-B14F-4D97-AF65-F5344CB8AC3E}">
        <p14:creationId xmlns:p14="http://schemas.microsoft.com/office/powerpoint/2010/main" val="10981494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Winslow Homer, "Hard Tack," from Life in Camp Cards</a:t>
            </a:r>
            <a:endParaRPr lang="en-US" dirty="0"/>
          </a:p>
        </p:txBody>
      </p:sp>
      <p:pic>
        <p:nvPicPr>
          <p:cNvPr id="5" name="Picture 4"/>
          <p:cNvPicPr>
            <a:picLocks noChangeAspect="1"/>
          </p:cNvPicPr>
          <p:nvPr/>
        </p:nvPicPr>
        <p:blipFill>
          <a:blip r:embed="rId2"/>
          <a:stretch>
            <a:fillRect/>
          </a:stretch>
        </p:blipFill>
        <p:spPr>
          <a:xfrm>
            <a:off x="3035735" y="355600"/>
            <a:ext cx="2679700" cy="4445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Winslow Homer, "Good Bye,"  from Life in Camp Cards</a:t>
            </a:r>
            <a:endParaRPr lang="en-US" dirty="0"/>
          </a:p>
        </p:txBody>
      </p:sp>
      <p:pic>
        <p:nvPicPr>
          <p:cNvPr id="5" name="Picture 4"/>
          <p:cNvPicPr>
            <a:picLocks noChangeAspect="1"/>
          </p:cNvPicPr>
          <p:nvPr/>
        </p:nvPicPr>
        <p:blipFill>
          <a:blip r:embed="rId2"/>
          <a:stretch>
            <a:fillRect/>
          </a:stretch>
        </p:blipFill>
        <p:spPr>
          <a:xfrm>
            <a:off x="3088811" y="381116"/>
            <a:ext cx="2870200" cy="4762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Winslow Homer, "Building Castles," from Life in Camp Cards</a:t>
            </a:r>
            <a:endParaRPr lang="en-US" dirty="0"/>
          </a:p>
        </p:txBody>
      </p:sp>
      <p:pic>
        <p:nvPicPr>
          <p:cNvPr id="5" name="Picture 4"/>
          <p:cNvPicPr>
            <a:picLocks noChangeAspect="1"/>
          </p:cNvPicPr>
          <p:nvPr/>
        </p:nvPicPr>
        <p:blipFill>
          <a:blip r:embed="rId2"/>
          <a:stretch>
            <a:fillRect/>
          </a:stretch>
        </p:blipFill>
        <p:spPr>
          <a:xfrm>
            <a:off x="3338497" y="816270"/>
            <a:ext cx="2222500" cy="36703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500" y="0"/>
            <a:ext cx="9207500" cy="6415786"/>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a:xfrm flipV="1">
            <a:off x="1792288" y="6415786"/>
            <a:ext cx="5486400" cy="442214"/>
          </a:xfrm>
        </p:spPr>
        <p:txBody>
          <a:bodyPr vert="horz">
            <a:normAutofit fontScale="92500" lnSpcReduction="20000"/>
            <a:scene3d>
              <a:camera prst="orthographicFront">
                <a:rot lat="0" lon="0" rev="10799999"/>
              </a:camera>
              <a:lightRig rig="threePt" dir="t"/>
            </a:scene3d>
          </a:bodyPr>
          <a:lstStyle/>
          <a:p>
            <a:r>
              <a:rPr lang="en-US" dirty="0" smtClean="0"/>
              <a:t>Winslow Homer, "The War for the Union, 1862--A Cavalry Charge," Harper's Weekly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83775"/>
            <a:ext cx="9144000" cy="6067168"/>
          </a:xfrm>
          <a:prstGeom prst="rect">
            <a:avLst/>
          </a:prstGeom>
        </p:spPr>
      </p:pic>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273424" y="6275139"/>
            <a:ext cx="5486400" cy="804862"/>
          </a:xfrm>
        </p:spPr>
        <p:txBody>
          <a:bodyPr/>
          <a:lstStyle/>
          <a:p>
            <a:r>
              <a:rPr lang="en-US" dirty="0"/>
              <a:t>Winslow Homer, "The Army of the Potomac--A Sharp Shooter on Picket Duty," Harper's Weekly, November 15, 1862</a:t>
            </a:r>
          </a:p>
          <a:p>
            <a:endParaRPr lang="en-US" dirty="0"/>
          </a:p>
        </p:txBody>
      </p:sp>
    </p:spTree>
    <p:extLst>
      <p:ext uri="{BB962C8B-B14F-4D97-AF65-F5344CB8AC3E}">
        <p14:creationId xmlns:p14="http://schemas.microsoft.com/office/powerpoint/2010/main" val="270304144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Detail, "A Sharp Shooter on Picket Duty"</a:t>
            </a:r>
            <a:endParaRPr lang="en-US" dirty="0"/>
          </a:p>
        </p:txBody>
      </p:sp>
      <p:pic>
        <p:nvPicPr>
          <p:cNvPr id="5" name="Picture 4"/>
          <p:cNvPicPr>
            <a:picLocks noChangeAspect="1"/>
          </p:cNvPicPr>
          <p:nvPr/>
        </p:nvPicPr>
        <p:blipFill>
          <a:blip r:embed="rId2"/>
          <a:stretch>
            <a:fillRect/>
          </a:stretch>
        </p:blipFill>
        <p:spPr>
          <a:xfrm>
            <a:off x="1351321" y="711518"/>
            <a:ext cx="6016752" cy="46558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4479" y="0"/>
            <a:ext cx="5195455" cy="6858000"/>
          </a:xfrm>
          <a:prstGeom prst="rect">
            <a:avLst/>
          </a:prstGeom>
        </p:spPr>
      </p:pic>
      <p:sp>
        <p:nvSpPr>
          <p:cNvPr id="3" name="Title 2"/>
          <p:cNvSpPr>
            <a:spLocks noGrp="1"/>
          </p:cNvSpPr>
          <p:nvPr>
            <p:ph type="title"/>
          </p:nvPr>
        </p:nvSpPr>
        <p:spPr/>
        <p:txBody>
          <a:bodyPr/>
          <a:lstStyle/>
          <a:p>
            <a:r>
              <a:rPr lang="en-US" dirty="0" smtClean="0"/>
              <a:t>Home, Sweet Home</a:t>
            </a:r>
            <a:endParaRPr lang="en-US" dirty="0"/>
          </a:p>
        </p:txBody>
      </p:sp>
      <p:sp>
        <p:nvSpPr>
          <p:cNvPr id="4" name="Content Placeholder 3"/>
          <p:cNvSpPr>
            <a:spLocks noGrp="1"/>
          </p:cNvSpPr>
          <p:nvPr>
            <p:ph idx="1"/>
          </p:nvPr>
        </p:nvSpPr>
        <p:spPr/>
        <p:txBody>
          <a:bodyPr/>
          <a:lstStyle/>
          <a:p>
            <a:endParaRPr lang="en-US"/>
          </a:p>
        </p:txBody>
      </p:sp>
      <p:sp>
        <p:nvSpPr>
          <p:cNvPr id="5" name="Text Placeholder 4"/>
          <p:cNvSpPr>
            <a:spLocks noGrp="1"/>
          </p:cNvSpPr>
          <p:nvPr>
            <p:ph type="body" sz="half" idx="2"/>
          </p:nvPr>
        </p:nvSpPr>
        <p:spPr/>
        <p:txBody>
          <a:bodyPr/>
          <a:lstStyle/>
          <a:p>
            <a:r>
              <a:rPr lang="en-US" dirty="0" smtClean="0"/>
              <a:t>Winslow Homer, 1863</a:t>
            </a:r>
            <a:endParaRPr lang="en-US" dirty="0"/>
          </a:p>
        </p:txBody>
      </p:sp>
    </p:spTree>
    <p:extLst>
      <p:ext uri="{BB962C8B-B14F-4D97-AF65-F5344CB8AC3E}">
        <p14:creationId xmlns:p14="http://schemas.microsoft.com/office/powerpoint/2010/main" val="360216211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nouncement Image - Homer-Troo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1595" y="0"/>
            <a:ext cx="3329950" cy="6858000"/>
          </a:xfrm>
          <a:prstGeom prst="rect">
            <a:avLst/>
          </a:prstGeom>
        </p:spPr>
      </p:pic>
      <p:sp>
        <p:nvSpPr>
          <p:cNvPr id="6" name="Title 5"/>
          <p:cNvSpPr>
            <a:spLocks noGrp="1"/>
          </p:cNvSpPr>
          <p:nvPr>
            <p:ph type="title"/>
          </p:nvPr>
        </p:nvSpPr>
        <p:spPr/>
        <p:txBody>
          <a:bodyPr/>
          <a:lstStyle/>
          <a:p>
            <a:endParaRPr lang="en-US"/>
          </a:p>
        </p:txBody>
      </p:sp>
      <p:sp>
        <p:nvSpPr>
          <p:cNvPr id="7" name="Content Placeholder 6"/>
          <p:cNvSpPr>
            <a:spLocks noGrp="1"/>
          </p:cNvSpPr>
          <p:nvPr>
            <p:ph sz="half" idx="1"/>
          </p:nvPr>
        </p:nvSpPr>
        <p:spPr/>
        <p:txBody>
          <a:bodyPr/>
          <a:lstStyle/>
          <a:p>
            <a:pPr marL="0" indent="0">
              <a:buNone/>
            </a:pPr>
            <a:r>
              <a:rPr lang="en-US" dirty="0" smtClean="0"/>
              <a:t>Trooper Meditating Beside a Grave</a:t>
            </a:r>
            <a:endParaRPr lang="en-US" sz="2000" dirty="0"/>
          </a:p>
          <a:p>
            <a:pPr marL="0" indent="0">
              <a:buNone/>
            </a:pPr>
            <a:endParaRPr lang="en-US" sz="2000" dirty="0"/>
          </a:p>
          <a:p>
            <a:pPr marL="0" indent="0">
              <a:buNone/>
            </a:pPr>
            <a:r>
              <a:rPr lang="en-US" sz="2000" dirty="0" smtClean="0"/>
              <a:t>Winslow Homer, 1865</a:t>
            </a:r>
            <a:endParaRPr lang="en-US" dirty="0" smtClean="0"/>
          </a:p>
        </p:txBody>
      </p:sp>
      <p:sp>
        <p:nvSpPr>
          <p:cNvPr id="8" name="Content Placeholder 7"/>
          <p:cNvSpPr>
            <a:spLocks noGrp="1"/>
          </p:cNvSpPr>
          <p:nvPr>
            <p:ph sz="half" idx="2"/>
          </p:nvPr>
        </p:nvSpPr>
        <p:spPr/>
        <p:txBody>
          <a:bodyPr/>
          <a:lstStyle/>
          <a:p>
            <a:endParaRPr lang="en-US"/>
          </a:p>
        </p:txBody>
      </p:sp>
    </p:spTree>
    <p:extLst>
      <p:ext uri="{BB962C8B-B14F-4D97-AF65-F5344CB8AC3E}">
        <p14:creationId xmlns:p14="http://schemas.microsoft.com/office/powerpoint/2010/main" val="12588961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127932"/>
            <a:ext cx="5486400" cy="463534"/>
          </a:xfrm>
        </p:spPr>
        <p:txBody>
          <a:bodyPr/>
          <a:lstStyle/>
          <a:p>
            <a:r>
              <a:rPr lang="en-US" dirty="0" smtClean="0"/>
              <a:t>Winslow Homer, Prisoners from the Front, 1866</a:t>
            </a:r>
            <a:endParaRPr lang="en-US" dirty="0"/>
          </a:p>
        </p:txBody>
      </p:sp>
      <p:pic>
        <p:nvPicPr>
          <p:cNvPr id="5" name="Picture 4"/>
          <p:cNvPicPr>
            <a:picLocks noChangeAspect="1"/>
          </p:cNvPicPr>
          <p:nvPr/>
        </p:nvPicPr>
        <p:blipFill>
          <a:blip r:embed="rId2"/>
          <a:stretch>
            <a:fillRect/>
          </a:stretch>
        </p:blipFill>
        <p:spPr>
          <a:xfrm>
            <a:off x="439838" y="298229"/>
            <a:ext cx="8242300" cy="5207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257722"/>
            <a:ext cx="5486400" cy="370828"/>
          </a:xfrm>
        </p:spPr>
        <p:txBody>
          <a:bodyPr/>
          <a:lstStyle/>
          <a:p>
            <a:r>
              <a:rPr lang="en-US" dirty="0" smtClean="0"/>
              <a:t>Brigadier General Francis Channing Barlow</a:t>
            </a:r>
            <a:endParaRPr lang="en-US" dirty="0"/>
          </a:p>
        </p:txBody>
      </p:sp>
      <p:pic>
        <p:nvPicPr>
          <p:cNvPr id="5" name="Picture 4"/>
          <p:cNvPicPr>
            <a:picLocks noChangeAspect="1"/>
          </p:cNvPicPr>
          <p:nvPr/>
        </p:nvPicPr>
        <p:blipFill>
          <a:blip r:embed="rId2"/>
          <a:stretch>
            <a:fillRect/>
          </a:stretch>
        </p:blipFill>
        <p:spPr>
          <a:xfrm>
            <a:off x="2621252" y="134549"/>
            <a:ext cx="3943350" cy="6134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man_04_l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283" y="0"/>
            <a:ext cx="5507831" cy="6858000"/>
          </a:xfrm>
          <a:prstGeom prst="rect">
            <a:avLst/>
          </a:prstGeom>
        </p:spPr>
      </p:pic>
    </p:spTree>
    <p:extLst>
      <p:ext uri="{BB962C8B-B14F-4D97-AF65-F5344CB8AC3E}">
        <p14:creationId xmlns:p14="http://schemas.microsoft.com/office/powerpoint/2010/main" val="14937755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General Barlow</a:t>
            </a:r>
            <a:endParaRPr lang="en-US" dirty="0"/>
          </a:p>
        </p:txBody>
      </p:sp>
      <p:pic>
        <p:nvPicPr>
          <p:cNvPr id="5" name="Picture 4"/>
          <p:cNvPicPr>
            <a:picLocks noChangeAspect="1"/>
          </p:cNvPicPr>
          <p:nvPr/>
        </p:nvPicPr>
        <p:blipFill>
          <a:blip r:embed="rId2"/>
          <a:stretch>
            <a:fillRect/>
          </a:stretch>
        </p:blipFill>
        <p:spPr>
          <a:xfrm>
            <a:off x="2927140" y="730799"/>
            <a:ext cx="3175000" cy="38227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180667"/>
            <a:ext cx="5486400" cy="498592"/>
          </a:xfrm>
        </p:spPr>
        <p:txBody>
          <a:bodyPr>
            <a:normAutofit lnSpcReduction="10000"/>
          </a:bodyPr>
          <a:lstStyle/>
          <a:p>
            <a:r>
              <a:rPr lang="en-US" dirty="0" smtClean="0"/>
              <a:t>"Group of Confederate Prisoners at Fairfax Courthouse," June 1863, from Alexander Gardner, Incidents of the War</a:t>
            </a:r>
            <a:endParaRPr lang="en-US" dirty="0"/>
          </a:p>
        </p:txBody>
      </p:sp>
      <p:pic>
        <p:nvPicPr>
          <p:cNvPr id="5" name="Picture 4"/>
          <p:cNvPicPr>
            <a:picLocks noChangeAspect="1"/>
          </p:cNvPicPr>
          <p:nvPr/>
        </p:nvPicPr>
        <p:blipFill>
          <a:blip r:embed="rId2"/>
          <a:stretch>
            <a:fillRect/>
          </a:stretch>
        </p:blipFill>
        <p:spPr>
          <a:xfrm>
            <a:off x="1364074" y="7451"/>
            <a:ext cx="6683502" cy="617321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9574" y="-1281129"/>
            <a:ext cx="13639800" cy="12598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5710750"/>
            <a:ext cx="5486400" cy="461449"/>
          </a:xfrm>
        </p:spPr>
        <p:txBody>
          <a:bodyPr/>
          <a:lstStyle/>
          <a:p>
            <a:r>
              <a:rPr lang="en-US" dirty="0" smtClean="0"/>
              <a:t>Detail, Prisoners from the Front</a:t>
            </a:r>
            <a:endParaRPr lang="en-US" dirty="0"/>
          </a:p>
        </p:txBody>
      </p:sp>
      <p:pic>
        <p:nvPicPr>
          <p:cNvPr id="5" name="Picture 4"/>
          <p:cNvPicPr>
            <a:picLocks noChangeAspect="1"/>
          </p:cNvPicPr>
          <p:nvPr/>
        </p:nvPicPr>
        <p:blipFill>
          <a:blip r:embed="rId2"/>
          <a:stretch>
            <a:fillRect/>
          </a:stretch>
        </p:blipFill>
        <p:spPr>
          <a:xfrm>
            <a:off x="498384" y="178596"/>
            <a:ext cx="8255000" cy="5372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82965" y="1215951"/>
            <a:ext cx="6350000" cy="4686300"/>
          </a:xfrm>
          <a:prstGeom prst="rect">
            <a:avLst/>
          </a:prstGeom>
        </p:spPr>
      </p:pic>
      <p:sp>
        <p:nvSpPr>
          <p:cNvPr id="3" name="Title 2"/>
          <p:cNvSpPr>
            <a:spLocks noGrp="1"/>
          </p:cNvSpPr>
          <p:nvPr>
            <p:ph type="title"/>
          </p:nvPr>
        </p:nvSpPr>
        <p:spPr/>
        <p:txBody>
          <a:bodyPr/>
          <a:lstStyle/>
          <a:p>
            <a:endParaRPr lang="en-US"/>
          </a:p>
        </p:txBody>
      </p:sp>
      <p:sp>
        <p:nvSpPr>
          <p:cNvPr id="4" name="Content Placeholder 3"/>
          <p:cNvSpPr>
            <a:spLocks noGrp="1"/>
          </p:cNvSpPr>
          <p:nvPr>
            <p:ph sz="half" idx="1"/>
          </p:nvPr>
        </p:nvSpPr>
        <p:spPr/>
        <p:txBody>
          <a:bodyPr>
            <a:normAutofit/>
          </a:bodyPr>
          <a:lstStyle/>
          <a:p>
            <a:pPr marL="0" indent="0">
              <a:buNone/>
            </a:pPr>
            <a:r>
              <a:rPr lang="en-US" sz="2400" dirty="0" smtClean="0"/>
              <a:t>The Bright Side</a:t>
            </a:r>
          </a:p>
          <a:p>
            <a:pPr marL="0" indent="0">
              <a:buNone/>
            </a:pPr>
            <a:r>
              <a:rPr lang="en-US" sz="2000" dirty="0" smtClean="0"/>
              <a:t>Winslow Homer, </a:t>
            </a:r>
          </a:p>
          <a:p>
            <a:pPr marL="0" indent="0">
              <a:buNone/>
            </a:pPr>
            <a:r>
              <a:rPr lang="en-US" sz="2000" dirty="0"/>
              <a:t> </a:t>
            </a:r>
            <a:r>
              <a:rPr lang="en-US" sz="2000" dirty="0" smtClean="0"/>
              <a:t>   1865</a:t>
            </a:r>
            <a:endParaRPr lang="en-US" sz="2000" dirty="0"/>
          </a:p>
        </p:txBody>
      </p:sp>
      <p:sp>
        <p:nvSpPr>
          <p:cNvPr id="5" name="Content Placeholder 4"/>
          <p:cNvSpPr>
            <a:spLocks noGrp="1"/>
          </p:cNvSpPr>
          <p:nvPr>
            <p:ph sz="half" idx="2"/>
          </p:nvPr>
        </p:nvSpPr>
        <p:spPr/>
        <p:txBody>
          <a:bodyPr/>
          <a:lstStyle/>
          <a:p>
            <a:endParaRPr lang="en-US" dirty="0"/>
          </a:p>
        </p:txBody>
      </p:sp>
    </p:spTree>
    <p:extLst>
      <p:ext uri="{BB962C8B-B14F-4D97-AF65-F5344CB8AC3E}">
        <p14:creationId xmlns:p14="http://schemas.microsoft.com/office/powerpoint/2010/main" val="32870475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800px-Winslow_Homer_-_The_Bright_Side_-_Google_Art_Projec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49" y="698115"/>
            <a:ext cx="8124203" cy="5991600"/>
          </a:xfrm>
          <a:prstGeom prst="rect">
            <a:avLst/>
          </a:prstGeom>
        </p:spPr>
      </p:pic>
    </p:spTree>
    <p:extLst>
      <p:ext uri="{BB962C8B-B14F-4D97-AF65-F5344CB8AC3E}">
        <p14:creationId xmlns:p14="http://schemas.microsoft.com/office/powerpoint/2010/main" val="3471266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Winslow Homer, The Veteran in a New Field, 1866</a:t>
            </a:r>
            <a:endParaRPr lang="en-US" dirty="0"/>
          </a:p>
        </p:txBody>
      </p:sp>
      <p:pic>
        <p:nvPicPr>
          <p:cNvPr id="5" name="Picture 4"/>
          <p:cNvPicPr>
            <a:picLocks noChangeAspect="1"/>
          </p:cNvPicPr>
          <p:nvPr/>
        </p:nvPicPr>
        <p:blipFill>
          <a:blip r:embed="rId2"/>
          <a:stretch>
            <a:fillRect/>
          </a:stretch>
        </p:blipFill>
        <p:spPr>
          <a:xfrm>
            <a:off x="1089342" y="545763"/>
            <a:ext cx="6350000" cy="40259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38676"/>
            <a:ext cx="9255760" cy="57962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 Andersonville</a:t>
            </a:r>
            <a:endParaRPr lang="en-US" dirty="0"/>
          </a:p>
        </p:txBody>
      </p:sp>
      <p:pic>
        <p:nvPicPr>
          <p:cNvPr id="5" name="Content Placeholder 4"/>
          <p:cNvPicPr>
            <a:picLocks noGrp="1" noChangeAspect="1"/>
          </p:cNvPicPr>
          <p:nvPr>
            <p:ph idx="1"/>
          </p:nvPr>
        </p:nvPicPr>
        <p:blipFill>
          <a:blip r:embed="rId2"/>
          <a:srcRect t="5412" b="5412"/>
          <a:stretch>
            <a:fillRect/>
          </a:stretch>
        </p:blipFill>
        <p:spPr/>
      </p:pic>
      <p:sp>
        <p:nvSpPr>
          <p:cNvPr id="4" name="Text Placeholder 3"/>
          <p:cNvSpPr>
            <a:spLocks noGrp="1"/>
          </p:cNvSpPr>
          <p:nvPr>
            <p:ph type="body" sz="half" idx="2"/>
          </p:nvPr>
        </p:nvSpPr>
        <p:spPr/>
        <p:txBody>
          <a:bodyPr/>
          <a:lstStyle/>
          <a:p>
            <a:r>
              <a:rPr lang="en-US" dirty="0" smtClean="0"/>
              <a:t>Winslow Homer, 1865-1866</a:t>
            </a:r>
            <a:endParaRPr lang="en-US" dirty="0"/>
          </a:p>
        </p:txBody>
      </p:sp>
    </p:spTree>
    <p:extLst>
      <p:ext uri="{BB962C8B-B14F-4D97-AF65-F5344CB8AC3E}">
        <p14:creationId xmlns:p14="http://schemas.microsoft.com/office/powerpoint/2010/main" val="32475803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 Visit from the Old Mistress</a:t>
            </a:r>
            <a:endParaRPr lang="en-US" dirty="0"/>
          </a:p>
        </p:txBody>
      </p:sp>
      <p:pic>
        <p:nvPicPr>
          <p:cNvPr id="5" name="Content Placeholder 4"/>
          <p:cNvPicPr>
            <a:picLocks noGrp="1" noChangeAspect="1"/>
          </p:cNvPicPr>
          <p:nvPr>
            <p:ph type="pic" idx="1"/>
          </p:nvPr>
        </p:nvPicPr>
        <p:blipFill>
          <a:blip r:embed="rId2"/>
          <a:srcRect l="133" r="133"/>
          <a:stretch>
            <a:fillRect/>
          </a:stretch>
        </p:blipFill>
        <p:spPr/>
      </p:pic>
      <p:sp>
        <p:nvSpPr>
          <p:cNvPr id="7" name="Text Placeholder 6"/>
          <p:cNvSpPr>
            <a:spLocks noGrp="1"/>
          </p:cNvSpPr>
          <p:nvPr>
            <p:ph type="body" sz="half" idx="2"/>
          </p:nvPr>
        </p:nvSpPr>
        <p:spPr/>
        <p:txBody>
          <a:bodyPr/>
          <a:lstStyle/>
          <a:p>
            <a:r>
              <a:rPr lang="en-US" smtClean="0"/>
              <a:t>Winslow Homer, 1876</a:t>
            </a:r>
            <a:endParaRPr lang="en-US"/>
          </a:p>
        </p:txBody>
      </p:sp>
    </p:spTree>
    <p:extLst>
      <p:ext uri="{BB962C8B-B14F-4D97-AF65-F5344CB8AC3E}">
        <p14:creationId xmlns:p14="http://schemas.microsoft.com/office/powerpoint/2010/main" val="1864122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45398"/>
            <a:ext cx="9144000" cy="7017307"/>
          </a:xfrm>
          <a:prstGeom prst="rect">
            <a:avLst/>
          </a:prstGeom>
        </p:spPr>
        <p:txBody>
          <a:bodyPr wrap="square">
            <a:spAutoFit/>
          </a:bodyPr>
          <a:lstStyle/>
          <a:p>
            <a:endParaRPr lang="en-US" dirty="0" smtClean="0"/>
          </a:p>
          <a:p>
            <a:r>
              <a:rPr lang="en-US" dirty="0" smtClean="0"/>
              <a:t>BEAT! BEAT! DRUMS! </a:t>
            </a:r>
          </a:p>
          <a:p>
            <a:r>
              <a:rPr lang="en-US" dirty="0" smtClean="0"/>
              <a:t>Beat</a:t>
            </a:r>
            <a:r>
              <a:rPr lang="en-US" dirty="0"/>
              <a:t>! beat! drums!—blow! bugles! blow!</a:t>
            </a:r>
          </a:p>
          <a:p>
            <a:r>
              <a:rPr lang="en-US" dirty="0"/>
              <a:t>Through the windows—through doors—burst like a ruthless force,</a:t>
            </a:r>
          </a:p>
          <a:p>
            <a:r>
              <a:rPr lang="en-US" dirty="0"/>
              <a:t>Into the solemn church, and scatter the congregation,</a:t>
            </a:r>
          </a:p>
          <a:p>
            <a:r>
              <a:rPr lang="en-US" dirty="0"/>
              <a:t>Into the school where the scholar is studying,</a:t>
            </a:r>
          </a:p>
          <a:p>
            <a:r>
              <a:rPr lang="en-US" dirty="0"/>
              <a:t>Leave not the bridegroom quiet—no happiness must he have now with his bride,</a:t>
            </a:r>
          </a:p>
          <a:p>
            <a:r>
              <a:rPr lang="en-US" dirty="0"/>
              <a:t>Nor the peaceful farmer any peace, </a:t>
            </a:r>
            <a:r>
              <a:rPr lang="en-US" dirty="0" err="1"/>
              <a:t>ploughing</a:t>
            </a:r>
            <a:r>
              <a:rPr lang="en-US" dirty="0"/>
              <a:t> his field or gathering his grain,</a:t>
            </a:r>
          </a:p>
          <a:p>
            <a:r>
              <a:rPr lang="en-US" dirty="0"/>
              <a:t>So fierce you whirr and pound you drums—so shrill you bugles blow.</a:t>
            </a:r>
          </a:p>
          <a:p>
            <a:endParaRPr lang="en-US" dirty="0"/>
          </a:p>
          <a:p>
            <a:r>
              <a:rPr lang="en-US" dirty="0"/>
              <a:t>Beat! beat! drums!—blow! bugles! blow!</a:t>
            </a:r>
          </a:p>
          <a:p>
            <a:r>
              <a:rPr lang="en-US" dirty="0"/>
              <a:t>Over the traffic of cities—over the rumble of wheels in the streets;</a:t>
            </a:r>
          </a:p>
          <a:p>
            <a:r>
              <a:rPr lang="en-US" dirty="0"/>
              <a:t>Are beds prepared for sleepers at night in the houses? no sleepers must sleep in those beds,</a:t>
            </a:r>
          </a:p>
          <a:p>
            <a:r>
              <a:rPr lang="en-US" dirty="0"/>
              <a:t>No bargainers’ bargains by day—no brokers or speculators—would they continue?</a:t>
            </a:r>
          </a:p>
          <a:p>
            <a:r>
              <a:rPr lang="en-US" dirty="0"/>
              <a:t>Would the talkers be talking? would the singer attempt to sing?</a:t>
            </a:r>
          </a:p>
          <a:p>
            <a:r>
              <a:rPr lang="en-US" dirty="0"/>
              <a:t>Would the lawyer rise in the court to state his case before the judge?</a:t>
            </a:r>
          </a:p>
          <a:p>
            <a:r>
              <a:rPr lang="en-US" dirty="0"/>
              <a:t>Then rattle quicker, heavier drums—you bugles wilder blow.</a:t>
            </a:r>
          </a:p>
          <a:p>
            <a:endParaRPr lang="en-US" dirty="0"/>
          </a:p>
          <a:p>
            <a:r>
              <a:rPr lang="en-US" dirty="0"/>
              <a:t>Beat! beat! drums!—blow! bugles! blow!</a:t>
            </a:r>
          </a:p>
          <a:p>
            <a:r>
              <a:rPr lang="en-US" dirty="0"/>
              <a:t>Make no parley—stop for no expostulation,</a:t>
            </a:r>
          </a:p>
          <a:p>
            <a:r>
              <a:rPr lang="en-US" dirty="0"/>
              <a:t>Mind not the timid—mind not the weeper or prayer,</a:t>
            </a:r>
          </a:p>
          <a:p>
            <a:r>
              <a:rPr lang="en-US" dirty="0"/>
              <a:t>Mind not the old man beseeching the young man,</a:t>
            </a:r>
          </a:p>
          <a:p>
            <a:r>
              <a:rPr lang="en-US" dirty="0"/>
              <a:t>Let not the child’s voice be heard, nor the mother’s entreaties,</a:t>
            </a:r>
          </a:p>
          <a:p>
            <a:r>
              <a:rPr lang="en-US" dirty="0"/>
              <a:t>Make even the trestles to shake the dead where they lie awaiting the hearses,</a:t>
            </a:r>
          </a:p>
          <a:p>
            <a:r>
              <a:rPr lang="en-US" dirty="0"/>
              <a:t>So strong you thump O terrible drums—so loud you bugles blow.</a:t>
            </a:r>
          </a:p>
        </p:txBody>
      </p:sp>
    </p:spTree>
    <p:extLst>
      <p:ext uri="{BB962C8B-B14F-4D97-AF65-F5344CB8AC3E}">
        <p14:creationId xmlns:p14="http://schemas.microsoft.com/office/powerpoint/2010/main" val="1199857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09.7.28_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27371"/>
          </a:xfrm>
          <a:prstGeom prst="rect">
            <a:avLst/>
          </a:prstGeom>
        </p:spPr>
      </p:pic>
    </p:spTree>
    <p:extLst>
      <p:ext uri="{BB962C8B-B14F-4D97-AF65-F5344CB8AC3E}">
        <p14:creationId xmlns:p14="http://schemas.microsoft.com/office/powerpoint/2010/main" val="3526149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000" y="1435100"/>
            <a:ext cx="6350000" cy="3975100"/>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p:txBody>
          <a:bodyPr/>
          <a:lstStyle/>
          <a:p>
            <a:r>
              <a:rPr lang="en-US" sz="2400" dirty="0" smtClean="0"/>
              <a:t>The Cotton Pickers</a:t>
            </a:r>
          </a:p>
          <a:p>
            <a:r>
              <a:rPr lang="en-US" dirty="0" smtClean="0"/>
              <a:t>Winslow Homer, 1876</a:t>
            </a:r>
            <a:endParaRPr lang="en-US" dirty="0"/>
          </a:p>
        </p:txBody>
      </p:sp>
    </p:spTree>
    <p:extLst>
      <p:ext uri="{BB962C8B-B14F-4D97-AF65-F5344CB8AC3E}">
        <p14:creationId xmlns:p14="http://schemas.microsoft.com/office/powerpoint/2010/main" val="3407032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va.00053.0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6938" y="0"/>
            <a:ext cx="5417062" cy="6858000"/>
          </a:xfrm>
          <a:prstGeom prst="rect">
            <a:avLst/>
          </a:prstGeom>
        </p:spPr>
      </p:pic>
      <p:sp>
        <p:nvSpPr>
          <p:cNvPr id="9" name="Title 8"/>
          <p:cNvSpPr>
            <a:spLocks noGrp="1"/>
          </p:cNvSpPr>
          <p:nvPr>
            <p:ph type="title"/>
          </p:nvPr>
        </p:nvSpPr>
        <p:spPr/>
        <p:txBody>
          <a:bodyPr/>
          <a:lstStyle/>
          <a:p>
            <a:endParaRPr lang="en-US"/>
          </a:p>
        </p:txBody>
      </p:sp>
      <p:sp>
        <p:nvSpPr>
          <p:cNvPr id="10" name="Content Placeholder 9"/>
          <p:cNvSpPr>
            <a:spLocks noGrp="1"/>
          </p:cNvSpPr>
          <p:nvPr>
            <p:ph sz="half" idx="1"/>
          </p:nvPr>
        </p:nvSpPr>
        <p:spPr/>
        <p:txBody>
          <a:bodyPr/>
          <a:lstStyle/>
          <a:p>
            <a:pPr marL="0" indent="0">
              <a:buNone/>
            </a:pPr>
            <a:r>
              <a:rPr lang="en-US" dirty="0" smtClean="0"/>
              <a:t>Whitman as hospital</a:t>
            </a:r>
          </a:p>
          <a:p>
            <a:pPr marL="0" indent="0">
              <a:buNone/>
            </a:pPr>
            <a:r>
              <a:rPr lang="en-US" dirty="0" smtClean="0"/>
              <a:t>visitor</a:t>
            </a:r>
          </a:p>
        </p:txBody>
      </p:sp>
      <p:sp>
        <p:nvSpPr>
          <p:cNvPr id="11" name="Content Placeholder 10"/>
          <p:cNvSpPr>
            <a:spLocks noGrp="1"/>
          </p:cNvSpPr>
          <p:nvPr>
            <p:ph sz="half" idx="2"/>
          </p:nvPr>
        </p:nvSpPr>
        <p:spPr/>
        <p:txBody>
          <a:bodyPr/>
          <a:lstStyle/>
          <a:p>
            <a:endParaRPr lang="en-US"/>
          </a:p>
        </p:txBody>
      </p:sp>
    </p:spTree>
    <p:extLst>
      <p:ext uri="{BB962C8B-B14F-4D97-AF65-F5344CB8AC3E}">
        <p14:creationId xmlns:p14="http://schemas.microsoft.com/office/powerpoint/2010/main" val="2473136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04390" y="1398144"/>
            <a:ext cx="6985263" cy="3046988"/>
          </a:xfrm>
          <a:prstGeom prst="rect">
            <a:avLst/>
          </a:prstGeom>
        </p:spPr>
        <p:txBody>
          <a:bodyPr wrap="square">
            <a:spAutoFit/>
          </a:bodyPr>
          <a:lstStyle/>
          <a:p>
            <a:r>
              <a:rPr lang="en-US" sz="2400" dirty="0"/>
              <a:t>Sunday May 10th—'63</a:t>
            </a:r>
          </a:p>
          <a:p>
            <a:r>
              <a:rPr lang="en-US" sz="2400" dirty="0"/>
              <a:t>Sunday May 10th</a:t>
            </a:r>
          </a:p>
          <a:p>
            <a:r>
              <a:rPr lang="en-US" sz="2400" dirty="0"/>
              <a:t>——— </a:t>
            </a:r>
            <a:r>
              <a:rPr lang="en-US" sz="2400" dirty="0" err="1"/>
              <a:t>spen</a:t>
            </a:r>
            <a:r>
              <a:rPr lang="en-US" sz="2400" strike="sngStrike" dirty="0" err="1"/>
              <a:t>d</a:t>
            </a:r>
            <a:r>
              <a:rPr lang="en-US" sz="2400" dirty="0" err="1"/>
              <a:t>t</a:t>
            </a:r>
            <a:r>
              <a:rPr lang="en-US" sz="2400" dirty="0"/>
              <a:t> </a:t>
            </a:r>
            <a:r>
              <a:rPr lang="en-US" sz="2400" strike="sngStrike" dirty="0"/>
              <a:t>a good part of</a:t>
            </a:r>
            <a:r>
              <a:rPr lang="en-US" sz="2400" dirty="0"/>
              <a:t> the day the day in Armory Sq. Hospital in wards E. F. G. H. I &amp; K. many badly wounded men from </a:t>
            </a:r>
            <a:r>
              <a:rPr lang="en-US" sz="2400" dirty="0" err="1"/>
              <a:t>Chancellorville</a:t>
            </a:r>
            <a:r>
              <a:rPr lang="en-US" sz="2400" dirty="0"/>
              <a:t> &amp;c all forms of wounds, some </a:t>
            </a:r>
            <a:r>
              <a:rPr lang="en-US" sz="2400" baseline="30000" dirty="0"/>
              <a:t>a large proportion</a:t>
            </a:r>
            <a:r>
              <a:rPr lang="en-US" sz="2400" dirty="0"/>
              <a:t> in head— —some cases of men badly burnt by explosion of caissons &amp;c —wrote a number of letters for Ohio &amp; Indiana </a:t>
            </a:r>
            <a:r>
              <a:rPr lang="en-US" sz="2400" dirty="0" smtClean="0"/>
              <a:t>men</a:t>
            </a:r>
            <a:endParaRPr lang="en-US" sz="2400" dirty="0"/>
          </a:p>
        </p:txBody>
      </p:sp>
    </p:spTree>
    <p:extLst>
      <p:ext uri="{BB962C8B-B14F-4D97-AF65-F5344CB8AC3E}">
        <p14:creationId xmlns:p14="http://schemas.microsoft.com/office/powerpoint/2010/main" val="1667995310"/>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1393</TotalTime>
  <Words>4464</Words>
  <Application>Microsoft Macintosh PowerPoint</Application>
  <PresentationFormat>On-screen Show (4:3)</PresentationFormat>
  <Paragraphs>431</Paragraphs>
  <Slides>71</Slides>
  <Notes>1</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Black</vt:lpstr>
      <vt:lpstr>The Civil War and Representation</vt:lpstr>
      <vt:lpstr>Questions for Consideration</vt:lpstr>
      <vt:lpstr>Walt Whitman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Emily Dickinson (1830-1886)</vt:lpstr>
      <vt:lpstr>PowerPoint Presentation</vt:lpstr>
      <vt:lpstr>PowerPoint Presentation</vt:lpstr>
      <vt:lpstr>PowerPoint Presentation</vt:lpstr>
      <vt:lpstr>PowerPoint Presentation</vt:lpstr>
      <vt:lpstr>Winslow Homer in 1863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 Sweet Home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Near Andersonville</vt:lpstr>
      <vt:lpstr>A Visit from the Old Mistress</vt:lpstr>
      <vt:lpstr>PowerPoint Presentation</vt:lpstr>
      <vt:lpstr>PowerPoint Presentation</vt:lpstr>
    </vt:vector>
  </TitlesOfParts>
  <Company>UC Irvine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Kazumo Washizuka</cp:lastModifiedBy>
  <cp:revision>57</cp:revision>
  <dcterms:created xsi:type="dcterms:W3CDTF">2014-01-10T18:45:32Z</dcterms:created>
  <dcterms:modified xsi:type="dcterms:W3CDTF">2015-01-13T18:10:57Z</dcterms:modified>
</cp:coreProperties>
</file>