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4" r:id="rId3"/>
    <p:sldId id="275" r:id="rId4"/>
    <p:sldId id="282" r:id="rId5"/>
    <p:sldId id="295" r:id="rId6"/>
    <p:sldId id="296" r:id="rId7"/>
    <p:sldId id="297" r:id="rId8"/>
    <p:sldId id="279" r:id="rId9"/>
    <p:sldId id="280" r:id="rId10"/>
    <p:sldId id="281" r:id="rId11"/>
    <p:sldId id="286" r:id="rId12"/>
    <p:sldId id="283" r:id="rId13"/>
    <p:sldId id="287" r:id="rId14"/>
    <p:sldId id="288" r:id="rId15"/>
    <p:sldId id="289" r:id="rId16"/>
    <p:sldId id="290" r:id="rId17"/>
    <p:sldId id="291" r:id="rId18"/>
    <p:sldId id="292" r:id="rId19"/>
    <p:sldId id="293" r:id="rId20"/>
    <p:sldId id="294" r:id="rId21"/>
    <p:sldId id="267" r:id="rId22"/>
    <p:sldId id="306" r:id="rId23"/>
    <p:sldId id="257" r:id="rId24"/>
    <p:sldId id="258" r:id="rId25"/>
    <p:sldId id="259" r:id="rId26"/>
    <p:sldId id="260" r:id="rId27"/>
    <p:sldId id="261" r:id="rId28"/>
    <p:sldId id="262" r:id="rId29"/>
    <p:sldId id="263" r:id="rId30"/>
    <p:sldId id="265" r:id="rId31"/>
    <p:sldId id="266" r:id="rId32"/>
    <p:sldId id="303" r:id="rId33"/>
    <p:sldId id="305" r:id="rId34"/>
    <p:sldId id="301" r:id="rId35"/>
    <p:sldId id="298" r:id="rId36"/>
    <p:sldId id="299" r:id="rId37"/>
    <p:sldId id="273" r:id="rId38"/>
    <p:sldId id="304"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5" autoAdjust="0"/>
    <p:restoredTop sz="94660"/>
  </p:normalViewPr>
  <p:slideViewPr>
    <p:cSldViewPr snapToGrid="0" snapToObjects="1">
      <p:cViewPr varScale="1">
        <p:scale>
          <a:sx n="143" d="100"/>
          <a:sy n="143" d="100"/>
        </p:scale>
        <p:origin x="-96"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3A1C59-0BDC-0346-888C-AE25E1F59A6A}"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A1C59-0BDC-0346-888C-AE25E1F59A6A}"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A1C59-0BDC-0346-888C-AE25E1F59A6A}"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A1C59-0BDC-0346-888C-AE25E1F59A6A}"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3A1C59-0BDC-0346-888C-AE25E1F59A6A}" type="datetimeFigureOut">
              <a:rPr lang="en-US" smtClean="0"/>
              <a:t>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3A1C59-0BDC-0346-888C-AE25E1F59A6A}"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3A1C59-0BDC-0346-888C-AE25E1F59A6A}" type="datetimeFigureOut">
              <a:rPr lang="en-US" smtClean="0"/>
              <a:t>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3A1C59-0BDC-0346-888C-AE25E1F59A6A}" type="datetimeFigureOut">
              <a:rPr lang="en-US" smtClean="0"/>
              <a:t>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A1C59-0BDC-0346-888C-AE25E1F59A6A}" type="datetimeFigureOut">
              <a:rPr lang="en-US" smtClean="0"/>
              <a:t>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3A1C59-0BDC-0346-888C-AE25E1F59A6A}"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3A1C59-0BDC-0346-888C-AE25E1F59A6A}" type="datetimeFigureOut">
              <a:rPr lang="en-US" smtClean="0"/>
              <a:t>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5E087B-6043-8F46-9981-19038A98969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A1C59-0BDC-0346-888C-AE25E1F59A6A}" type="datetimeFigureOut">
              <a:rPr lang="en-US" smtClean="0"/>
              <a:t>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5E087B-6043-8F46-9981-19038A98969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Memory of the Civil War in American Culture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4614455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8168" y="-6619146"/>
            <a:ext cx="8991600" cy="1379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Reconstruction and Black Political Activism</a:t>
            </a:r>
            <a:endParaRPr lang="en-US" dirty="0"/>
          </a:p>
        </p:txBody>
      </p:sp>
      <p:pic>
        <p:nvPicPr>
          <p:cNvPr id="5" name="Picture Placeholder 4" descr="0468w500.jpg"/>
          <p:cNvPicPr>
            <a:picLocks noGrp="1" noChangeAspect="1"/>
          </p:cNvPicPr>
          <p:nvPr>
            <p:ph type="pic" idx="1"/>
          </p:nvPr>
        </p:nvPicPr>
        <p:blipFill>
          <a:blip r:embed="rId2"/>
          <a:srcRect l="-2133" r="-2133"/>
          <a:stretch>
            <a:fillRect/>
          </a:stretch>
        </p:blipFill>
        <p:spPr/>
      </p:pic>
      <p:sp>
        <p:nvSpPr>
          <p:cNvPr id="8" name="Text Placeholder 7"/>
          <p:cNvSpPr>
            <a:spLocks noGrp="1"/>
          </p:cNvSpPr>
          <p:nvPr>
            <p:ph type="body" sz="half" idx="2"/>
          </p:nvPr>
        </p:nvSpPr>
        <p:spPr/>
        <p:txBody>
          <a:bodyPr/>
          <a:lstStyle/>
          <a:p>
            <a:r>
              <a:rPr lang="en-US" dirty="0" smtClean="0"/>
              <a:t>Electioneering at the South, July 25, 1868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7503" y="0"/>
            <a:ext cx="8641080" cy="68275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7186" y="67550"/>
            <a:ext cx="5360670" cy="6667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7975" y="135100"/>
            <a:ext cx="8128000" cy="6451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35254" y="1377664"/>
            <a:ext cx="3060700" cy="3378200"/>
          </a:xfrm>
          <a:prstGeom prst="rect">
            <a:avLst/>
          </a:prstGeom>
        </p:spPr>
      </p:pic>
      <p:sp>
        <p:nvSpPr>
          <p:cNvPr id="3" name="Title 2"/>
          <p:cNvSpPr>
            <a:spLocks noGrp="1"/>
          </p:cNvSpPr>
          <p:nvPr>
            <p:ph type="title"/>
          </p:nvPr>
        </p:nvSpPr>
        <p:spPr/>
        <p:txBody>
          <a:bodyPr/>
          <a:lstStyle/>
          <a:p>
            <a:r>
              <a:rPr lang="en-US" dirty="0" smtClean="0"/>
              <a:t>Robert Elliott of South Carolina</a:t>
            </a:r>
            <a:endParaRPr lang="en-US" dirty="0"/>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08837" y="668619"/>
            <a:ext cx="3746500" cy="508000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5748618"/>
            <a:ext cx="5486400" cy="555457"/>
          </a:xfrm>
        </p:spPr>
        <p:txBody>
          <a:bodyPr/>
          <a:lstStyle/>
          <a:p>
            <a:r>
              <a:rPr lang="en-US" dirty="0" smtClean="0"/>
              <a:t>Robert Elliott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0116w500.jpg"/>
          <p:cNvPicPr>
            <a:picLocks noGrp="1" noChangeAspect="1"/>
          </p:cNvPicPr>
          <p:nvPr>
            <p:ph type="pic" idx="1"/>
          </p:nvPr>
        </p:nvPicPr>
        <p:blipFill>
          <a:blip r:embed="rId2"/>
          <a:srcRect l="-32267" r="-32267"/>
          <a:stretch>
            <a:fillRect/>
          </a:stretch>
        </p:blipFill>
        <p:spPr/>
      </p:pic>
      <p:sp>
        <p:nvSpPr>
          <p:cNvPr id="4" name="Text Placeholder 3"/>
          <p:cNvSpPr>
            <a:spLocks noGrp="1"/>
          </p:cNvSpPr>
          <p:nvPr>
            <p:ph type="body" sz="half" idx="2"/>
          </p:nvPr>
        </p:nvSpPr>
        <p:spPr/>
        <p:txBody>
          <a:bodyPr/>
          <a:lstStyle/>
          <a:p>
            <a:r>
              <a:rPr lang="en-US" dirty="0" smtClean="0"/>
              <a:t>Hiram Revels</a:t>
            </a:r>
          </a:p>
          <a:p>
            <a:r>
              <a:rPr lang="en-US" dirty="0" smtClean="0"/>
              <a:t>From Harper’s Weekly, February 19, 1870</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100" y="0"/>
            <a:ext cx="8978900" cy="698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3049" y="325168"/>
            <a:ext cx="8128000" cy="617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96377" y="-163958"/>
            <a:ext cx="4625975" cy="6530086"/>
          </a:xfrm>
          <a:prstGeom prst="rect">
            <a:avLst/>
          </a:prstGeom>
        </p:spPr>
      </p:pic>
      <p:sp>
        <p:nvSpPr>
          <p:cNvPr id="6" name="Title 5"/>
          <p:cNvSpPr>
            <a:spLocks noGrp="1"/>
          </p:cNvSpPr>
          <p:nvPr>
            <p:ph type="title"/>
          </p:nvPr>
        </p:nvSpPr>
        <p:spPr/>
        <p:txBody>
          <a:bodyPr/>
          <a:lstStyle/>
          <a:p>
            <a:r>
              <a:rPr lang="en-US" dirty="0" smtClean="0"/>
              <a:t>Reconstruction and the Politics of Race</a:t>
            </a:r>
            <a:endParaRPr lang="en-US" dirty="0"/>
          </a:p>
        </p:txBody>
      </p:sp>
      <p:sp>
        <p:nvSpPr>
          <p:cNvPr id="7" name="Content Placeholder 6"/>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normAutofit/>
          </a:bodyPr>
          <a:lstStyle/>
          <a:p>
            <a:r>
              <a:rPr lang="en-US" dirty="0" smtClean="0"/>
              <a:t>Thomas Nast’s Reconstruction.  </a:t>
            </a:r>
          </a:p>
          <a:p>
            <a:r>
              <a:rPr lang="en-US" dirty="0" smtClean="0"/>
              <a:t>Caption:  Pardon.  </a:t>
            </a:r>
          </a:p>
          <a:p>
            <a:endParaRPr lang="en-US" dirty="0"/>
          </a:p>
          <a:p>
            <a:r>
              <a:rPr lang="en-US" dirty="0" smtClean="0"/>
              <a:t>Columbia:  “Shall I Trust These Men….  Harper’s Weekly, August 5, 1865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798" y="-308474"/>
            <a:ext cx="5803392" cy="72826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Civil War Memory and the Re-imagination of Slavery</a:t>
            </a:r>
            <a:endParaRPr lang="en-US" sz="3200" dirty="0"/>
          </a:p>
        </p:txBody>
      </p:sp>
      <p:sp>
        <p:nvSpPr>
          <p:cNvPr id="3" name="Content Placeholder 2"/>
          <p:cNvSpPr>
            <a:spLocks noGrp="1"/>
          </p:cNvSpPr>
          <p:nvPr>
            <p:ph idx="1"/>
          </p:nvPr>
        </p:nvSpPr>
        <p:spPr/>
        <p:txBody>
          <a:bodyPr/>
          <a:lstStyle/>
          <a:p>
            <a:r>
              <a:rPr lang="en-US" dirty="0" smtClean="0"/>
              <a:t>The “Lost Cause”</a:t>
            </a:r>
          </a:p>
          <a:p>
            <a:r>
              <a:rPr lang="en-US" dirty="0" smtClean="0"/>
              <a:t>Uncle Tom Shows</a:t>
            </a:r>
          </a:p>
          <a:p>
            <a:r>
              <a:rPr lang="en-US" dirty="0" smtClean="0"/>
              <a:t>Thomas Dixon and </a:t>
            </a:r>
            <a:r>
              <a:rPr lang="en-US" i="1" dirty="0" smtClean="0"/>
              <a:t>The Clansman </a:t>
            </a:r>
            <a:r>
              <a:rPr lang="en-US" dirty="0" smtClean="0"/>
              <a:t>(1905)</a:t>
            </a:r>
          </a:p>
          <a:p>
            <a:r>
              <a:rPr lang="en-US" dirty="0" smtClean="0"/>
              <a:t>D. W. Griffith and </a:t>
            </a:r>
            <a:r>
              <a:rPr lang="en-US" i="1" dirty="0" smtClean="0"/>
              <a:t>The Birth of a Nation </a:t>
            </a:r>
            <a:r>
              <a:rPr lang="en-US" dirty="0" smtClean="0"/>
              <a:t>(1915)</a:t>
            </a:r>
            <a:endParaRPr lang="en-US" dirty="0"/>
          </a:p>
        </p:txBody>
      </p:sp>
    </p:spTree>
    <p:extLst>
      <p:ext uri="{BB962C8B-B14F-4D97-AF65-F5344CB8AC3E}">
        <p14:creationId xmlns:p14="http://schemas.microsoft.com/office/powerpoint/2010/main" val="17317769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p:txBody>
          <a:bodyPr/>
          <a:lstStyle/>
          <a:p>
            <a:r>
              <a:rPr lang="en-US" dirty="0" smtClean="0"/>
              <a:t>Monument to Robert E. Lee, Richmond, Va. </a:t>
            </a:r>
            <a:endParaRPr lang="en-US" dirty="0"/>
          </a:p>
        </p:txBody>
      </p:sp>
      <p:pic>
        <p:nvPicPr>
          <p:cNvPr id="7" name="Content Placeholder 6" descr="Lee.jpg"/>
          <p:cNvPicPr>
            <a:picLocks noGrp="1" noChangeAspect="1"/>
          </p:cNvPicPr>
          <p:nvPr>
            <p:ph sz="half" idx="2"/>
          </p:nvPr>
        </p:nvPicPr>
        <p:blipFill>
          <a:blip r:embed="rId2">
            <a:extLst>
              <a:ext uri="{28A0092B-C50C-407E-A947-70E740481C1C}">
                <a14:useLocalDpi xmlns:a14="http://schemas.microsoft.com/office/drawing/2010/main" val="0"/>
              </a:ext>
            </a:extLst>
          </a:blip>
          <a:srcRect l="8284" r="8284"/>
          <a:stretch>
            <a:fillRect/>
          </a:stretch>
        </p:blipFill>
        <p:spPr>
          <a:xfrm>
            <a:off x="4495800" y="1417638"/>
            <a:ext cx="4038600" cy="4525963"/>
          </a:xfrm>
        </p:spPr>
      </p:pic>
    </p:spTree>
    <p:extLst>
      <p:ext uri="{BB962C8B-B14F-4D97-AF65-F5344CB8AC3E}">
        <p14:creationId xmlns:p14="http://schemas.microsoft.com/office/powerpoint/2010/main" val="2207721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12869" y="1171593"/>
            <a:ext cx="6985000" cy="436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5910" y="1531001"/>
            <a:ext cx="6096000" cy="3835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5992" y="1841249"/>
            <a:ext cx="6350000" cy="39751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7858" y="761896"/>
            <a:ext cx="7467600" cy="486638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16200" y="609742"/>
            <a:ext cx="3949700" cy="5715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49856" y="180093"/>
            <a:ext cx="3271520" cy="654304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3472" y="152400"/>
            <a:ext cx="4291584" cy="67056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9012" y="-213227"/>
            <a:ext cx="4625975" cy="6667373"/>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a:xfrm>
            <a:off x="1792288" y="6454146"/>
            <a:ext cx="5486400" cy="403853"/>
          </a:xfrm>
        </p:spPr>
        <p:txBody>
          <a:bodyPr>
            <a:normAutofit/>
          </a:bodyPr>
          <a:lstStyle/>
          <a:p>
            <a:r>
              <a:rPr lang="en-US" dirty="0" smtClean="0"/>
              <a:t>Franchise.  ….And Not This Man?”   Harper’s Weekly, August 5, 1865</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9563" y="101981"/>
            <a:ext cx="5181600" cy="658926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66425" y="740433"/>
            <a:ext cx="3556000" cy="4953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ansma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354" y="0"/>
            <a:ext cx="4652646" cy="6858000"/>
          </a:xfrm>
          <a:prstGeom prst="rect">
            <a:avLst/>
          </a:prstGeom>
        </p:spPr>
      </p:pic>
      <p:sp>
        <p:nvSpPr>
          <p:cNvPr id="3" name="Title 2"/>
          <p:cNvSpPr>
            <a:spLocks noGrp="1"/>
          </p:cNvSpPr>
          <p:nvPr>
            <p:ph type="title"/>
          </p:nvPr>
        </p:nvSpPr>
        <p:spPr/>
        <p:txBody>
          <a:bodyPr/>
          <a:lstStyle/>
          <a:p>
            <a:r>
              <a:rPr lang="en-US" dirty="0" smtClean="0"/>
              <a:t>Thomas Dixon, </a:t>
            </a:r>
            <a:r>
              <a:rPr lang="en-US" i="1" dirty="0" smtClean="0"/>
              <a:t>The Clansman</a:t>
            </a:r>
            <a:endParaRPr lang="en-US" dirty="0"/>
          </a:p>
        </p:txBody>
      </p:sp>
      <p:sp>
        <p:nvSpPr>
          <p:cNvPr id="4" name="Content Placeholder 3"/>
          <p:cNvSpPr>
            <a:spLocks noGrp="1"/>
          </p:cNvSpPr>
          <p:nvPr>
            <p:ph idx="1"/>
          </p:nvPr>
        </p:nvSpPr>
        <p:spPr/>
        <p:txBody>
          <a:bodyPr/>
          <a:lstStyle/>
          <a:p>
            <a:endParaRPr lang="en-US"/>
          </a:p>
        </p:txBody>
      </p:sp>
      <p:sp>
        <p:nvSpPr>
          <p:cNvPr id="5" name="Text Placeholder 4"/>
          <p:cNvSpPr>
            <a:spLocks noGrp="1"/>
          </p:cNvSpPr>
          <p:nvPr>
            <p:ph type="body" sz="half" idx="2"/>
          </p:nvPr>
        </p:nvSpPr>
        <p:spPr/>
        <p:txBody>
          <a:bodyPr/>
          <a:lstStyle/>
          <a:p>
            <a:r>
              <a:rPr lang="en-US" dirty="0" smtClean="0"/>
              <a:t>Illustration from 1905 edition</a:t>
            </a:r>
            <a:endParaRPr lang="en-US" dirty="0"/>
          </a:p>
        </p:txBody>
      </p:sp>
    </p:spTree>
    <p:extLst>
      <p:ext uri="{BB962C8B-B14F-4D97-AF65-F5344CB8AC3E}">
        <p14:creationId xmlns:p14="http://schemas.microsoft.com/office/powerpoint/2010/main" val="37287588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2800" dirty="0" smtClean="0"/>
              <a:t>Dissenters against emerging modes of Civil War Memory</a:t>
            </a:r>
            <a:endParaRPr lang="en-US" sz="2800" dirty="0"/>
          </a:p>
        </p:txBody>
      </p:sp>
      <p:sp>
        <p:nvSpPr>
          <p:cNvPr id="6" name="Content Placeholder 5"/>
          <p:cNvSpPr>
            <a:spLocks noGrp="1"/>
          </p:cNvSpPr>
          <p:nvPr>
            <p:ph idx="1"/>
          </p:nvPr>
        </p:nvSpPr>
        <p:spPr/>
        <p:txBody>
          <a:bodyPr/>
          <a:lstStyle/>
          <a:p>
            <a:r>
              <a:rPr lang="en-US" dirty="0" smtClean="0"/>
              <a:t>Winslow Homer</a:t>
            </a:r>
          </a:p>
          <a:p>
            <a:r>
              <a:rPr lang="en-US" dirty="0" smtClean="0"/>
              <a:t>Ambrose Bierce and dissent against “Reunionism”</a:t>
            </a:r>
          </a:p>
          <a:p>
            <a:r>
              <a:rPr lang="en-US" dirty="0" smtClean="0"/>
              <a:t>W. E. B. </a:t>
            </a:r>
            <a:r>
              <a:rPr lang="en-US" smtClean="0"/>
              <a:t>Du Bois </a:t>
            </a:r>
            <a:endParaRPr lang="en-US" dirty="0"/>
          </a:p>
        </p:txBody>
      </p:sp>
    </p:spTree>
    <p:extLst>
      <p:ext uri="{BB962C8B-B14F-4D97-AF65-F5344CB8AC3E}">
        <p14:creationId xmlns:p14="http://schemas.microsoft.com/office/powerpoint/2010/main" val="1436487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97000" y="1435100"/>
            <a:ext cx="6350000" cy="3975100"/>
          </a:xfrm>
          <a:prstGeom prst="rect">
            <a:avLst/>
          </a:prstGeom>
        </p:spPr>
      </p:pic>
      <p:sp>
        <p:nvSpPr>
          <p:cNvPr id="3" name="Title 2"/>
          <p:cNvSpPr>
            <a:spLocks noGrp="1"/>
          </p:cNvSpPr>
          <p:nvPr>
            <p:ph type="title"/>
          </p:nvPr>
        </p:nvSpPr>
        <p:spPr/>
        <p:txBody>
          <a:bodyPr/>
          <a:lstStyle/>
          <a:p>
            <a:endParaRPr lang="en-US"/>
          </a:p>
        </p:txBody>
      </p:sp>
      <p:sp>
        <p:nvSpPr>
          <p:cNvPr id="4" name="Picture Placeholder 3"/>
          <p:cNvSpPr>
            <a:spLocks noGrp="1"/>
          </p:cNvSpPr>
          <p:nvPr>
            <p:ph type="pic" idx="1"/>
          </p:nvPr>
        </p:nvSpPr>
        <p:spPr/>
      </p:sp>
      <p:sp>
        <p:nvSpPr>
          <p:cNvPr id="5" name="Text Placeholder 4"/>
          <p:cNvSpPr>
            <a:spLocks noGrp="1"/>
          </p:cNvSpPr>
          <p:nvPr>
            <p:ph type="body" sz="half" idx="2"/>
          </p:nvPr>
        </p:nvSpPr>
        <p:spPr/>
        <p:txBody>
          <a:bodyPr/>
          <a:lstStyle/>
          <a:p>
            <a:r>
              <a:rPr lang="en-US" sz="2400" dirty="0" smtClean="0"/>
              <a:t>The Cotton Pickers</a:t>
            </a:r>
          </a:p>
          <a:p>
            <a:r>
              <a:rPr lang="en-US" dirty="0" smtClean="0"/>
              <a:t>Winslow Homer, 1876</a:t>
            </a:r>
            <a:endParaRPr lang="en-US" dirty="0"/>
          </a:p>
        </p:txBody>
      </p:sp>
    </p:spTree>
    <p:extLst>
      <p:ext uri="{BB962C8B-B14F-4D97-AF65-F5344CB8AC3E}">
        <p14:creationId xmlns:p14="http://schemas.microsoft.com/office/powerpoint/2010/main" val="3407032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 Andersonville</a:t>
            </a:r>
            <a:endParaRPr lang="en-US" dirty="0"/>
          </a:p>
        </p:txBody>
      </p:sp>
      <p:pic>
        <p:nvPicPr>
          <p:cNvPr id="5" name="Content Placeholder 4"/>
          <p:cNvPicPr>
            <a:picLocks noGrp="1" noChangeAspect="1"/>
          </p:cNvPicPr>
          <p:nvPr>
            <p:ph idx="1"/>
          </p:nvPr>
        </p:nvPicPr>
        <p:blipFill>
          <a:blip r:embed="rId2"/>
          <a:srcRect t="5412" b="5412"/>
          <a:stretch>
            <a:fillRect/>
          </a:stretch>
        </p:blipFill>
        <p:spPr/>
      </p:pic>
      <p:sp>
        <p:nvSpPr>
          <p:cNvPr id="4" name="Text Placeholder 3"/>
          <p:cNvSpPr>
            <a:spLocks noGrp="1"/>
          </p:cNvSpPr>
          <p:nvPr>
            <p:ph type="body" sz="half" idx="2"/>
          </p:nvPr>
        </p:nvSpPr>
        <p:spPr/>
        <p:txBody>
          <a:bodyPr/>
          <a:lstStyle/>
          <a:p>
            <a:r>
              <a:rPr lang="en-US" dirty="0" smtClean="0"/>
              <a:t>Winslow Homer, 1865-1866</a:t>
            </a:r>
            <a:endParaRPr lang="en-US" dirty="0"/>
          </a:p>
        </p:txBody>
      </p:sp>
    </p:spTree>
    <p:extLst>
      <p:ext uri="{BB962C8B-B14F-4D97-AF65-F5344CB8AC3E}">
        <p14:creationId xmlns:p14="http://schemas.microsoft.com/office/powerpoint/2010/main" val="3247580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Visit from the Old Mistress</a:t>
            </a:r>
            <a:endParaRPr lang="en-US" dirty="0"/>
          </a:p>
        </p:txBody>
      </p:sp>
      <p:pic>
        <p:nvPicPr>
          <p:cNvPr id="5" name="Content Placeholder 4"/>
          <p:cNvPicPr>
            <a:picLocks noGrp="1" noChangeAspect="1"/>
          </p:cNvPicPr>
          <p:nvPr>
            <p:ph type="pic" idx="1"/>
          </p:nvPr>
        </p:nvPicPr>
        <p:blipFill>
          <a:blip r:embed="rId2"/>
          <a:srcRect l="133" r="133"/>
          <a:stretch>
            <a:fillRect/>
          </a:stretch>
        </p:blipFill>
        <p:spPr/>
      </p:pic>
      <p:sp>
        <p:nvSpPr>
          <p:cNvPr id="7" name="Text Placeholder 6"/>
          <p:cNvSpPr>
            <a:spLocks noGrp="1"/>
          </p:cNvSpPr>
          <p:nvPr>
            <p:ph type="body" sz="half" idx="2"/>
          </p:nvPr>
        </p:nvSpPr>
        <p:spPr/>
        <p:txBody>
          <a:bodyPr/>
          <a:lstStyle/>
          <a:p>
            <a:r>
              <a:rPr lang="en-US" smtClean="0"/>
              <a:t>Winslow Homer, 1876</a:t>
            </a:r>
            <a:endParaRPr lang="en-US"/>
          </a:p>
        </p:txBody>
      </p:sp>
    </p:spTree>
    <p:extLst>
      <p:ext uri="{BB962C8B-B14F-4D97-AF65-F5344CB8AC3E}">
        <p14:creationId xmlns:p14="http://schemas.microsoft.com/office/powerpoint/2010/main" val="1864122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mbrose_Bierce_1892-1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663" y="0"/>
            <a:ext cx="5078961" cy="6858000"/>
          </a:xfrm>
          <a:prstGeom prst="rect">
            <a:avLst/>
          </a:prstGeom>
        </p:spPr>
      </p:pic>
      <p:sp>
        <p:nvSpPr>
          <p:cNvPr id="8" name="Title 7"/>
          <p:cNvSpPr>
            <a:spLocks noGrp="1"/>
          </p:cNvSpPr>
          <p:nvPr>
            <p:ph type="title"/>
          </p:nvPr>
        </p:nvSpPr>
        <p:spPr/>
        <p:txBody>
          <a:bodyPr>
            <a:noAutofit/>
          </a:bodyPr>
          <a:lstStyle/>
          <a:p>
            <a:pPr algn="l"/>
            <a:r>
              <a:rPr lang="en-US" sz="2800" dirty="0" smtClean="0"/>
              <a:t>Ambrose Bierce</a:t>
            </a:r>
            <a:br>
              <a:rPr lang="en-US" sz="2800" dirty="0" smtClean="0"/>
            </a:br>
            <a:r>
              <a:rPr lang="en-US" sz="2800" dirty="0" smtClean="0"/>
              <a:t>and Dissent against</a:t>
            </a:r>
            <a:br>
              <a:rPr lang="en-US" sz="2800" dirty="0" smtClean="0"/>
            </a:br>
            <a:r>
              <a:rPr lang="en-US" sz="2800" dirty="0" smtClean="0"/>
              <a:t>Reunionism</a:t>
            </a:r>
            <a:endParaRPr lang="en-US" sz="2800" dirty="0"/>
          </a:p>
        </p:txBody>
      </p:sp>
      <p:sp>
        <p:nvSpPr>
          <p:cNvPr id="9" name="Content Placeholder 8"/>
          <p:cNvSpPr>
            <a:spLocks noGrp="1"/>
          </p:cNvSpPr>
          <p:nvPr>
            <p:ph sz="half" idx="1"/>
          </p:nvPr>
        </p:nvSpPr>
        <p:spPr/>
        <p:txBody>
          <a:bodyPr/>
          <a:lstStyle/>
          <a:p>
            <a:pPr marL="0" indent="0">
              <a:buNone/>
            </a:pPr>
            <a:r>
              <a:rPr lang="en-US" dirty="0" smtClean="0"/>
              <a:t>(b. 1842- d.1914?)</a:t>
            </a:r>
            <a:endParaRPr lang="en-US" dirty="0"/>
          </a:p>
        </p:txBody>
      </p:sp>
      <p:sp>
        <p:nvSpPr>
          <p:cNvPr id="10" name="Content Placeholder 9"/>
          <p:cNvSpPr>
            <a:spLocks noGrp="1"/>
          </p:cNvSpPr>
          <p:nvPr>
            <p:ph sz="half" idx="2"/>
          </p:nvPr>
        </p:nvSpPr>
        <p:spPr/>
        <p:txBody>
          <a:bodyPr/>
          <a:lstStyle/>
          <a:p>
            <a:endParaRPr lang="en-US"/>
          </a:p>
        </p:txBody>
      </p:sp>
    </p:spTree>
    <p:extLst>
      <p:ext uri="{BB962C8B-B14F-4D97-AF65-F5344CB8AC3E}">
        <p14:creationId xmlns:p14="http://schemas.microsoft.com/office/powerpoint/2010/main" val="270752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 W. Griffith</a:t>
            </a:r>
            <a:endParaRPr lang="en-US" dirty="0"/>
          </a:p>
        </p:txBody>
      </p:sp>
      <p:pic>
        <p:nvPicPr>
          <p:cNvPr id="5" name="Content Placeholder 4" descr="large_zYtgDRSOQeZmGbHkXff5CcEg05g.jpg"/>
          <p:cNvPicPr>
            <a:picLocks noGrp="1" noChangeAspect="1"/>
          </p:cNvPicPr>
          <p:nvPr>
            <p:ph idx="1"/>
          </p:nvPr>
        </p:nvPicPr>
        <p:blipFill>
          <a:blip r:embed="rId2">
            <a:extLst>
              <a:ext uri="{28A0092B-C50C-407E-A947-70E740481C1C}">
                <a14:useLocalDpi xmlns:a14="http://schemas.microsoft.com/office/drawing/2010/main" val="0"/>
              </a:ext>
            </a:extLst>
          </a:blip>
          <a:srcRect t="12085" b="12085"/>
          <a:stretch>
            <a:fillRect/>
          </a:stretch>
        </p:blipFill>
        <p:spPr/>
      </p:pic>
      <p:sp>
        <p:nvSpPr>
          <p:cNvPr id="4" name="Text Placeholder 3"/>
          <p:cNvSpPr>
            <a:spLocks noGrp="1"/>
          </p:cNvSpPr>
          <p:nvPr>
            <p:ph type="body" sz="half" idx="2"/>
          </p:nvPr>
        </p:nvSpPr>
        <p:spPr/>
        <p:txBody>
          <a:bodyPr>
            <a:normAutofit/>
          </a:bodyPr>
          <a:lstStyle/>
          <a:p>
            <a:r>
              <a:rPr lang="en-US" sz="2400" dirty="0" smtClean="0"/>
              <a:t>BIRTH OF A NATION</a:t>
            </a:r>
          </a:p>
          <a:p>
            <a:r>
              <a:rPr lang="en-US" sz="2400" dirty="0" smtClean="0"/>
              <a:t>(1915)</a:t>
            </a:r>
          </a:p>
          <a:p>
            <a:endParaRPr lang="en-US" sz="2400" dirty="0"/>
          </a:p>
          <a:p>
            <a:r>
              <a:rPr lang="en-US" sz="1200" dirty="0"/>
              <a:t>https://</a:t>
            </a:r>
            <a:r>
              <a:rPr lang="en-US" sz="1200" dirty="0" err="1"/>
              <a:t>archive.org</a:t>
            </a:r>
            <a:r>
              <a:rPr lang="en-US" sz="1200" dirty="0"/>
              <a:t>/details/</a:t>
            </a:r>
            <a:r>
              <a:rPr lang="en-US" sz="1200" dirty="0" err="1"/>
              <a:t>dw_griffith_birth_of_a_nation</a:t>
            </a:r>
            <a:endParaRPr lang="en-US" sz="1200" dirty="0" smtClean="0"/>
          </a:p>
        </p:txBody>
      </p:sp>
    </p:spTree>
    <p:extLst>
      <p:ext uri="{BB962C8B-B14F-4D97-AF65-F5344CB8AC3E}">
        <p14:creationId xmlns:p14="http://schemas.microsoft.com/office/powerpoint/2010/main" val="2537772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72" y="-72905"/>
            <a:ext cx="9129428" cy="6740308"/>
          </a:xfrm>
          <a:prstGeom prst="rect">
            <a:avLst/>
          </a:prstGeom>
        </p:spPr>
        <p:txBody>
          <a:bodyPr wrap="square">
            <a:spAutoFit/>
          </a:bodyPr>
          <a:lstStyle/>
          <a:p>
            <a:endParaRPr lang="en-US" dirty="0" smtClean="0"/>
          </a:p>
          <a:p>
            <a:r>
              <a:rPr lang="en-US" b="1" dirty="0" smtClean="0"/>
              <a:t>Mississippi Black Code of 1865—Excerpt on “vagrancy” </a:t>
            </a:r>
            <a:endParaRPr lang="en-US" b="1" dirty="0"/>
          </a:p>
          <a:p>
            <a:r>
              <a:rPr lang="en-US" dirty="0" smtClean="0"/>
              <a:t>Vagrancy </a:t>
            </a:r>
            <a:r>
              <a:rPr lang="en-US" dirty="0"/>
              <a:t>Law</a:t>
            </a:r>
          </a:p>
          <a:p>
            <a:r>
              <a:rPr lang="en-US" dirty="0"/>
              <a:t>Section 1. </a:t>
            </a:r>
            <a:r>
              <a:rPr lang="en-US" i="1" dirty="0"/>
              <a:t>Be it enacted by the legislature of the state of Mississippi, </a:t>
            </a:r>
            <a:r>
              <a:rPr lang="en-US" dirty="0"/>
              <a:t>that all rogues and vagabonds, idle and dissipated persons, beggars, jugglers, or persons </a:t>
            </a:r>
            <a:r>
              <a:rPr lang="en-US" dirty="0" err="1"/>
              <a:t>practising</a:t>
            </a:r>
            <a:r>
              <a:rPr lang="en-US" dirty="0"/>
              <a:t> unlawful games or plays, runaways, common drunkards, common nightwalkers, pilferers, lewd, wanton, or lascivious persons, in speech or behavior, common </a:t>
            </a:r>
            <a:r>
              <a:rPr lang="en-US" dirty="0" err="1"/>
              <a:t>railers</a:t>
            </a:r>
            <a:r>
              <a:rPr lang="en-US" dirty="0"/>
              <a:t> and brawlers, persons who neglect their calling or employment, misspend what they earn, or do not provide for the support of themselves or their families or dependents, and all other idle and disorderly persons, including all who neglect all lawful business, or habitually misspend their time by frequenting houses of ill-fame, gaming houses, or tippling shops, shall be deemed and considered vagrants under the provisions of this act; and, on conviction thereof shall be fined not exceeding $100, with all accruing costs, and be imprisoned at the discretion of the court not exceeding ten days</a:t>
            </a:r>
            <a:r>
              <a:rPr lang="en-US" dirty="0" smtClean="0"/>
              <a:t>.</a:t>
            </a:r>
          </a:p>
          <a:p>
            <a:endParaRPr lang="en-US" dirty="0"/>
          </a:p>
          <a:p>
            <a:r>
              <a:rPr lang="en-US" dirty="0"/>
              <a:t>Section </a:t>
            </a:r>
            <a:r>
              <a:rPr lang="en-US" i="1" dirty="0"/>
              <a:t>2. Be it further enacted,</a:t>
            </a:r>
            <a:r>
              <a:rPr lang="en-US" dirty="0"/>
              <a:t> that all freedmen, free Negroes, and mulattoes in this state over the age of eighteen years found on the second Monday in </a:t>
            </a:r>
            <a:r>
              <a:rPr lang="en-US"/>
              <a:t>January </a:t>
            </a:r>
            <a:r>
              <a:rPr lang="en-US" smtClean="0"/>
              <a:t>1866</a:t>
            </a:r>
            <a:r>
              <a:rPr lang="en-US" dirty="0"/>
              <a:t>, or thereafter, with no lawful employment or business, or found unlawfully assembling themselves together either in the day or nighttime, and all white persons so assembling with freedmen, free Negroes, or mulattoes, or usually associating with freedmen, free Negroes, or mulattoes on terms of equality, or living in adultery or fornication with a freedwoman, free Negro, or mulatto, shall be deemed vagrants; and, on conviction thereof, shall be fined in the sum of not exceeding, in the case of a freedman, free Negro, or mulatto, 150, and a white man, $200, and imprisoned at the discretion of the court, the free Negro not exceeding ten days, and the white man not exceeding six months.	</a:t>
            </a:r>
          </a:p>
        </p:txBody>
      </p:sp>
    </p:spTree>
    <p:extLst>
      <p:ext uri="{BB962C8B-B14F-4D97-AF65-F5344CB8AC3E}">
        <p14:creationId xmlns:p14="http://schemas.microsoft.com/office/powerpoint/2010/main" val="385402677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728" y="722659"/>
            <a:ext cx="4851400" cy="5080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0512w775.jpg"/>
          <p:cNvPicPr>
            <a:picLocks noGrp="1" noChangeAspect="1"/>
          </p:cNvPicPr>
          <p:nvPr>
            <p:ph type="pic" idx="1"/>
          </p:nvPr>
        </p:nvPicPr>
        <p:blipFill>
          <a:blip r:embed="rId2"/>
          <a:srcRect l="-16581" r="-16581"/>
          <a:stretch>
            <a:fillRect/>
          </a:stretch>
        </p:blipFill>
        <p:spPr/>
      </p:pic>
      <p:sp>
        <p:nvSpPr>
          <p:cNvPr id="4" name="Text Placeholder 3"/>
          <p:cNvSpPr>
            <a:spLocks noGrp="1"/>
          </p:cNvSpPr>
          <p:nvPr>
            <p:ph type="body" sz="half" idx="2"/>
          </p:nvPr>
        </p:nvSpPr>
        <p:spPr/>
        <p:txBody>
          <a:bodyPr/>
          <a:lstStyle/>
          <a:p>
            <a:r>
              <a:rPr lang="en-US" dirty="0" smtClean="0"/>
              <a:t>Harper’s Weekly, August 8, 1868</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2990" y="843843"/>
            <a:ext cx="4851400" cy="5067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6947" y="-313944"/>
            <a:ext cx="4675632" cy="717194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 y="-391048"/>
            <a:ext cx="8991600" cy="13792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1377</TotalTime>
  <Words>602</Words>
  <Application>Microsoft Macintosh PowerPoint</Application>
  <PresentationFormat>On-screen Show (4:3)</PresentationFormat>
  <Paragraphs>45</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Black</vt:lpstr>
      <vt:lpstr>The Memory of the Civil War in American Culture</vt:lpstr>
      <vt:lpstr>Reconstruction and the Politics of Race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Reconstruction and Black Political Activism</vt:lpstr>
      <vt:lpstr>PowerPoint Presentation</vt:lpstr>
      <vt:lpstr>PowerPoint Presentation</vt:lpstr>
      <vt:lpstr>PowerPoint Presentation</vt:lpstr>
      <vt:lpstr>Robert Elliott of South Carolina</vt:lpstr>
      <vt:lpstr>PowerPoint Presentation</vt:lpstr>
      <vt:lpstr>PowerPoint Presentation</vt:lpstr>
      <vt:lpstr>PowerPoint Presentation</vt:lpstr>
      <vt:lpstr>PowerPoint Presentation</vt:lpstr>
      <vt:lpstr>PowerPoint Presentation</vt:lpstr>
      <vt:lpstr>Civil War Memory and the Re-imagination of Slavery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Thomas Dixon, The Clansman</vt:lpstr>
      <vt:lpstr>Dissenters against emerging modes of Civil War Memory</vt:lpstr>
      <vt:lpstr>PowerPoint Presentation</vt:lpstr>
      <vt:lpstr>Near Andersonville</vt:lpstr>
      <vt:lpstr>A Visit from the Old Mistress</vt:lpstr>
      <vt:lpstr>Ambrose Bierce and Dissent against Reunionism</vt:lpstr>
      <vt:lpstr>D. W. Griffith</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Kazumo Washizuka</cp:lastModifiedBy>
  <cp:revision>34</cp:revision>
  <dcterms:created xsi:type="dcterms:W3CDTF">2014-01-11T20:50:25Z</dcterms:created>
  <dcterms:modified xsi:type="dcterms:W3CDTF">2015-01-20T19:35:11Z</dcterms:modified>
</cp:coreProperties>
</file>