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77" r:id="rId5"/>
    <p:sldId id="258" r:id="rId6"/>
    <p:sldId id="276" r:id="rId7"/>
    <p:sldId id="259" r:id="rId8"/>
    <p:sldId id="260" r:id="rId9"/>
    <p:sldId id="287" r:id="rId10"/>
    <p:sldId id="289" r:id="rId11"/>
    <p:sldId id="282" r:id="rId12"/>
    <p:sldId id="273" r:id="rId13"/>
    <p:sldId id="281" r:id="rId14"/>
    <p:sldId id="288" r:id="rId15"/>
    <p:sldId id="290" r:id="rId16"/>
    <p:sldId id="262" r:id="rId17"/>
    <p:sldId id="270" r:id="rId18"/>
    <p:sldId id="263" r:id="rId19"/>
    <p:sldId id="28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1" autoAdjust="0"/>
    <p:restoredTop sz="94660"/>
  </p:normalViewPr>
  <p:slideViewPr>
    <p:cSldViewPr snapToGrid="0" snapToObjects="1">
      <p:cViewPr>
        <p:scale>
          <a:sx n="70" d="100"/>
          <a:sy n="70" d="100"/>
        </p:scale>
        <p:origin x="-624"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xjlSmCm1K74"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embed/tpKQtGXxpV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1eYx46wbju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5655"/>
            <a:ext cx="7772400" cy="1470025"/>
          </a:xfrm>
        </p:spPr>
        <p:txBody>
          <a:bodyPr>
            <a:normAutofit/>
          </a:bodyPr>
          <a:lstStyle/>
          <a:p>
            <a:r>
              <a:rPr lang="en-US" sz="6600" dirty="0" smtClean="0"/>
              <a:t>Dirty Wars</a:t>
            </a:r>
            <a:endParaRPr lang="en-US" sz="6600" dirty="0"/>
          </a:p>
        </p:txBody>
      </p:sp>
      <p:sp>
        <p:nvSpPr>
          <p:cNvPr id="3" name="Subtitle 2"/>
          <p:cNvSpPr>
            <a:spLocks noGrp="1"/>
          </p:cNvSpPr>
          <p:nvPr>
            <p:ph type="subTitle" idx="1"/>
          </p:nvPr>
        </p:nvSpPr>
        <p:spPr>
          <a:xfrm>
            <a:off x="1293612" y="3009900"/>
            <a:ext cx="6400800" cy="1752600"/>
          </a:xfrm>
        </p:spPr>
        <p:txBody>
          <a:bodyPr>
            <a:normAutofit/>
          </a:bodyPr>
          <a:lstStyle/>
          <a:p>
            <a:r>
              <a:rPr lang="en-US" dirty="0" smtClean="0"/>
              <a:t>Professor Rodrigo Lazo</a:t>
            </a:r>
          </a:p>
          <a:p>
            <a:r>
              <a:rPr lang="en-US" dirty="0" smtClean="0"/>
              <a:t>Department of English</a:t>
            </a:r>
          </a:p>
          <a:p>
            <a:r>
              <a:rPr lang="en-US" dirty="0" smtClean="0"/>
              <a:t> </a:t>
            </a:r>
          </a:p>
          <a:p>
            <a:endParaRPr lang="en-US" dirty="0"/>
          </a:p>
        </p:txBody>
      </p:sp>
      <p:sp>
        <p:nvSpPr>
          <p:cNvPr id="4" name="TextBox 3"/>
          <p:cNvSpPr txBox="1"/>
          <p:nvPr/>
        </p:nvSpPr>
        <p:spPr>
          <a:xfrm>
            <a:off x="2404288" y="4564037"/>
            <a:ext cx="4611301" cy="1200329"/>
          </a:xfrm>
          <a:prstGeom prst="rect">
            <a:avLst/>
          </a:prstGeom>
          <a:noFill/>
        </p:spPr>
        <p:txBody>
          <a:bodyPr wrap="square" rtlCol="0">
            <a:spAutoFit/>
          </a:bodyPr>
          <a:lstStyle/>
          <a:p>
            <a:r>
              <a:rPr lang="en-US" sz="2400" dirty="0" smtClean="0"/>
              <a:t>Office hours: 2-3 p.m. Wednesday</a:t>
            </a:r>
          </a:p>
          <a:p>
            <a:pPr algn="ctr"/>
            <a:r>
              <a:rPr lang="en-US" sz="2400" dirty="0" smtClean="0"/>
              <a:t>Humanities Gateway 3114</a:t>
            </a:r>
          </a:p>
          <a:p>
            <a:r>
              <a:rPr lang="en-US" sz="2400" dirty="0"/>
              <a:t>	 </a:t>
            </a:r>
            <a:r>
              <a:rPr lang="en-US" sz="2400" dirty="0" smtClean="0"/>
              <a:t>   rlazo@uci.edu</a:t>
            </a:r>
            <a:endParaRPr lang="en-US" sz="2400" dirty="0"/>
          </a:p>
        </p:txBody>
      </p:sp>
    </p:spTree>
    <p:extLst>
      <p:ext uri="{BB962C8B-B14F-4D97-AF65-F5344CB8AC3E}">
        <p14:creationId xmlns:p14="http://schemas.microsoft.com/office/powerpoint/2010/main" val="409171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Scarry</a:t>
            </a:r>
            <a:r>
              <a:rPr lang="en-US" dirty="0" smtClean="0"/>
              <a:t>/Dershowitz -- Positions</a:t>
            </a:r>
            <a:endParaRPr lang="en-US" dirty="0"/>
          </a:p>
        </p:txBody>
      </p:sp>
      <p:sp>
        <p:nvSpPr>
          <p:cNvPr id="3" name="Content Placeholder 2"/>
          <p:cNvSpPr>
            <a:spLocks noGrp="1"/>
          </p:cNvSpPr>
          <p:nvPr>
            <p:ph sz="half" idx="1"/>
          </p:nvPr>
        </p:nvSpPr>
        <p:spPr/>
        <p:txBody>
          <a:bodyPr>
            <a:normAutofit/>
          </a:bodyPr>
          <a:lstStyle/>
          <a:p>
            <a:pPr marL="0" indent="0">
              <a:buNone/>
            </a:pPr>
            <a:r>
              <a:rPr lang="en-US" sz="3200" dirty="0" smtClean="0"/>
              <a:t>Absolute	</a:t>
            </a:r>
          </a:p>
          <a:p>
            <a:pPr marL="0" indent="0">
              <a:buNone/>
            </a:pPr>
            <a:endParaRPr lang="en-US" sz="3200" dirty="0"/>
          </a:p>
          <a:p>
            <a:pPr marL="0" indent="0">
              <a:buNone/>
            </a:pPr>
            <a:r>
              <a:rPr lang="en-US" sz="3200" dirty="0" smtClean="0"/>
              <a:t>Limited Legal Permissibility</a:t>
            </a:r>
          </a:p>
          <a:p>
            <a:pPr marL="0" indent="0">
              <a:buNone/>
            </a:pPr>
            <a:endParaRPr lang="en-US" sz="3200" dirty="0" smtClean="0"/>
          </a:p>
          <a:p>
            <a:pPr marL="0" indent="0">
              <a:buNone/>
            </a:pPr>
            <a:endParaRPr lang="en-US" sz="3200" dirty="0"/>
          </a:p>
          <a:p>
            <a:pPr marL="0" indent="0">
              <a:buNone/>
            </a:pPr>
            <a:r>
              <a:rPr lang="en-US" sz="3200" dirty="0" smtClean="0"/>
              <a:t>Limited moral Acceptability</a:t>
            </a:r>
          </a:p>
        </p:txBody>
      </p:sp>
      <p:sp>
        <p:nvSpPr>
          <p:cNvPr id="4" name="Content Placeholder 3"/>
          <p:cNvSpPr>
            <a:spLocks noGrp="1"/>
          </p:cNvSpPr>
          <p:nvPr>
            <p:ph sz="half" idx="2"/>
          </p:nvPr>
        </p:nvSpPr>
        <p:spPr/>
        <p:txBody>
          <a:bodyPr>
            <a:normAutofit/>
          </a:bodyPr>
          <a:lstStyle/>
          <a:p>
            <a:pPr marL="0" indent="0">
              <a:buNone/>
            </a:pPr>
            <a:r>
              <a:rPr lang="en-US" dirty="0" smtClean="0"/>
              <a:t>Torture is never acceptable (</a:t>
            </a:r>
            <a:r>
              <a:rPr lang="en-US" dirty="0" smtClean="0"/>
              <a:t>Scarry</a:t>
            </a:r>
            <a:r>
              <a:rPr lang="en-US" dirty="0" smtClean="0"/>
              <a:t>)</a:t>
            </a:r>
          </a:p>
          <a:p>
            <a:pPr marL="0" indent="0">
              <a:buNone/>
            </a:pPr>
            <a:endParaRPr lang="en-US" dirty="0"/>
          </a:p>
          <a:p>
            <a:pPr marL="0" indent="0">
              <a:buNone/>
            </a:pPr>
            <a:r>
              <a:rPr lang="en-US" dirty="0" smtClean="0"/>
              <a:t>Permitted in certain cases (Dershowitz)</a:t>
            </a:r>
          </a:p>
          <a:p>
            <a:pPr marL="0" indent="0">
              <a:buNone/>
            </a:pPr>
            <a:endParaRPr lang="en-US" dirty="0"/>
          </a:p>
          <a:p>
            <a:pPr marL="0" indent="0">
              <a:buNone/>
            </a:pPr>
            <a:endParaRPr lang="en-US" dirty="0" smtClean="0"/>
          </a:p>
          <a:p>
            <a:pPr marL="0" indent="0">
              <a:buNone/>
            </a:pPr>
            <a:r>
              <a:rPr lang="en-US" dirty="0" smtClean="0"/>
              <a:t>Acceptable but illegal, and thus no warrants</a:t>
            </a:r>
            <a:endParaRPr lang="en-US" dirty="0"/>
          </a:p>
        </p:txBody>
      </p:sp>
    </p:spTree>
    <p:extLst>
      <p:ext uri="{BB962C8B-B14F-4D97-AF65-F5344CB8AC3E}">
        <p14:creationId xmlns:p14="http://schemas.microsoft.com/office/powerpoint/2010/main" val="4189605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Approaches</a:t>
            </a:r>
            <a:endParaRPr lang="en-US" dirty="0"/>
          </a:p>
        </p:txBody>
      </p:sp>
      <p:sp>
        <p:nvSpPr>
          <p:cNvPr id="4" name="Content Placeholder 3"/>
          <p:cNvSpPr txBox="1">
            <a:spLocks noGrp="1" noChangeArrowheads="1"/>
          </p:cNvSpPr>
          <p:nvPr>
            <p:ph idx="1"/>
          </p:nvPr>
        </p:nvSpPr>
        <p:spPr bwMode="auto">
          <a:xfrm>
            <a:off x="457200" y="1600200"/>
            <a:ext cx="7058343"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200" dirty="0">
                <a:latin typeface="Corbel" charset="0"/>
              </a:rPr>
              <a:t>Absolutist  -  Prohibition  in all </a:t>
            </a:r>
            <a:r>
              <a:rPr lang="en-US" sz="3200" dirty="0" smtClean="0">
                <a:latin typeface="Corbel" charset="0"/>
              </a:rPr>
              <a:t>cases</a:t>
            </a:r>
          </a:p>
          <a:p>
            <a:pPr marL="0" indent="0" eaLnBrk="1" hangingPunct="1">
              <a:buNone/>
            </a:pPr>
            <a:r>
              <a:rPr lang="en-US" sz="3200" dirty="0">
                <a:latin typeface="Corbel" charset="0"/>
              </a:rPr>
              <a:t>	</a:t>
            </a:r>
            <a:r>
              <a:rPr lang="en-US" sz="3200" dirty="0" smtClean="0">
                <a:latin typeface="Corbel" charset="0"/>
              </a:rPr>
              <a:t>(Deontological)</a:t>
            </a:r>
            <a:endParaRPr lang="en-US" sz="3200" dirty="0">
              <a:latin typeface="Corbel" charset="0"/>
            </a:endParaRPr>
          </a:p>
          <a:p>
            <a:pPr eaLnBrk="1" hangingPunct="1"/>
            <a:endParaRPr lang="en-US" sz="3200" dirty="0">
              <a:latin typeface="Corbel" charset="0"/>
            </a:endParaRPr>
          </a:p>
          <a:p>
            <a:pPr eaLnBrk="1" hangingPunct="1"/>
            <a:r>
              <a:rPr lang="en-US" sz="3200" dirty="0">
                <a:latin typeface="Corbel" charset="0"/>
              </a:rPr>
              <a:t>Situational – Depends on the situation.</a:t>
            </a:r>
          </a:p>
          <a:p>
            <a:pPr marL="0" indent="0" eaLnBrk="1" hangingPunct="1">
              <a:buNone/>
            </a:pPr>
            <a:r>
              <a:rPr lang="en-US" sz="3200" dirty="0">
                <a:latin typeface="Corbel" charset="0"/>
              </a:rPr>
              <a:t>		Best interest</a:t>
            </a:r>
            <a:r>
              <a:rPr lang="en-US" sz="3200" dirty="0" smtClean="0">
                <a:latin typeface="Corbel" charset="0"/>
              </a:rPr>
              <a:t>.</a:t>
            </a:r>
          </a:p>
          <a:p>
            <a:pPr marL="0" indent="0" eaLnBrk="1" hangingPunct="1">
              <a:buNone/>
            </a:pPr>
            <a:r>
              <a:rPr lang="en-US" sz="3200" dirty="0">
                <a:latin typeface="Corbel" charset="0"/>
              </a:rPr>
              <a:t>	</a:t>
            </a:r>
            <a:r>
              <a:rPr lang="en-US" sz="3200" dirty="0" smtClean="0">
                <a:latin typeface="Corbel" charset="0"/>
              </a:rPr>
              <a:t>(Consequentialist) </a:t>
            </a:r>
            <a:endParaRPr lang="en-US" sz="3200" dirty="0">
              <a:latin typeface="Corbel" charset="0"/>
            </a:endParaRPr>
          </a:p>
        </p:txBody>
      </p:sp>
    </p:spTree>
    <p:extLst>
      <p:ext uri="{BB962C8B-B14F-4D97-AF65-F5344CB8AC3E}">
        <p14:creationId xmlns:p14="http://schemas.microsoft.com/office/powerpoint/2010/main" val="1294631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 Dark Thirty (2012)</a:t>
            </a:r>
            <a:endParaRPr lang="en-US" dirty="0"/>
          </a:p>
        </p:txBody>
      </p:sp>
      <p:pic>
        <p:nvPicPr>
          <p:cNvPr id="4" name="Content Placeholder 3" descr="zero-dark-thirty.jpg"/>
          <p:cNvPicPr>
            <a:picLocks noGrp="1" noChangeAspect="1"/>
          </p:cNvPicPr>
          <p:nvPr>
            <p:ph idx="1"/>
          </p:nvPr>
        </p:nvPicPr>
        <p:blipFill>
          <a:blip r:embed="rId2" cstate="email">
            <a:extLst>
              <a:ext uri="{28A0092B-C50C-407E-A947-70E740481C1C}">
                <a14:useLocalDpi xmlns:a14="http://schemas.microsoft.com/office/drawing/2010/main" val="0"/>
              </a:ext>
            </a:extLst>
          </a:blip>
          <a:srcRect t="4814" b="4814"/>
          <a:stretch>
            <a:fillRect/>
          </a:stretch>
        </p:blipFill>
        <p:spPr/>
      </p:pic>
    </p:spTree>
    <p:extLst>
      <p:ext uri="{BB962C8B-B14F-4D97-AF65-F5344CB8AC3E}">
        <p14:creationId xmlns:p14="http://schemas.microsoft.com/office/powerpoint/2010/main" val="1617513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Senate Committee’s Conclusions</a:t>
            </a:r>
            <a:endParaRPr lang="en-US" dirty="0"/>
          </a:p>
        </p:txBody>
      </p:sp>
      <p:sp>
        <p:nvSpPr>
          <p:cNvPr id="3" name="Content Placeholder 2"/>
          <p:cNvSpPr>
            <a:spLocks noGrp="1"/>
          </p:cNvSpPr>
          <p:nvPr>
            <p:ph idx="1"/>
          </p:nvPr>
        </p:nvSpPr>
        <p:spPr/>
        <p:txBody>
          <a:bodyPr/>
          <a:lstStyle/>
          <a:p>
            <a:pPr marL="0" indent="0">
              <a:buNone/>
            </a:pPr>
            <a:r>
              <a:rPr lang="en-US" dirty="0" smtClean="0"/>
              <a:t>#1 - “</a:t>
            </a:r>
            <a:r>
              <a:rPr lang="en-US" dirty="0"/>
              <a:t>The CIA’s use of its enhanced interrogation techniques was not an effective means of acquiring intelligence or gaining cooperation from detainees.</a:t>
            </a:r>
            <a:r>
              <a:rPr lang="en-US" dirty="0" smtClean="0"/>
              <a:t>” (p. 3)</a:t>
            </a:r>
          </a:p>
          <a:p>
            <a:pPr marL="0" indent="0">
              <a:buNone/>
            </a:pPr>
            <a:endParaRPr lang="en-US" dirty="0"/>
          </a:p>
          <a:p>
            <a:pPr marL="0" indent="0">
              <a:buNone/>
            </a:pPr>
            <a:r>
              <a:rPr lang="en-US" dirty="0" smtClean="0"/>
              <a:t>#2 – “The CIA’s justification for the use of its enhanced interrogation techniques rested on inaccurate claims of their effectiveness.” (4)</a:t>
            </a:r>
            <a:endParaRPr lang="en-US" dirty="0"/>
          </a:p>
          <a:p>
            <a:endParaRPr lang="en-US" dirty="0"/>
          </a:p>
        </p:txBody>
      </p:sp>
    </p:spTree>
    <p:extLst>
      <p:ext uri="{BB962C8B-B14F-4D97-AF65-F5344CB8AC3E}">
        <p14:creationId xmlns:p14="http://schemas.microsoft.com/office/powerpoint/2010/main" val="2199852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Theft Auto 5</a:t>
            </a:r>
            <a:endParaRPr lang="en-US" dirty="0"/>
          </a:p>
        </p:txBody>
      </p:sp>
      <p:pic>
        <p:nvPicPr>
          <p:cNvPr id="4" name="xjlSmCm1K74"/>
          <p:cNvPicPr>
            <a:picLocks noGrp="1" noRot="1" noChangeAspect="1"/>
          </p:cNvPicPr>
          <p:nvPr>
            <p:ph idx="1"/>
            <a:videoFile r:link="rId1"/>
          </p:nvPr>
        </p:nvPicPr>
        <p:blipFill>
          <a:blip r:embed="rId3"/>
          <a:stretch>
            <a:fillRect/>
          </a:stretch>
        </p:blipFill>
        <p:spPr>
          <a:xfrm>
            <a:off x="1320672" y="2033516"/>
            <a:ext cx="6599451" cy="3712191"/>
          </a:xfrm>
          <a:prstGeom prst="rect">
            <a:avLst/>
          </a:prstGeom>
        </p:spPr>
      </p:pic>
    </p:spTree>
    <p:extLst>
      <p:ext uri="{BB962C8B-B14F-4D97-AF65-F5344CB8AC3E}">
        <p14:creationId xmlns:p14="http://schemas.microsoft.com/office/powerpoint/2010/main" val="1082488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Torture-</a:t>
            </a:r>
            <a:r>
              <a:rPr lang="en-US" dirty="0" smtClean="0"/>
              <a:t>tainment</a:t>
            </a:r>
            <a:endParaRPr lang="en-US" dirty="0"/>
          </a:p>
        </p:txBody>
      </p:sp>
      <p:sp>
        <p:nvSpPr>
          <p:cNvPr id="3" name="Content Placeholder 2"/>
          <p:cNvSpPr>
            <a:spLocks noGrp="1"/>
          </p:cNvSpPr>
          <p:nvPr>
            <p:ph idx="1"/>
          </p:nvPr>
        </p:nvSpPr>
        <p:spPr/>
        <p:txBody>
          <a:bodyPr/>
          <a:lstStyle/>
          <a:p>
            <a:pPr marL="0" indent="0">
              <a:buNone/>
            </a:pPr>
            <a:r>
              <a:rPr lang="en-US" dirty="0" smtClean="0"/>
              <a:t>The combination of entertainment (in various media) and torture, either in its legal definition or a more general sense of inflicting pain. Often torture-</a:t>
            </a:r>
            <a:r>
              <a:rPr lang="en-US" dirty="0" smtClean="0"/>
              <a:t>tainment</a:t>
            </a:r>
            <a:r>
              <a:rPr lang="en-US" dirty="0" smtClean="0"/>
              <a:t> is deployed to drive a plot such as the placing of a protagonist in a dangerous situation.  It can be used to create horror and/or repulsion. Sometimes it is linked to commentary on social or political conditions. </a:t>
            </a:r>
            <a:r>
              <a:rPr lang="en-US" dirty="0"/>
              <a:t>A</a:t>
            </a:r>
            <a:r>
              <a:rPr lang="en-US" dirty="0" smtClean="0"/>
              <a:t>ppears increasingly in shows after 2005. </a:t>
            </a:r>
            <a:endParaRPr lang="en-US" dirty="0"/>
          </a:p>
        </p:txBody>
      </p:sp>
    </p:spTree>
    <p:extLst>
      <p:ext uri="{BB962C8B-B14F-4D97-AF65-F5344CB8AC3E}">
        <p14:creationId xmlns:p14="http://schemas.microsoft.com/office/powerpoint/2010/main" val="1728429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Wars in the 2000s</a:t>
            </a:r>
            <a:endParaRPr lang="en-US" dirty="0"/>
          </a:p>
        </p:txBody>
      </p:sp>
      <p:sp>
        <p:nvSpPr>
          <p:cNvPr id="3" name="Content Placeholder 2"/>
          <p:cNvSpPr>
            <a:spLocks noGrp="1"/>
          </p:cNvSpPr>
          <p:nvPr>
            <p:ph idx="1"/>
          </p:nvPr>
        </p:nvSpPr>
        <p:spPr/>
        <p:txBody>
          <a:bodyPr>
            <a:normAutofit lnSpcReduction="10000"/>
          </a:bodyPr>
          <a:lstStyle/>
          <a:p>
            <a:r>
              <a:rPr lang="en-US" dirty="0" smtClean="0"/>
              <a:t>September 11, 2001 – Attack on the World Trade Center in New York</a:t>
            </a:r>
          </a:p>
          <a:p>
            <a:pPr marL="0" indent="0">
              <a:buNone/>
            </a:pPr>
            <a:endParaRPr lang="en-US" dirty="0" smtClean="0"/>
          </a:p>
          <a:p>
            <a:r>
              <a:rPr lang="en-US" dirty="0" smtClean="0"/>
              <a:t>October 7, 2001 – US and British forces begin attacking Afghanistan. US troops are still there today.</a:t>
            </a:r>
          </a:p>
          <a:p>
            <a:endParaRPr lang="en-US" dirty="0" smtClean="0"/>
          </a:p>
          <a:p>
            <a:r>
              <a:rPr lang="en-US" dirty="0" smtClean="0"/>
              <a:t>March 20, 2003 – US invades Iraq. US military personnel withdraw December 2011.</a:t>
            </a:r>
            <a:endParaRPr lang="en-US" dirty="0"/>
          </a:p>
        </p:txBody>
      </p:sp>
    </p:spTree>
    <p:extLst>
      <p:ext uri="{BB962C8B-B14F-4D97-AF65-F5344CB8AC3E}">
        <p14:creationId xmlns:p14="http://schemas.microsoft.com/office/powerpoint/2010/main" val="1925705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 Dick Cheney – Sept. 16, 2001 </a:t>
            </a:r>
            <a:endParaRPr lang="en-US" dirty="0"/>
          </a:p>
        </p:txBody>
      </p:sp>
      <p:sp>
        <p:nvSpPr>
          <p:cNvPr id="3" name="Content Placeholder 2"/>
          <p:cNvSpPr>
            <a:spLocks noGrp="1"/>
          </p:cNvSpPr>
          <p:nvPr>
            <p:ph idx="1"/>
          </p:nvPr>
        </p:nvSpPr>
        <p:spPr/>
        <p:txBody>
          <a:bodyPr>
            <a:normAutofit fontScale="92500" lnSpcReduction="20000"/>
          </a:bodyPr>
          <a:lstStyle/>
          <a:p>
            <a:r>
              <a:rPr lang="en-US" dirty="0"/>
              <a:t>"We also have to work, though, sort of the dark side, if you will. We've got to spend time in the shadows in the intelligence world. A lot of what needs to be done here will have to be done quietly, without any discussion, using sources and methods that are available to our intelligence agencies, if we're going to be </a:t>
            </a:r>
            <a:r>
              <a:rPr lang="en-US" dirty="0" smtClean="0"/>
              <a:t>successful.”</a:t>
            </a:r>
          </a:p>
          <a:p>
            <a:pPr marL="0" indent="0">
              <a:buNone/>
            </a:pPr>
            <a:endParaRPr lang="en-US" dirty="0" smtClean="0"/>
          </a:p>
          <a:p>
            <a:pPr marL="0" indent="0">
              <a:buNone/>
            </a:pPr>
            <a:r>
              <a:rPr lang="en-US" dirty="0" smtClean="0"/>
              <a:t>http</a:t>
            </a:r>
            <a:r>
              <a:rPr lang="en-US" dirty="0"/>
              <a:t>://georgewbush-whitehouse.archives.gov/vicepresident/news-speeches/speeches/vp20010916.html</a:t>
            </a:r>
          </a:p>
        </p:txBody>
      </p:sp>
    </p:spTree>
    <p:extLst>
      <p:ext uri="{BB962C8B-B14F-4D97-AF65-F5344CB8AC3E}">
        <p14:creationId xmlns:p14="http://schemas.microsoft.com/office/powerpoint/2010/main" val="2644393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 Ghraib Revelations 2004</a:t>
            </a:r>
            <a:endParaRPr lang="en-US" dirty="0"/>
          </a:p>
        </p:txBody>
      </p:sp>
      <p:pic>
        <p:nvPicPr>
          <p:cNvPr id="4" name="Content Placeholder 3" descr="AbuGhraibAbuse-standing-on-box.jpg"/>
          <p:cNvPicPr>
            <a:picLocks noGrp="1" noChangeAspect="1"/>
          </p:cNvPicPr>
          <p:nvPr>
            <p:ph idx="1"/>
          </p:nvPr>
        </p:nvPicPr>
        <p:blipFill>
          <a:blip r:embed="rId2">
            <a:extLst>
              <a:ext uri="{28A0092B-C50C-407E-A947-70E740481C1C}">
                <a14:useLocalDpi xmlns:a14="http://schemas.microsoft.com/office/drawing/2010/main" val="0"/>
              </a:ext>
            </a:extLst>
          </a:blip>
          <a:srcRect l="-70990" r="-70990"/>
          <a:stretch>
            <a:fillRect/>
          </a:stretch>
        </p:blipFill>
        <p:spPr/>
      </p:pic>
    </p:spTree>
    <p:extLst>
      <p:ext uri="{BB962C8B-B14F-4D97-AF65-F5344CB8AC3E}">
        <p14:creationId xmlns:p14="http://schemas.microsoft.com/office/powerpoint/2010/main" val="2462153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I approve waterboarding?</a:t>
            </a:r>
            <a:endParaRPr lang="en-US" dirty="0"/>
          </a:p>
        </p:txBody>
      </p:sp>
      <p:pic>
        <p:nvPicPr>
          <p:cNvPr id="4" name="tpKQtGXxpVo"/>
          <p:cNvPicPr>
            <a:picLocks noGrp="1" noRot="1" noChangeAspect="1"/>
          </p:cNvPicPr>
          <p:nvPr>
            <p:ph idx="1"/>
            <a:videoFile r:link="rId1"/>
          </p:nvPr>
        </p:nvPicPr>
        <p:blipFill>
          <a:blip r:embed="rId3"/>
          <a:stretch>
            <a:fillRect/>
          </a:stretch>
        </p:blipFill>
        <p:spPr>
          <a:xfrm>
            <a:off x="1126571" y="1924334"/>
            <a:ext cx="6672240" cy="3753135"/>
          </a:xfrm>
          <a:prstGeom prst="rect">
            <a:avLst/>
          </a:prstGeom>
        </p:spPr>
      </p:pic>
    </p:spTree>
    <p:extLst>
      <p:ext uri="{BB962C8B-B14F-4D97-AF65-F5344CB8AC3E}">
        <p14:creationId xmlns:p14="http://schemas.microsoft.com/office/powerpoint/2010/main" val="2887812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845" y="1269943"/>
            <a:ext cx="6237605" cy="1200329"/>
          </a:xfrm>
          <a:prstGeom prst="rect">
            <a:avLst/>
          </a:prstGeom>
          <a:noFill/>
        </p:spPr>
        <p:txBody>
          <a:bodyPr wrap="none" rtlCol="0">
            <a:spAutoFit/>
          </a:bodyPr>
          <a:lstStyle/>
          <a:p>
            <a:pPr marL="857250" indent="-857250">
              <a:buAutoNum type="romanUcPeriod"/>
            </a:pPr>
            <a:r>
              <a:rPr lang="en-US" sz="3600" dirty="0" smtClean="0"/>
              <a:t>Debates over Torture in the</a:t>
            </a:r>
          </a:p>
          <a:p>
            <a:r>
              <a:rPr lang="en-US" sz="3600" dirty="0" smtClean="0"/>
              <a:t>        United States After 9/11 </a:t>
            </a:r>
          </a:p>
        </p:txBody>
      </p:sp>
      <p:sp>
        <p:nvSpPr>
          <p:cNvPr id="3" name="TextBox 2"/>
          <p:cNvSpPr txBox="1"/>
          <p:nvPr/>
        </p:nvSpPr>
        <p:spPr>
          <a:xfrm>
            <a:off x="1428845" y="2992545"/>
            <a:ext cx="7656713" cy="1200329"/>
          </a:xfrm>
          <a:prstGeom prst="rect">
            <a:avLst/>
          </a:prstGeom>
          <a:noFill/>
        </p:spPr>
        <p:txBody>
          <a:bodyPr wrap="none" rtlCol="0">
            <a:spAutoFit/>
          </a:bodyPr>
          <a:lstStyle/>
          <a:p>
            <a:r>
              <a:rPr lang="en-US" sz="3600" dirty="0" smtClean="0"/>
              <a:t>II. 	J.M. Coetzee’s </a:t>
            </a:r>
            <a:r>
              <a:rPr lang="en-US" sz="3600" i="1" dirty="0" smtClean="0"/>
              <a:t>Waiting for the</a:t>
            </a:r>
          </a:p>
          <a:p>
            <a:r>
              <a:rPr lang="en-US" sz="3600" i="1" dirty="0" smtClean="0"/>
              <a:t>	Barbarians</a:t>
            </a:r>
            <a:r>
              <a:rPr lang="en-US" sz="3600" dirty="0" smtClean="0"/>
              <a:t> (literary interpretation)</a:t>
            </a:r>
            <a:endParaRPr lang="en-US" sz="3600" dirty="0"/>
          </a:p>
        </p:txBody>
      </p:sp>
      <p:sp>
        <p:nvSpPr>
          <p:cNvPr id="4" name="TextBox 3"/>
          <p:cNvSpPr txBox="1"/>
          <p:nvPr/>
        </p:nvSpPr>
        <p:spPr>
          <a:xfrm>
            <a:off x="1441058" y="4933242"/>
            <a:ext cx="5158383" cy="646331"/>
          </a:xfrm>
          <a:prstGeom prst="rect">
            <a:avLst/>
          </a:prstGeom>
          <a:noFill/>
        </p:spPr>
        <p:txBody>
          <a:bodyPr wrap="none" rtlCol="0">
            <a:spAutoFit/>
          </a:bodyPr>
          <a:lstStyle/>
          <a:p>
            <a:r>
              <a:rPr lang="en-US" sz="3600" dirty="0" smtClean="0"/>
              <a:t>III. 	Argentina’s Dirty War</a:t>
            </a:r>
            <a:endParaRPr lang="en-US" sz="3600" dirty="0"/>
          </a:p>
        </p:txBody>
      </p:sp>
    </p:spTree>
    <p:extLst>
      <p:ext uri="{BB962C8B-B14F-4D97-AF65-F5344CB8AC3E}">
        <p14:creationId xmlns:p14="http://schemas.microsoft.com/office/powerpoint/2010/main" val="4233864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War as an occasion for debate and the articulation of values</a:t>
            </a:r>
            <a:endParaRPr lang="en-US" sz="3600"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Civil war preceded by </a:t>
            </a:r>
            <a:r>
              <a:rPr lang="en-US" dirty="0" smtClean="0"/>
              <a:t>raging</a:t>
            </a:r>
            <a:r>
              <a:rPr lang="en-US" dirty="0" smtClean="0"/>
              <a:t> </a:t>
            </a:r>
            <a:r>
              <a:rPr lang="en-US" dirty="0" smtClean="0"/>
              <a:t>debates over slavery and the process of abolition. </a:t>
            </a:r>
          </a:p>
          <a:p>
            <a:pPr marL="0" indent="0">
              <a:buNone/>
            </a:pPr>
            <a:r>
              <a:rPr lang="en-US" dirty="0" smtClean="0"/>
              <a:t>Publications, images, cartoons, public meetings, petitions and other forms of engagement over government action or </a:t>
            </a:r>
            <a:r>
              <a:rPr lang="en-US" dirty="0" smtClean="0"/>
              <a:t>inaction in mid-19</a:t>
            </a:r>
            <a:r>
              <a:rPr lang="en-US" baseline="30000" dirty="0" smtClean="0"/>
              <a:t>th</a:t>
            </a:r>
            <a:r>
              <a:rPr lang="en-US" dirty="0" smtClean="0"/>
              <a:t> century. </a:t>
            </a: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dirty="0" smtClean="0"/>
              <a:t>In the fall quarter : </a:t>
            </a:r>
          </a:p>
          <a:p>
            <a:pPr marL="0" indent="0">
              <a:buNone/>
            </a:pPr>
            <a:r>
              <a:rPr lang="en-US" dirty="0" smtClean="0"/>
              <a:t>	“Just war” theory</a:t>
            </a:r>
          </a:p>
          <a:p>
            <a:pPr marL="0" indent="0">
              <a:buNone/>
            </a:pPr>
            <a:endParaRPr lang="en-US" dirty="0" smtClean="0"/>
          </a:p>
          <a:p>
            <a:pPr marL="0" indent="0">
              <a:buNone/>
            </a:pPr>
            <a:r>
              <a:rPr lang="en-US" dirty="0" smtClean="0"/>
              <a:t>Jus in bello:</a:t>
            </a:r>
          </a:p>
          <a:p>
            <a:pPr marL="0" indent="0">
              <a:buNone/>
            </a:pPr>
            <a:r>
              <a:rPr lang="en-US" dirty="0" smtClean="0"/>
              <a:t>Principles in relation to military conduct</a:t>
            </a:r>
            <a:endParaRPr lang="en-US" dirty="0"/>
          </a:p>
        </p:txBody>
      </p:sp>
    </p:spTree>
    <p:extLst>
      <p:ext uri="{BB962C8B-B14F-4D97-AF65-F5344CB8AC3E}">
        <p14:creationId xmlns:p14="http://schemas.microsoft.com/office/powerpoint/2010/main" val="1113595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enate-Cover.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89812" y="86304"/>
            <a:ext cx="4353361" cy="5806954"/>
          </a:xfrm>
          <a:prstGeom prst="rect">
            <a:avLst/>
          </a:prstGeom>
        </p:spPr>
      </p:pic>
      <p:sp>
        <p:nvSpPr>
          <p:cNvPr id="2" name="TextBox 1"/>
          <p:cNvSpPr txBox="1"/>
          <p:nvPr/>
        </p:nvSpPr>
        <p:spPr>
          <a:xfrm>
            <a:off x="838417" y="6029145"/>
            <a:ext cx="7262183" cy="646331"/>
          </a:xfrm>
          <a:prstGeom prst="rect">
            <a:avLst/>
          </a:prstGeom>
          <a:noFill/>
        </p:spPr>
        <p:txBody>
          <a:bodyPr wrap="square" rtlCol="0">
            <a:spAutoFit/>
          </a:bodyPr>
          <a:lstStyle/>
          <a:p>
            <a:r>
              <a:rPr lang="en-US" dirty="0"/>
              <a:t>http://www.nytimes.com/interactive/2014/12/09/world/cia-torture-report-document.html</a:t>
            </a:r>
          </a:p>
        </p:txBody>
      </p:sp>
    </p:spTree>
    <p:extLst>
      <p:ext uri="{BB962C8B-B14F-4D97-AF65-F5344CB8AC3E}">
        <p14:creationId xmlns:p14="http://schemas.microsoft.com/office/powerpoint/2010/main" val="1486501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TORTURE = ?</a:t>
            </a:r>
            <a:endParaRPr lang="en-US" dirty="0"/>
          </a:p>
        </p:txBody>
      </p:sp>
      <p:sp>
        <p:nvSpPr>
          <p:cNvPr id="3" name="Content Placeholder 2"/>
          <p:cNvSpPr>
            <a:spLocks noGrp="1"/>
          </p:cNvSpPr>
          <p:nvPr>
            <p:ph idx="1"/>
          </p:nvPr>
        </p:nvSpPr>
        <p:spPr/>
        <p:txBody>
          <a:bodyPr>
            <a:normAutofit/>
          </a:bodyPr>
          <a:lstStyle/>
          <a:p>
            <a:r>
              <a:rPr lang="en-US" dirty="0" smtClean="0"/>
              <a:t>A word that </a:t>
            </a:r>
            <a:r>
              <a:rPr lang="en-US" dirty="0" smtClean="0"/>
              <a:t>governmental entities try to avoid using to describe certain actions?</a:t>
            </a:r>
            <a:endParaRPr lang="en-US" dirty="0" smtClean="0"/>
          </a:p>
          <a:p>
            <a:r>
              <a:rPr lang="en-US" dirty="0" smtClean="0"/>
              <a:t>Word has a legal definition as well as a more fluid general usage.</a:t>
            </a:r>
          </a:p>
          <a:p>
            <a:r>
              <a:rPr lang="en-US" dirty="0" smtClean="0"/>
              <a:t>How is the word used </a:t>
            </a:r>
            <a:r>
              <a:rPr lang="en-US" dirty="0" smtClean="0"/>
              <a:t>in relation </a:t>
            </a:r>
            <a:r>
              <a:rPr lang="en-US" dirty="0" smtClean="0"/>
              <a:t>to </a:t>
            </a:r>
            <a:r>
              <a:rPr lang="en-US" dirty="0" smtClean="0"/>
              <a:t>entertainment</a:t>
            </a:r>
            <a:r>
              <a:rPr lang="en-US" dirty="0" smtClean="0"/>
              <a:t>?</a:t>
            </a:r>
          </a:p>
          <a:p>
            <a:r>
              <a:rPr lang="en-US" dirty="0" smtClean="0"/>
              <a:t>Can “torture” capture the action or experience it wants to name?</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068515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Euphemisms for “torture”</a:t>
            </a:r>
            <a:endParaRPr lang="en-US" dirty="0"/>
          </a:p>
        </p:txBody>
      </p:sp>
      <p:sp>
        <p:nvSpPr>
          <p:cNvPr id="3" name="Content Placeholder 2"/>
          <p:cNvSpPr>
            <a:spLocks noGrp="1"/>
          </p:cNvSpPr>
          <p:nvPr>
            <p:ph idx="1"/>
          </p:nvPr>
        </p:nvSpPr>
        <p:spPr/>
        <p:txBody>
          <a:bodyPr/>
          <a:lstStyle/>
          <a:p>
            <a:r>
              <a:rPr lang="en-US" dirty="0" smtClean="0"/>
              <a:t>Enhanced interrogation technique</a:t>
            </a:r>
          </a:p>
          <a:p>
            <a:r>
              <a:rPr lang="en-US" dirty="0" smtClean="0"/>
              <a:t>Moderate physical pressure</a:t>
            </a:r>
          </a:p>
          <a:p>
            <a:r>
              <a:rPr lang="en-US" dirty="0" smtClean="0"/>
              <a:t>Coercive interrogation</a:t>
            </a:r>
          </a:p>
          <a:p>
            <a:r>
              <a:rPr lang="en-US" dirty="0" smtClean="0"/>
              <a:t>Special methods of questioning</a:t>
            </a:r>
          </a:p>
          <a:p>
            <a:r>
              <a:rPr lang="en-US" dirty="0" smtClean="0"/>
              <a:t>Novel interrogation methods</a:t>
            </a:r>
          </a:p>
          <a:p>
            <a:r>
              <a:rPr lang="en-US" dirty="0" smtClean="0"/>
              <a:t>Refined interrogation</a:t>
            </a:r>
          </a:p>
          <a:p>
            <a:r>
              <a:rPr lang="en-US" dirty="0" smtClean="0"/>
              <a:t>Waterboarding (Water Cure)</a:t>
            </a:r>
            <a:endParaRPr lang="en-US" dirty="0"/>
          </a:p>
        </p:txBody>
      </p:sp>
    </p:spTree>
    <p:extLst>
      <p:ext uri="{BB962C8B-B14F-4D97-AF65-F5344CB8AC3E}">
        <p14:creationId xmlns:p14="http://schemas.microsoft.com/office/powerpoint/2010/main" val="1020463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Oxford English Dictionary Definition</a:t>
            </a:r>
            <a:endParaRPr lang="en-US" dirty="0"/>
          </a:p>
        </p:txBody>
      </p:sp>
      <p:sp>
        <p:nvSpPr>
          <p:cNvPr id="3" name="Content Placeholder 2"/>
          <p:cNvSpPr>
            <a:spLocks noGrp="1"/>
          </p:cNvSpPr>
          <p:nvPr>
            <p:ph idx="1"/>
          </p:nvPr>
        </p:nvSpPr>
        <p:spPr/>
        <p:txBody>
          <a:bodyPr>
            <a:normAutofit/>
          </a:bodyPr>
          <a:lstStyle/>
          <a:p>
            <a:r>
              <a:rPr lang="en-US" sz="2400" b="1" dirty="0"/>
              <a:t>The infliction of severe bodily pain, as punishment or a means of persuasion; spec. </a:t>
            </a:r>
            <a:r>
              <a:rPr lang="en-US" sz="2400" b="1" dirty="0">
                <a:solidFill>
                  <a:srgbClr val="FF0000"/>
                </a:solidFill>
              </a:rPr>
              <a:t>judicial</a:t>
            </a:r>
            <a:r>
              <a:rPr lang="en-US" sz="2400" b="1" dirty="0"/>
              <a:t> torture, inflicted by a </a:t>
            </a:r>
            <a:r>
              <a:rPr lang="en-US" sz="2400" b="1" dirty="0">
                <a:solidFill>
                  <a:srgbClr val="FF0000"/>
                </a:solidFill>
              </a:rPr>
              <a:t>judicial</a:t>
            </a:r>
            <a:r>
              <a:rPr lang="en-US" sz="2400" b="1" dirty="0"/>
              <a:t> or quasi-</a:t>
            </a:r>
            <a:r>
              <a:rPr lang="en-US" sz="2400" b="1" dirty="0">
                <a:solidFill>
                  <a:srgbClr val="FF0000"/>
                </a:solidFill>
              </a:rPr>
              <a:t>judicial</a:t>
            </a:r>
            <a:r>
              <a:rPr lang="en-US" sz="2400" b="1" dirty="0"/>
              <a:t> authority, for the purpose of forcing an accused or suspected person to confess, or an unwilling witness to give evidence or </a:t>
            </a:r>
            <a:r>
              <a:rPr lang="en-US" sz="2400" b="1" dirty="0" smtClean="0"/>
              <a:t>information (OED)</a:t>
            </a:r>
            <a:r>
              <a:rPr lang="en-US" sz="2400" dirty="0"/>
              <a:t> </a:t>
            </a:r>
            <a:endParaRPr lang="en-US" sz="2400" dirty="0" smtClean="0"/>
          </a:p>
          <a:p>
            <a:pPr marL="0" indent="0">
              <a:buNone/>
            </a:pPr>
            <a:endParaRPr lang="en-US" sz="2400" dirty="0" smtClean="0"/>
          </a:p>
          <a:p>
            <a:pPr marL="0" indent="0">
              <a:buNone/>
            </a:pPr>
            <a:r>
              <a:rPr lang="en-US" sz="2400" b="1" dirty="0" smtClean="0"/>
              <a:t>	http</a:t>
            </a:r>
            <a:r>
              <a:rPr lang="en-US" sz="2400" b="1" dirty="0"/>
              <a:t>://www.oed.com/view/Entry/203700?r	</a:t>
            </a:r>
            <a:r>
              <a:rPr lang="en-US" sz="2400" b="1" dirty="0"/>
              <a:t>skey</a:t>
            </a:r>
            <a:r>
              <a:rPr lang="en-US" sz="2400" b="1" dirty="0"/>
              <a:t>=5h8eoK&amp;result=1&amp;isAdvanced=</a:t>
            </a:r>
            <a:r>
              <a:rPr lang="en-US" sz="2400" b="1" dirty="0"/>
              <a:t>false#eid</a:t>
            </a:r>
            <a:endParaRPr lang="en-US" sz="2400" b="1" dirty="0"/>
          </a:p>
          <a:p>
            <a:endParaRPr lang="en-US" sz="2400" dirty="0" smtClean="0"/>
          </a:p>
          <a:p>
            <a:pPr marL="0" indent="0">
              <a:buNone/>
            </a:pPr>
            <a:r>
              <a:rPr lang="en-US" sz="2400" b="1" dirty="0"/>
              <a:t>	</a:t>
            </a:r>
            <a:endParaRPr lang="en-US" sz="2000" b="1" dirty="0"/>
          </a:p>
        </p:txBody>
      </p:sp>
    </p:spTree>
    <p:extLst>
      <p:ext uri="{BB962C8B-B14F-4D97-AF65-F5344CB8AC3E}">
        <p14:creationId xmlns:p14="http://schemas.microsoft.com/office/powerpoint/2010/main" val="1309092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Convention Against Torture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a:t>For the purposes of this Convention, the term "torture" means any act by which </a:t>
            </a:r>
            <a:r>
              <a:rPr lang="en-US" dirty="0">
                <a:solidFill>
                  <a:srgbClr val="FF0000"/>
                </a:solidFill>
              </a:rPr>
              <a:t>severe</a:t>
            </a:r>
            <a:r>
              <a:rPr lang="en-US" dirty="0"/>
              <a:t> pain or suffering, whether physical or mental, is intentionally inflicted on a person for such purposes as obtaining from him or a third person information or a confession, punishing him for an act he or a third person has committed or is suspected of having committed, or intimidating or coercing him or a third person, or for any reason based on discrimination of any kind, when such pain or suffering is inflicted by or at the instigation of or with the consent or acquiescence of a </a:t>
            </a:r>
            <a:r>
              <a:rPr lang="en-US" dirty="0">
                <a:solidFill>
                  <a:srgbClr val="FF0000"/>
                </a:solidFill>
              </a:rPr>
              <a:t>public official </a:t>
            </a:r>
            <a:r>
              <a:rPr lang="en-US" dirty="0"/>
              <a:t>or other person acting in an official capacity. It does not include pain or suffering arising only from, inherent in or incidental to lawful sanctions.</a:t>
            </a:r>
          </a:p>
        </p:txBody>
      </p:sp>
    </p:spTree>
    <p:extLst>
      <p:ext uri="{BB962C8B-B14F-4D97-AF65-F5344CB8AC3E}">
        <p14:creationId xmlns:p14="http://schemas.microsoft.com/office/powerpoint/2010/main" val="4264838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 Justifying torture?</a:t>
            </a:r>
            <a:endParaRPr lang="en-US" dirty="0"/>
          </a:p>
        </p:txBody>
      </p:sp>
      <p:pic>
        <p:nvPicPr>
          <p:cNvPr id="4" name="1eYx46wbju0"/>
          <p:cNvPicPr>
            <a:picLocks noGrp="1" noRot="1" noChangeAspect="1"/>
          </p:cNvPicPr>
          <p:nvPr>
            <p:ph idx="1"/>
            <a:videoFile r:link="rId1"/>
          </p:nvPr>
        </p:nvPicPr>
        <p:blipFill>
          <a:blip r:embed="rId3"/>
          <a:stretch>
            <a:fillRect/>
          </a:stretch>
        </p:blipFill>
        <p:spPr>
          <a:xfrm>
            <a:off x="1053783" y="1883391"/>
            <a:ext cx="6987653" cy="3930555"/>
          </a:xfrm>
          <a:prstGeom prst="rect">
            <a:avLst/>
          </a:prstGeom>
        </p:spPr>
      </p:pic>
    </p:spTree>
    <p:extLst>
      <p:ext uri="{BB962C8B-B14F-4D97-AF65-F5344CB8AC3E}">
        <p14:creationId xmlns:p14="http://schemas.microsoft.com/office/powerpoint/2010/main" val="318965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3399</TotalTime>
  <Words>704</Words>
  <Application>Microsoft Office PowerPoint</Application>
  <PresentationFormat>On-screen Show (4:3)</PresentationFormat>
  <Paragraphs>83</Paragraphs>
  <Slides>19</Slides>
  <Notes>0</Notes>
  <HiddenSlides>0</HiddenSlides>
  <MMClips>3</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 Black </vt:lpstr>
      <vt:lpstr>Dirty Wars</vt:lpstr>
      <vt:lpstr>PowerPoint Presentation</vt:lpstr>
      <vt:lpstr>War as an occasion for debate and the articulation of values</vt:lpstr>
      <vt:lpstr>PowerPoint Presentation</vt:lpstr>
      <vt:lpstr>TORTURE = ?</vt:lpstr>
      <vt:lpstr>Euphemisms for “torture”</vt:lpstr>
      <vt:lpstr>Oxford English Dictionary Definition</vt:lpstr>
      <vt:lpstr>UN Convention Against Torture</vt:lpstr>
      <vt:lpstr>24 – Justifying torture?</vt:lpstr>
      <vt:lpstr>Scarry/Dershowitz -- Positions</vt:lpstr>
      <vt:lpstr>Ethical Approaches</vt:lpstr>
      <vt:lpstr>Zero Dark Thirty (2012)</vt:lpstr>
      <vt:lpstr>Senate Committee’s Conclusions</vt:lpstr>
      <vt:lpstr>Grand Theft Auto 5</vt:lpstr>
      <vt:lpstr>Torture-tainment</vt:lpstr>
      <vt:lpstr>Wars in the 2000s</vt:lpstr>
      <vt:lpstr>VP Dick Cheney – Sept. 16, 2001 </vt:lpstr>
      <vt:lpstr>Abu Ghraib Revelations 2004</vt:lpstr>
      <vt:lpstr>Would I approve waterboarding?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Dirty Wars</dc:title>
  <dc:creator>Rodrigo Lazo</dc:creator>
  <cp:lastModifiedBy>Rodrigo Lazo</cp:lastModifiedBy>
  <cp:revision>86</cp:revision>
  <dcterms:created xsi:type="dcterms:W3CDTF">2014-01-20T18:19:25Z</dcterms:created>
  <dcterms:modified xsi:type="dcterms:W3CDTF">2016-01-27T00:02:05Z</dcterms:modified>
</cp:coreProperties>
</file>