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1" r:id="rId9"/>
    <p:sldId id="263" r:id="rId10"/>
    <p:sldId id="272" r:id="rId11"/>
    <p:sldId id="262" r:id="rId12"/>
    <p:sldId id="270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00"/>
    <a:srgbClr val="3B1515"/>
    <a:srgbClr val="957255"/>
    <a:srgbClr val="AAAA00"/>
    <a:srgbClr val="850000"/>
    <a:srgbClr val="6F8938"/>
    <a:srgbClr val="90B347"/>
    <a:srgbClr val="84A3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2FE95A-C014-430C-BAC5-8ED09F5D7228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0355F0-60DD-4BDB-B1DA-DC237C420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178FB9-5531-4826-AE2F-E182B517AE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951B-C289-4C9F-8EE4-71B7E0507408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B002-D690-4FDC-A826-EEAA02B40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8D30-8372-4365-9032-C8B80CF4A38A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6390-0275-44ED-8BDE-06C1E5D3D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2839-A208-424C-99D1-6C2782BC3B63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924E-0A94-43EB-A846-D9D9F94BD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3F3B-96F9-4205-A69F-2BBC0B5AD476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93FA-21E4-488A-8CF5-DC47A665A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F2E26-3EE3-46E6-A2C1-2DC8D8DABC35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3392A-AA59-4B1D-9587-5C8FE2697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D8AC-C480-44E4-A9BB-F26C10F0A0B5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C885-19D3-4574-96CB-3B4ACD398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38B-9DCA-4620-93F1-EA83877F3A15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C1AC-EDD3-461B-9F8D-39637A83B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87C4-274B-4E4C-9F3B-479FDB201F4B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9802-C4BC-480B-8C72-C6611C5D6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F208-9787-4A97-B6D4-DD75C907AA69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6382-AFAA-46BF-BE74-BB088AC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CC09-3B86-441C-8BC0-C5DF87D195DE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BD7E-0E40-4094-879F-31E632CF5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BD0C-EEE1-48D2-98D6-CF4025621E76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F7D4-D743-4612-AC62-264054A0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DD4715-A429-45DB-8795-E33CE632DE9A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EA6FF7-B3D8-4705-801B-2C0454C57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F5F500"/>
                </a:solidFill>
                <a:latin typeface="Garamond" pitchFamily="18" charset="0"/>
              </a:rPr>
              <a:t>Maenadism out of Control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5F500"/>
                </a:solidFill>
                <a:latin typeface="Garamond" pitchFamily="18" charset="0"/>
              </a:rPr>
              <a:t>Divinity, Society, 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3F300"/>
                </a:solidFill>
                <a:latin typeface="Garamond" pitchFamily="18" charset="0"/>
              </a:rPr>
              <a:t>Maenads and Dionysus</a:t>
            </a:r>
          </a:p>
        </p:txBody>
      </p:sp>
      <p:pic>
        <p:nvPicPr>
          <p:cNvPr id="23555" name="Content Placeholder 3" descr="Maenad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Maenads against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‘</a:t>
            </a:r>
            <a:r>
              <a:rPr lang="en-US" dirty="0" smtClean="0">
                <a:latin typeface="Garamond"/>
                <a:cs typeface="Garamond"/>
              </a:rPr>
              <a:t>And then you could have seen </a:t>
            </a:r>
            <a:r>
              <a:rPr lang="en-US" u="sng" dirty="0" smtClean="0">
                <a:latin typeface="Garamond"/>
                <a:cs typeface="Garamond"/>
              </a:rPr>
              <a:t>a single woman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with bare hands tear a fat calf</a:t>
            </a:r>
            <a:r>
              <a:rPr lang="en-US" dirty="0" smtClean="0">
                <a:latin typeface="Garamond"/>
                <a:cs typeface="Garamond"/>
              </a:rPr>
              <a:t>, still bellowing with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fright, </a:t>
            </a:r>
            <a:r>
              <a:rPr lang="en-US" u="sng" dirty="0" smtClean="0">
                <a:latin typeface="Garamond"/>
                <a:cs typeface="Garamond"/>
              </a:rPr>
              <a:t>in two</a:t>
            </a:r>
            <a:r>
              <a:rPr lang="en-US" dirty="0" smtClean="0">
                <a:latin typeface="Garamond"/>
                <a:cs typeface="Garamond"/>
              </a:rPr>
              <a:t>, while </a:t>
            </a:r>
            <a:r>
              <a:rPr lang="en-US" u="sng" dirty="0" smtClean="0">
                <a:latin typeface="Garamond"/>
                <a:cs typeface="Garamond"/>
              </a:rPr>
              <a:t>others clawed the heifers to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pieces</a:t>
            </a:r>
            <a:r>
              <a:rPr lang="en-US" dirty="0" smtClean="0">
                <a:latin typeface="Garamond"/>
                <a:cs typeface="Garamond"/>
              </a:rPr>
              <a:t>. There were ribs and cloven hooves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scattered everywhere, and scraps smeared with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blood hung from the fir trees. And </a:t>
            </a:r>
            <a:r>
              <a:rPr lang="en-US" u="sng" dirty="0" smtClean="0">
                <a:latin typeface="Garamond"/>
                <a:cs typeface="Garamond"/>
              </a:rPr>
              <a:t>bulls</a:t>
            </a:r>
            <a:r>
              <a:rPr lang="en-US" dirty="0" smtClean="0">
                <a:latin typeface="Garamond"/>
                <a:cs typeface="Garamond"/>
              </a:rPr>
              <a:t>, their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raging fury gathered in their horns, </a:t>
            </a:r>
            <a:r>
              <a:rPr lang="en-US" u="sng" dirty="0" smtClean="0">
                <a:latin typeface="Garamond"/>
                <a:cs typeface="Garamond"/>
              </a:rPr>
              <a:t>lowered their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heads to charge, then fell, stumbling to the earth,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pulled down by hordes of women and stripped of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flesh and skin more quickly, sire, than you could blink your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royal eyes</a:t>
            </a:r>
            <a:r>
              <a:rPr lang="en-US" dirty="0" smtClean="0">
                <a:latin typeface="Garamond"/>
                <a:cs typeface="Garamond"/>
              </a:rPr>
              <a:t>.’ (736-747) 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>
                <a:latin typeface="Garamond" pitchFamily="18" charset="0"/>
              </a:rPr>
              <a:t>Sparagmos</a:t>
            </a:r>
            <a:r>
              <a:rPr lang="en-US" sz="4000" smtClean="0">
                <a:latin typeface="Garamond" pitchFamily="18" charset="0"/>
              </a:rPr>
              <a:t> on Animals</a:t>
            </a:r>
          </a:p>
        </p:txBody>
      </p:sp>
      <p:pic>
        <p:nvPicPr>
          <p:cNvPr id="25603" name="Content Placeholder 6" descr="maenad5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9418" b="-9418"/>
          <a:stretch>
            <a:fillRect/>
          </a:stretch>
        </p:blipFill>
        <p:spPr/>
      </p:pic>
      <p:pic>
        <p:nvPicPr>
          <p:cNvPr id="25604" name="Content Placeholder 7" descr="maenad6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t="-5881" b="-588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A City Divided: Men against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‘Like a blazing fire this </a:t>
            </a:r>
            <a:r>
              <a:rPr lang="en-US" dirty="0" err="1" smtClean="0">
                <a:latin typeface="Garamond"/>
                <a:cs typeface="Garamond"/>
              </a:rPr>
              <a:t>Bacchic</a:t>
            </a:r>
            <a:r>
              <a:rPr lang="en-US" dirty="0" smtClean="0">
                <a:latin typeface="Garamond"/>
                <a:cs typeface="Garamond"/>
              </a:rPr>
              <a:t> violence spreads. It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comes too close. </a:t>
            </a:r>
            <a:r>
              <a:rPr lang="en-US" u="sng" dirty="0" smtClean="0">
                <a:latin typeface="Garamond"/>
                <a:cs typeface="Garamond"/>
              </a:rPr>
              <a:t>We are disgraced, humiliated in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the eyes of Hellas</a:t>
            </a:r>
            <a:r>
              <a:rPr lang="en-US" dirty="0" smtClean="0">
                <a:latin typeface="Garamond"/>
                <a:cs typeface="Garamond"/>
              </a:rPr>
              <a:t>. … You there. Go down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quickly to the </a:t>
            </a:r>
            <a:r>
              <a:rPr lang="en-US" dirty="0" err="1" smtClean="0">
                <a:latin typeface="Garamond"/>
                <a:cs typeface="Garamond"/>
              </a:rPr>
              <a:t>Electran</a:t>
            </a:r>
            <a:r>
              <a:rPr lang="en-US" dirty="0" smtClean="0">
                <a:latin typeface="Garamond"/>
                <a:cs typeface="Garamond"/>
              </a:rPr>
              <a:t> gates and order out all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heavy-armored infantry; call up the fastest troops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among our cavalry, the mobile squadrons and the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archers. We march against the </a:t>
            </a:r>
            <a:r>
              <a:rPr lang="en-US" dirty="0" err="1" smtClean="0">
                <a:latin typeface="Garamond"/>
                <a:cs typeface="Garamond"/>
              </a:rPr>
              <a:t>Bacchae</a:t>
            </a:r>
            <a:r>
              <a:rPr lang="en-US" dirty="0" smtClean="0">
                <a:latin typeface="Garamond"/>
                <a:cs typeface="Garamond"/>
              </a:rPr>
              <a:t>! </a:t>
            </a:r>
            <a:r>
              <a:rPr lang="en-US" u="sng" dirty="0" smtClean="0">
                <a:latin typeface="Garamond"/>
                <a:cs typeface="Garamond"/>
              </a:rPr>
              <a:t>Affairs are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out of hand when we tamely endure such conduct in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our women</a:t>
            </a:r>
            <a:r>
              <a:rPr lang="en-US" dirty="0" smtClean="0">
                <a:latin typeface="Garamond"/>
                <a:cs typeface="Garamond"/>
              </a:rPr>
              <a:t>.’ (776-785)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Luring the Prey: Sight as Bait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‘Wait! Would you like </a:t>
            </a:r>
            <a:r>
              <a:rPr lang="en-US" u="sng" dirty="0" smtClean="0">
                <a:latin typeface="Garamond"/>
                <a:cs typeface="Garamond"/>
              </a:rPr>
              <a:t>to see </a:t>
            </a:r>
            <a:r>
              <a:rPr lang="en-US" dirty="0" smtClean="0">
                <a:latin typeface="Garamond"/>
                <a:cs typeface="Garamond"/>
              </a:rPr>
              <a:t>their revels on the mountain?’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‘I would pay a great sum </a:t>
            </a:r>
            <a:r>
              <a:rPr lang="en-US" u="sng" dirty="0" smtClean="0">
                <a:latin typeface="Garamond"/>
                <a:cs typeface="Garamond"/>
              </a:rPr>
              <a:t>to see that sight</a:t>
            </a:r>
            <a:r>
              <a:rPr lang="en-US" dirty="0" smtClean="0">
                <a:latin typeface="Garamond"/>
                <a:cs typeface="Garamond"/>
              </a:rPr>
              <a:t>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‘Why are you so passionately curious?’ [lit.: ‘Why have you fallen so much in love with this?’]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‘Of course I’d be sorry </a:t>
            </a:r>
            <a:r>
              <a:rPr lang="en-US" u="sng" dirty="0" smtClean="0">
                <a:latin typeface="Garamond"/>
                <a:cs typeface="Garamond"/>
              </a:rPr>
              <a:t>to see </a:t>
            </a:r>
            <a:r>
              <a:rPr lang="en-US" dirty="0" smtClean="0">
                <a:latin typeface="Garamond"/>
                <a:cs typeface="Garamond"/>
              </a:rPr>
              <a:t>them drunk.’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‘But for all your sorrow, you’d like very much </a:t>
            </a:r>
            <a:r>
              <a:rPr lang="en-US" u="sng" dirty="0" smtClean="0">
                <a:latin typeface="Garamond"/>
                <a:cs typeface="Garamond"/>
              </a:rPr>
              <a:t>to see </a:t>
            </a:r>
            <a:r>
              <a:rPr lang="en-US" dirty="0" smtClean="0">
                <a:latin typeface="Garamond"/>
                <a:cs typeface="Garamond"/>
              </a:rPr>
              <a:t>them?’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‘Yes, very much. I could crouch beneath the fir trees, </a:t>
            </a:r>
            <a:r>
              <a:rPr lang="en-US" u="sng" dirty="0" smtClean="0">
                <a:latin typeface="Garamond"/>
                <a:cs typeface="Garamond"/>
              </a:rPr>
              <a:t>out of sight</a:t>
            </a:r>
            <a:r>
              <a:rPr lang="en-US" dirty="0" smtClean="0">
                <a:latin typeface="Garamond"/>
                <a:cs typeface="Garamond"/>
              </a:rPr>
              <a:t>.’ (811-816)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Becoming the Other: Pentheus as a Maenad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‘First you must dress in women’s clothes.’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‘What? You want me, a man to wear a woman’s dress. But why?’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‘If they knew you were a man, they would kill you instant! […] I shall go inside with you and help you dress.’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‘Dress? In a woman’s dress, you mean? I would die of shame.’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‘Very well. Then you no longer hanker to see the Maenads?’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‘What is this costume I must wear?’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800000"/>
                </a:solidFill>
                <a:latin typeface="Garamond"/>
                <a:cs typeface="Garamond"/>
              </a:rPr>
              <a:t>Becoming the Other: </a:t>
            </a:r>
            <a:r>
              <a:rPr lang="en-US" sz="3600" b="1" dirty="0" err="1" smtClean="0">
                <a:solidFill>
                  <a:srgbClr val="800000"/>
                </a:solidFill>
                <a:latin typeface="Garamond"/>
                <a:cs typeface="Garamond"/>
              </a:rPr>
              <a:t>Pentheus</a:t>
            </a:r>
            <a:r>
              <a:rPr lang="en-US" sz="3600" b="1" dirty="0" smtClean="0">
                <a:solidFill>
                  <a:srgbClr val="800000"/>
                </a:solidFill>
                <a:latin typeface="Garamond"/>
                <a:cs typeface="Garamond"/>
              </a:rPr>
              <a:t> as </a:t>
            </a:r>
            <a:r>
              <a:rPr lang="en-US" sz="3600" b="1" smtClean="0">
                <a:solidFill>
                  <a:srgbClr val="800000"/>
                </a:solidFill>
                <a:latin typeface="Garamond"/>
                <a:cs typeface="Garamond"/>
              </a:rPr>
              <a:t>a Maenad (II)</a:t>
            </a:r>
            <a:endParaRPr lang="en-US" sz="3600" b="1" dirty="0">
              <a:solidFill>
                <a:srgbClr val="800000"/>
              </a:solidFill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‘On your head I shall set </a:t>
            </a:r>
            <a:r>
              <a:rPr lang="en-US" u="sng" dirty="0" smtClean="0">
                <a:latin typeface="Garamond"/>
                <a:cs typeface="Garamond"/>
              </a:rPr>
              <a:t>a wig with long curls</a:t>
            </a:r>
            <a:r>
              <a:rPr lang="en-US" dirty="0" smtClean="0">
                <a:latin typeface="Garamond"/>
                <a:cs typeface="Garamond"/>
              </a:rPr>
              <a:t>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‘And then?’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‘Next, </a:t>
            </a:r>
            <a:r>
              <a:rPr lang="en-US" u="sng" dirty="0" smtClean="0">
                <a:latin typeface="Garamond"/>
                <a:cs typeface="Garamond"/>
              </a:rPr>
              <a:t>robes to your feet and a net for your hair</a:t>
            </a:r>
            <a:r>
              <a:rPr lang="en-US" dirty="0" smtClean="0">
                <a:latin typeface="Garamond"/>
                <a:cs typeface="Garamond"/>
              </a:rPr>
              <a:t>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‘Yes? Go on.’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‘Then </a:t>
            </a:r>
            <a:r>
              <a:rPr lang="en-US" u="sng" dirty="0" smtClean="0">
                <a:latin typeface="Garamond"/>
                <a:cs typeface="Garamond"/>
              </a:rPr>
              <a:t>a thyrsus for your hand and a skin of dappled fawn</a:t>
            </a:r>
            <a:r>
              <a:rPr lang="en-US" dirty="0" smtClean="0">
                <a:latin typeface="Garamond"/>
                <a:cs typeface="Garamond"/>
              </a:rPr>
              <a:t>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‘I could not bear it. I cannot bring myself to dress in women’s clothes.’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D: ‘Then you must fight the </a:t>
            </a:r>
            <a:r>
              <a:rPr lang="en-US" dirty="0" err="1" smtClean="0">
                <a:latin typeface="Garamond"/>
                <a:cs typeface="Garamond"/>
              </a:rPr>
              <a:t>Bacchae</a:t>
            </a:r>
            <a:r>
              <a:rPr lang="en-US" dirty="0" smtClean="0">
                <a:latin typeface="Garamond"/>
                <a:cs typeface="Garamond"/>
              </a:rPr>
              <a:t>. That means bloodshed.’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P: ‘Right. First we must go and reconnoiter.’ (830-6)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A Plea for Insanity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dirty="0" smtClean="0">
                <a:latin typeface="Garamond"/>
                <a:cs typeface="Garamond"/>
              </a:rPr>
              <a:t>‘Women, our prey now thrashes in the net we threw. 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dirty="0" smtClean="0">
                <a:latin typeface="Garamond"/>
                <a:cs typeface="Garamond"/>
              </a:rPr>
              <a:t>shall see the </a:t>
            </a:r>
            <a:r>
              <a:rPr lang="en-US" sz="3294" dirty="0" err="1" smtClean="0">
                <a:latin typeface="Garamond"/>
                <a:cs typeface="Garamond"/>
              </a:rPr>
              <a:t>Bacchae</a:t>
            </a:r>
            <a:r>
              <a:rPr lang="en-US" sz="3294" dirty="0" smtClean="0">
                <a:latin typeface="Garamond"/>
                <a:cs typeface="Garamond"/>
              </a:rPr>
              <a:t> and pay the price with death.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dirty="0" smtClean="0">
                <a:latin typeface="Garamond"/>
                <a:cs typeface="Garamond"/>
              </a:rPr>
              <a:t>Dionysus, now action rests with you. And you are near.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dirty="0" smtClean="0">
                <a:latin typeface="Garamond"/>
                <a:cs typeface="Garamond"/>
              </a:rPr>
              <a:t>Punish this man. But first </a:t>
            </a:r>
            <a:r>
              <a:rPr lang="en-US" sz="3294" u="sng" dirty="0" smtClean="0">
                <a:latin typeface="Garamond"/>
                <a:cs typeface="Garamond"/>
              </a:rPr>
              <a:t>distract his wits; for sane of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u="sng" dirty="0" smtClean="0">
                <a:latin typeface="Garamond"/>
                <a:cs typeface="Garamond"/>
              </a:rPr>
              <a:t>mind this man would never wear a woman’s dress; but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u="sng" dirty="0" smtClean="0">
                <a:latin typeface="Garamond"/>
                <a:cs typeface="Garamond"/>
              </a:rPr>
              <a:t>obsess his soul and he will not refuse</a:t>
            </a:r>
            <a:r>
              <a:rPr lang="en-US" sz="3294" dirty="0" smtClean="0">
                <a:latin typeface="Garamond"/>
                <a:cs typeface="Garamond"/>
              </a:rPr>
              <a:t>. After those threats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dirty="0" smtClean="0">
                <a:latin typeface="Garamond"/>
                <a:cs typeface="Garamond"/>
              </a:rPr>
              <a:t>with which he was so fierce, </a:t>
            </a:r>
            <a:r>
              <a:rPr lang="en-US" sz="3294" u="sng" dirty="0" smtClean="0">
                <a:latin typeface="Garamond"/>
                <a:cs typeface="Garamond"/>
              </a:rPr>
              <a:t>I want him made the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u="sng" dirty="0" smtClean="0">
                <a:latin typeface="Garamond"/>
                <a:cs typeface="Garamond"/>
              </a:rPr>
              <a:t>laughingstock of Thebes, paraded through the streets, 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294" u="sng" dirty="0" smtClean="0">
                <a:latin typeface="Garamond"/>
                <a:cs typeface="Garamond"/>
              </a:rPr>
              <a:t>woman</a:t>
            </a:r>
            <a:r>
              <a:rPr lang="en-US" sz="3294" dirty="0" smtClean="0">
                <a:latin typeface="Garamond"/>
                <a:cs typeface="Garamond"/>
              </a:rPr>
              <a:t>.’ (846-854)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Miracles 2 and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>
                <a:latin typeface="Garamond"/>
                <a:cs typeface="Garamond"/>
              </a:rPr>
              <a:t>An earthquake</a:t>
            </a:r>
            <a:r>
              <a:rPr lang="en-US" dirty="0" smtClean="0">
                <a:latin typeface="Garamond"/>
                <a:cs typeface="Garamond"/>
              </a:rPr>
              <a:t>: ‘Look there, how the palace of </a:t>
            </a:r>
            <a:r>
              <a:rPr lang="en-US" dirty="0" err="1" smtClean="0">
                <a:latin typeface="Garamond"/>
                <a:cs typeface="Garamond"/>
              </a:rPr>
              <a:t>Pentheus</a:t>
            </a:r>
            <a:r>
              <a:rPr lang="en-US" dirty="0" smtClean="0">
                <a:latin typeface="Garamond"/>
                <a:cs typeface="Garamond"/>
              </a:rPr>
              <a:t> totters. Look, the palace is collapsing! Dionysus is within. Adore him!’ (586-588)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>
                <a:latin typeface="Garamond"/>
                <a:cs typeface="Garamond"/>
              </a:rPr>
              <a:t>Dionysus escapes from jail</a:t>
            </a:r>
            <a:r>
              <a:rPr lang="en-US" dirty="0" smtClean="0">
                <a:latin typeface="Garamond"/>
                <a:cs typeface="Garamond"/>
              </a:rPr>
              <a:t>: C. ‘How did you escape that godless man?’ D. ‘With ease. No effort was required.’ C. ‘But the manacles on your wrists?’ D. ‘There I, in turn, </a:t>
            </a:r>
            <a:r>
              <a:rPr lang="en-US" u="sng" dirty="0" smtClean="0">
                <a:latin typeface="Garamond"/>
                <a:cs typeface="Garamond"/>
              </a:rPr>
              <a:t>humiliated him</a:t>
            </a:r>
            <a:r>
              <a:rPr lang="en-US" dirty="0" smtClean="0">
                <a:latin typeface="Garamond"/>
                <a:cs typeface="Garamond"/>
              </a:rPr>
              <a:t>, </a:t>
            </a:r>
            <a:r>
              <a:rPr lang="en-US" u="sng" dirty="0" smtClean="0">
                <a:latin typeface="Garamond"/>
                <a:cs typeface="Garamond"/>
              </a:rPr>
              <a:t>outrage for outrage</a:t>
            </a:r>
            <a:r>
              <a:rPr lang="en-US" dirty="0" smtClean="0">
                <a:latin typeface="Garamond"/>
                <a:cs typeface="Garamond"/>
              </a:rPr>
              <a:t>. He seemed to think that he was chaining me but never once so much as touched my hands. He fed on his desires.’ (613-617)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How Many Dionysuses Are There?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‘Inside the stable he intended as my jail</a:t>
            </a:r>
            <a:r>
              <a:rPr lang="en-US" sz="2200" u="sng" smtClean="0">
                <a:latin typeface="Garamond" pitchFamily="18" charset="0"/>
              </a:rPr>
              <a:t>, instead of me, he found a bull</a:t>
            </a:r>
            <a:endParaRPr lang="en-US" sz="2200" smtClean="0">
              <a:latin typeface="Garamond" pitchFamily="18" charset="0"/>
            </a:endParaRPr>
          </a:p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and tried to rope its knees and hooves. He was panting desperately, biting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his lips with his teeth, his whole body drenched with sweat, while </a:t>
            </a:r>
            <a:r>
              <a:rPr lang="en-US" sz="2200" u="sng" smtClean="0">
                <a:latin typeface="Garamond" pitchFamily="18" charset="0"/>
              </a:rPr>
              <a:t>I sat</a:t>
            </a:r>
          </a:p>
          <a:p>
            <a:pPr>
              <a:buFont typeface="Arial" charset="0"/>
              <a:buNone/>
            </a:pPr>
            <a:r>
              <a:rPr lang="en-US" sz="2200" u="sng" smtClean="0">
                <a:latin typeface="Garamond" pitchFamily="18" charset="0"/>
              </a:rPr>
              <a:t>nearby, quietly watching</a:t>
            </a:r>
            <a:r>
              <a:rPr lang="en-US" sz="2200" smtClean="0">
                <a:latin typeface="Garamond" pitchFamily="18" charset="0"/>
              </a:rPr>
              <a:t>. But at that moment </a:t>
            </a:r>
            <a:r>
              <a:rPr lang="en-US" sz="2200" u="sng" smtClean="0">
                <a:latin typeface="Garamond" pitchFamily="18" charset="0"/>
              </a:rPr>
              <a:t>Bacchus</a:t>
            </a:r>
            <a:r>
              <a:rPr lang="en-US" sz="2200" smtClean="0">
                <a:latin typeface="Garamond" pitchFamily="18" charset="0"/>
              </a:rPr>
              <a:t> came, shook the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palace and touched his mother’s grave with tongues of fire. […] Then,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afraid I might escape, he [Pentheus] suddenly stopped short, drew his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sword and rushed to the palace. There, it seems, Bromius had made </a:t>
            </a:r>
            <a:r>
              <a:rPr lang="en-US" sz="2200" u="sng" smtClean="0">
                <a:latin typeface="Garamond" pitchFamily="18" charset="0"/>
              </a:rPr>
              <a:t>a</a:t>
            </a:r>
          </a:p>
          <a:p>
            <a:pPr>
              <a:buFont typeface="Arial" charset="0"/>
              <a:buNone/>
            </a:pPr>
            <a:r>
              <a:rPr lang="en-US" sz="2200" u="sng" smtClean="0">
                <a:latin typeface="Garamond" pitchFamily="18" charset="0"/>
              </a:rPr>
              <a:t>shape, a phantom which resembled me</a:t>
            </a:r>
            <a:r>
              <a:rPr lang="en-US" sz="2200" smtClean="0">
                <a:latin typeface="Garamond" pitchFamily="18" charset="0"/>
              </a:rPr>
              <a:t>, within the court. Bursting in,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Garamond" pitchFamily="18" charset="0"/>
              </a:rPr>
              <a:t>Pentheus thrust and stabbed </a:t>
            </a:r>
            <a:r>
              <a:rPr lang="en-US" sz="2200" u="sng" smtClean="0">
                <a:latin typeface="Garamond" pitchFamily="18" charset="0"/>
              </a:rPr>
              <a:t>at that thing of gleaming air as though he</a:t>
            </a:r>
          </a:p>
          <a:p>
            <a:pPr>
              <a:buFont typeface="Arial" charset="0"/>
              <a:buNone/>
            </a:pPr>
            <a:r>
              <a:rPr lang="en-US" sz="2200" u="sng" smtClean="0">
                <a:latin typeface="Garamond" pitchFamily="18" charset="0"/>
              </a:rPr>
              <a:t>thought it me</a:t>
            </a:r>
            <a:r>
              <a:rPr lang="en-US" sz="2200" smtClean="0">
                <a:latin typeface="Garamond" pitchFamily="18" charset="0"/>
              </a:rPr>
              <a:t>.’ (618-632)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Maenads at Rest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‘There </a:t>
            </a:r>
            <a:r>
              <a:rPr lang="en-US" u="sng" smtClean="0">
                <a:latin typeface="Garamond" pitchFamily="18" charset="0"/>
              </a:rPr>
              <a:t>they lay in the deep sleep of exhaustion</a:t>
            </a:r>
            <a:r>
              <a:rPr lang="en-US" smtClean="0">
                <a:latin typeface="Garamond" pitchFamily="18" charset="0"/>
              </a:rPr>
              <a:t>,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some resting on boughs of fir, others sleeping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where they fell, here and there among the oak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leaves—</a:t>
            </a:r>
            <a:r>
              <a:rPr lang="en-US" u="sng" smtClean="0">
                <a:latin typeface="Garamond" pitchFamily="18" charset="0"/>
              </a:rPr>
              <a:t>but all modestly and soberly, not</a:t>
            </a:r>
            <a:r>
              <a:rPr lang="en-US" smtClean="0">
                <a:latin typeface="Garamond" pitchFamily="18" charset="0"/>
              </a:rPr>
              <a:t>, as you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Garamond" pitchFamily="18" charset="0"/>
              </a:rPr>
              <a:t>think, </a:t>
            </a:r>
            <a:r>
              <a:rPr lang="en-US" u="sng" smtClean="0">
                <a:latin typeface="Garamond" pitchFamily="18" charset="0"/>
              </a:rPr>
              <a:t>drunk with wine, nor wandering, led astray </a:t>
            </a:r>
          </a:p>
          <a:p>
            <a:pPr>
              <a:buFont typeface="Arial" charset="0"/>
              <a:buNone/>
            </a:pPr>
            <a:r>
              <a:rPr lang="en-US" u="sng" smtClean="0">
                <a:latin typeface="Garamond" pitchFamily="18" charset="0"/>
              </a:rPr>
              <a:t>by the music of the flute, to hunt their Aphrodite</a:t>
            </a:r>
          </a:p>
          <a:p>
            <a:pPr>
              <a:buFont typeface="Arial" charset="0"/>
              <a:buNone/>
            </a:pPr>
            <a:r>
              <a:rPr lang="en-US" u="sng" smtClean="0">
                <a:latin typeface="Garamond" pitchFamily="18" charset="0"/>
              </a:rPr>
              <a:t>through the woods</a:t>
            </a:r>
            <a:r>
              <a:rPr lang="en-US" smtClean="0">
                <a:latin typeface="Garamond" pitchFamily="18" charset="0"/>
              </a:rPr>
              <a:t>.’ (683-688)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Maenads and Animals at Peace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700" smtClean="0">
                <a:latin typeface="Garamond" pitchFamily="18" charset="0"/>
              </a:rPr>
              <a:t>‘First they let their hair loose, down over their shoulders,</a:t>
            </a:r>
          </a:p>
          <a:p>
            <a:pPr>
              <a:buFont typeface="Arial" charset="0"/>
              <a:buNone/>
            </a:pPr>
            <a:r>
              <a:rPr lang="en-US" sz="2700" smtClean="0">
                <a:latin typeface="Garamond" pitchFamily="18" charset="0"/>
              </a:rPr>
              <a:t>and those whose straps had slipped fastened their skins of</a:t>
            </a:r>
          </a:p>
          <a:p>
            <a:pPr>
              <a:buFont typeface="Arial" charset="0"/>
              <a:buNone/>
            </a:pPr>
            <a:r>
              <a:rPr lang="en-US" sz="2700" smtClean="0">
                <a:latin typeface="Garamond" pitchFamily="18" charset="0"/>
              </a:rPr>
              <a:t>fawn </a:t>
            </a:r>
            <a:r>
              <a:rPr lang="en-US" sz="2700" u="sng" smtClean="0">
                <a:latin typeface="Garamond" pitchFamily="18" charset="0"/>
              </a:rPr>
              <a:t>with writhing snakes that licked their cheeks</a:t>
            </a:r>
            <a:r>
              <a:rPr lang="en-US" sz="2700" smtClean="0">
                <a:latin typeface="Garamond" pitchFamily="18" charset="0"/>
              </a:rPr>
              <a:t>. Breasts</a:t>
            </a:r>
          </a:p>
          <a:p>
            <a:pPr>
              <a:buFont typeface="Arial" charset="0"/>
              <a:buNone/>
            </a:pPr>
            <a:r>
              <a:rPr lang="en-US" sz="2700" smtClean="0">
                <a:latin typeface="Garamond" pitchFamily="18" charset="0"/>
              </a:rPr>
              <a:t>swollen with milk, </a:t>
            </a:r>
            <a:r>
              <a:rPr lang="en-US" sz="2700" u="sng" smtClean="0">
                <a:latin typeface="Garamond" pitchFamily="18" charset="0"/>
              </a:rPr>
              <a:t>new mothers </a:t>
            </a:r>
            <a:r>
              <a:rPr lang="en-US" sz="2700" smtClean="0">
                <a:latin typeface="Garamond" pitchFamily="18" charset="0"/>
              </a:rPr>
              <a:t>who had left their babies</a:t>
            </a:r>
          </a:p>
          <a:p>
            <a:pPr>
              <a:buFont typeface="Arial" charset="0"/>
              <a:buNone/>
            </a:pPr>
            <a:r>
              <a:rPr lang="en-US" sz="2700" smtClean="0">
                <a:latin typeface="Garamond" pitchFamily="18" charset="0"/>
              </a:rPr>
              <a:t>behind at home </a:t>
            </a:r>
            <a:r>
              <a:rPr lang="en-US" sz="2700" u="sng" smtClean="0">
                <a:latin typeface="Garamond" pitchFamily="18" charset="0"/>
              </a:rPr>
              <a:t>nestled gazelles and young wolves in their </a:t>
            </a:r>
          </a:p>
          <a:p>
            <a:pPr>
              <a:buFont typeface="Arial" charset="0"/>
              <a:buNone/>
            </a:pPr>
            <a:r>
              <a:rPr lang="en-US" sz="2700" u="sng" smtClean="0">
                <a:latin typeface="Garamond" pitchFamily="18" charset="0"/>
              </a:rPr>
              <a:t>arms, suckling them</a:t>
            </a:r>
            <a:r>
              <a:rPr lang="en-US" sz="2700" smtClean="0">
                <a:latin typeface="Garamond" pitchFamily="18" charset="0"/>
              </a:rPr>
              <a:t>.’ (695-701)</a:t>
            </a:r>
          </a:p>
          <a:p>
            <a:pPr>
              <a:buFont typeface="Arial" charset="0"/>
              <a:buNone/>
            </a:pPr>
            <a:r>
              <a:rPr lang="en-US" sz="2700" smtClean="0">
                <a:latin typeface="Garamond" pitchFamily="18" charset="0"/>
              </a:rPr>
              <a:t>‘“O Iacchus! Son of Zeus!” “O Bromius!” they cried until</a:t>
            </a:r>
          </a:p>
          <a:p>
            <a:pPr>
              <a:buFont typeface="Arial" charset="0"/>
              <a:buNone/>
            </a:pPr>
            <a:r>
              <a:rPr lang="en-US" sz="2700" u="sng" smtClean="0">
                <a:latin typeface="Garamond" pitchFamily="18" charset="0"/>
              </a:rPr>
              <a:t>the beasts … seemed wild with divinity</a:t>
            </a:r>
            <a:r>
              <a:rPr lang="en-US" sz="2700" smtClean="0">
                <a:latin typeface="Garamond" pitchFamily="18" charset="0"/>
              </a:rPr>
              <a:t>. </a:t>
            </a:r>
            <a:r>
              <a:rPr lang="en-US" sz="2700" u="sng" smtClean="0">
                <a:latin typeface="Garamond" pitchFamily="18" charset="0"/>
              </a:rPr>
              <a:t>And when they</a:t>
            </a:r>
          </a:p>
          <a:p>
            <a:pPr>
              <a:buFont typeface="Arial" charset="0"/>
              <a:buNone/>
            </a:pPr>
            <a:r>
              <a:rPr lang="en-US" sz="2700" u="sng" smtClean="0">
                <a:latin typeface="Garamond" pitchFamily="18" charset="0"/>
              </a:rPr>
              <a:t>ran, everything ran with them</a:t>
            </a:r>
            <a:r>
              <a:rPr lang="en-US" sz="2700" smtClean="0">
                <a:latin typeface="Garamond" pitchFamily="18" charset="0"/>
              </a:rPr>
              <a:t>.’ (725-727)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Garamond" pitchFamily="18" charset="0"/>
              </a:rPr>
              <a:t>Maenads and Snakes</a:t>
            </a:r>
          </a:p>
        </p:txBody>
      </p:sp>
      <p:pic>
        <p:nvPicPr>
          <p:cNvPr id="19459" name="Content Placeholder 6" descr="maenad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3310" r="-3310"/>
          <a:stretch>
            <a:fillRect/>
          </a:stretch>
        </p:blipFill>
        <p:spPr/>
      </p:pic>
      <p:pic>
        <p:nvPicPr>
          <p:cNvPr id="19460" name="Content Placeholder 7" descr="maenad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11967" r="-119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Maenads and Liquids</a:t>
            </a:r>
            <a:endParaRPr lang="en-US" sz="3600" b="1" smtClean="0">
              <a:solidFill>
                <a:srgbClr val="8000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900" smtClean="0">
                <a:latin typeface="Garamond" pitchFamily="18" charset="0"/>
              </a:rPr>
              <a:t>‘One woman struck her thyrsus against </a:t>
            </a:r>
            <a:r>
              <a:rPr lang="en-US" sz="2900" u="sng" smtClean="0">
                <a:latin typeface="Garamond" pitchFamily="18" charset="0"/>
              </a:rPr>
              <a:t>a rock </a:t>
            </a:r>
            <a:r>
              <a:rPr lang="en-US" sz="2900" smtClean="0">
                <a:latin typeface="Garamond" pitchFamily="18" charset="0"/>
              </a:rPr>
              <a:t>and a</a:t>
            </a:r>
          </a:p>
          <a:p>
            <a:pPr>
              <a:buFont typeface="Arial" charset="0"/>
              <a:buNone/>
            </a:pPr>
            <a:r>
              <a:rPr lang="en-US" sz="2900" u="sng" smtClean="0">
                <a:latin typeface="Garamond" pitchFamily="18" charset="0"/>
              </a:rPr>
              <a:t>fountain of cool water came bubbling up</a:t>
            </a:r>
            <a:r>
              <a:rPr lang="en-US" sz="2900" smtClean="0">
                <a:latin typeface="Garamond" pitchFamily="18" charset="0"/>
              </a:rPr>
              <a:t>. Another</a:t>
            </a:r>
          </a:p>
          <a:p>
            <a:pPr>
              <a:buFont typeface="Arial" charset="0"/>
              <a:buNone/>
            </a:pPr>
            <a:r>
              <a:rPr lang="en-US" sz="2900" smtClean="0">
                <a:latin typeface="Garamond" pitchFamily="18" charset="0"/>
              </a:rPr>
              <a:t>Drove her fennel in the ground, and where it struck </a:t>
            </a:r>
            <a:r>
              <a:rPr lang="en-US" sz="2900" u="sng" smtClean="0">
                <a:latin typeface="Garamond" pitchFamily="18" charset="0"/>
              </a:rPr>
              <a:t>the</a:t>
            </a:r>
          </a:p>
          <a:p>
            <a:pPr>
              <a:buFont typeface="Arial" charset="0"/>
              <a:buNone/>
            </a:pPr>
            <a:r>
              <a:rPr lang="en-US" sz="2900" u="sng" smtClean="0">
                <a:latin typeface="Garamond" pitchFamily="18" charset="0"/>
              </a:rPr>
              <a:t>Earth</a:t>
            </a:r>
            <a:r>
              <a:rPr lang="en-US" sz="2900" smtClean="0">
                <a:latin typeface="Garamond" pitchFamily="18" charset="0"/>
              </a:rPr>
              <a:t>, at the touch of god</a:t>
            </a:r>
            <a:r>
              <a:rPr lang="en-US" sz="2900" u="sng" smtClean="0">
                <a:latin typeface="Garamond" pitchFamily="18" charset="0"/>
              </a:rPr>
              <a:t>, a spring of wine poured out</a:t>
            </a:r>
            <a:r>
              <a:rPr lang="en-US" sz="2900" smtClean="0">
                <a:latin typeface="Garamond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sz="2900" smtClean="0">
                <a:latin typeface="Garamond" pitchFamily="18" charset="0"/>
              </a:rPr>
              <a:t>Those who wanted milk scratched at </a:t>
            </a:r>
            <a:r>
              <a:rPr lang="en-US" sz="2900" u="sng" smtClean="0">
                <a:latin typeface="Garamond" pitchFamily="18" charset="0"/>
              </a:rPr>
              <a:t>the soil </a:t>
            </a:r>
            <a:r>
              <a:rPr lang="en-US" sz="2900" smtClean="0">
                <a:latin typeface="Garamond" pitchFamily="18" charset="0"/>
              </a:rPr>
              <a:t>with bare</a:t>
            </a:r>
          </a:p>
          <a:p>
            <a:pPr>
              <a:buFont typeface="Arial" charset="0"/>
              <a:buNone/>
            </a:pPr>
            <a:r>
              <a:rPr lang="en-US" sz="2900" smtClean="0">
                <a:latin typeface="Garamond" pitchFamily="18" charset="0"/>
              </a:rPr>
              <a:t>Fingers and the </a:t>
            </a:r>
            <a:r>
              <a:rPr lang="en-US" sz="2900" u="sng" smtClean="0">
                <a:latin typeface="Garamond" pitchFamily="18" charset="0"/>
              </a:rPr>
              <a:t>white milk came welling up</a:t>
            </a:r>
            <a:r>
              <a:rPr lang="en-US" sz="2900" smtClean="0">
                <a:latin typeface="Garamond" pitchFamily="18" charset="0"/>
              </a:rPr>
              <a:t>. </a:t>
            </a:r>
            <a:r>
              <a:rPr lang="en-US" sz="2900" u="sng" smtClean="0">
                <a:latin typeface="Garamond" pitchFamily="18" charset="0"/>
              </a:rPr>
              <a:t>Pure honey</a:t>
            </a:r>
          </a:p>
          <a:p>
            <a:pPr>
              <a:buFont typeface="Arial" charset="0"/>
              <a:buNone/>
            </a:pPr>
            <a:r>
              <a:rPr lang="en-US" sz="2900" u="sng" smtClean="0">
                <a:latin typeface="Garamond" pitchFamily="18" charset="0"/>
              </a:rPr>
              <a:t>spurted, streaming, from their wands</a:t>
            </a:r>
            <a:r>
              <a:rPr lang="en-US" sz="2900" smtClean="0">
                <a:latin typeface="Garamond" pitchFamily="18" charset="0"/>
              </a:rPr>
              <a:t>.’ (702-711)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72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Garamond" pitchFamily="18" charset="0"/>
              </a:rPr>
              <a:t>Maenad</a:t>
            </a:r>
          </a:p>
        </p:txBody>
      </p:sp>
      <p:pic>
        <p:nvPicPr>
          <p:cNvPr id="21507" name="Content Placeholder 3" descr="Maenad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6006" r="-2600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8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Maenads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latin typeface="Garamond"/>
                <a:cs typeface="Garamond"/>
              </a:rPr>
              <a:t>‘Then, carried up by their own speed, </a:t>
            </a:r>
            <a:r>
              <a:rPr lang="en-US" sz="2400" u="sng" dirty="0" smtClean="0">
                <a:latin typeface="Garamond"/>
                <a:cs typeface="Garamond"/>
              </a:rPr>
              <a:t>they flew like birds</a:t>
            </a:r>
            <a:r>
              <a:rPr lang="en-US" sz="2400" dirty="0" smtClean="0">
                <a:latin typeface="Garamond"/>
                <a:cs typeface="Garamond"/>
              </a:rPr>
              <a:t>, across the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latin typeface="Garamond"/>
                <a:cs typeface="Garamond"/>
              </a:rPr>
              <a:t>spreading fields …. </a:t>
            </a:r>
            <a:r>
              <a:rPr lang="en-US" sz="2400" u="sng" dirty="0" smtClean="0">
                <a:latin typeface="Garamond"/>
                <a:cs typeface="Garamond"/>
              </a:rPr>
              <a:t>Like invaders</a:t>
            </a:r>
            <a:r>
              <a:rPr lang="en-US" sz="2400" dirty="0" smtClean="0">
                <a:latin typeface="Garamond"/>
                <a:cs typeface="Garamond"/>
              </a:rPr>
              <a:t> they swooped on </a:t>
            </a:r>
            <a:r>
              <a:rPr lang="en-US" sz="2400" dirty="0" err="1" smtClean="0">
                <a:latin typeface="Garamond"/>
                <a:cs typeface="Garamond"/>
              </a:rPr>
              <a:t>Hysiae</a:t>
            </a:r>
            <a:r>
              <a:rPr lang="en-US" sz="2400" dirty="0" smtClean="0">
                <a:latin typeface="Garamond"/>
                <a:cs typeface="Garamond"/>
              </a:rPr>
              <a:t> and 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err="1" smtClean="0">
                <a:latin typeface="Garamond"/>
                <a:cs typeface="Garamond"/>
              </a:rPr>
              <a:t>Erythrae</a:t>
            </a:r>
            <a:r>
              <a:rPr lang="en-US" sz="2400" dirty="0" smtClean="0">
                <a:latin typeface="Garamond"/>
                <a:cs typeface="Garamond"/>
              </a:rPr>
              <a:t> in the foothills of Cithaeron. </a:t>
            </a:r>
            <a:r>
              <a:rPr lang="en-US" sz="2400" u="sng" dirty="0" smtClean="0">
                <a:latin typeface="Garamond"/>
                <a:cs typeface="Garamond"/>
              </a:rPr>
              <a:t>Everything in sight they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u="sng" dirty="0" smtClean="0">
                <a:latin typeface="Garamond"/>
                <a:cs typeface="Garamond"/>
              </a:rPr>
              <a:t>pillaged and destroyed</a:t>
            </a:r>
            <a:r>
              <a:rPr lang="en-US" sz="2400" dirty="0" smtClean="0">
                <a:latin typeface="Garamond"/>
                <a:cs typeface="Garamond"/>
              </a:rPr>
              <a:t>. </a:t>
            </a:r>
            <a:r>
              <a:rPr lang="en-US" sz="2400" u="sng" dirty="0" smtClean="0">
                <a:latin typeface="Garamond"/>
                <a:cs typeface="Garamond"/>
              </a:rPr>
              <a:t>They snatched the children from their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u="sng" dirty="0" smtClean="0">
                <a:latin typeface="Garamond"/>
                <a:cs typeface="Garamond"/>
              </a:rPr>
              <a:t>homes</a:t>
            </a:r>
            <a:r>
              <a:rPr lang="en-US" sz="2400" dirty="0" smtClean="0">
                <a:latin typeface="Garamond"/>
                <a:cs typeface="Garamond"/>
              </a:rPr>
              <a:t>.’ (747-754)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400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latin typeface="Garamond"/>
                <a:cs typeface="Garamond"/>
              </a:rPr>
              <a:t>‘Then the villagers, furious at what the women did, took to arms.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latin typeface="Garamond"/>
                <a:cs typeface="Garamond"/>
              </a:rPr>
              <a:t>and there, sire, was something terrible to see. For the men’s spears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latin typeface="Garamond"/>
                <a:cs typeface="Garamond"/>
              </a:rPr>
              <a:t>were pointed and sharp, and </a:t>
            </a:r>
            <a:r>
              <a:rPr lang="en-US" sz="2400" u="sng" dirty="0" smtClean="0">
                <a:latin typeface="Garamond"/>
                <a:cs typeface="Garamond"/>
              </a:rPr>
              <a:t>yet drew no blood</a:t>
            </a:r>
            <a:r>
              <a:rPr lang="en-US" sz="2400" dirty="0" smtClean="0">
                <a:latin typeface="Garamond"/>
                <a:cs typeface="Garamond"/>
              </a:rPr>
              <a:t>, whereas </a:t>
            </a:r>
            <a:r>
              <a:rPr lang="en-US" sz="2400" u="sng" dirty="0" smtClean="0">
                <a:latin typeface="Garamond"/>
                <a:cs typeface="Garamond"/>
              </a:rPr>
              <a:t>the wands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u="sng" dirty="0" smtClean="0">
                <a:latin typeface="Garamond"/>
                <a:cs typeface="Garamond"/>
              </a:rPr>
              <a:t>the women threw inflicted wounds</a:t>
            </a:r>
            <a:r>
              <a:rPr lang="en-US" sz="2400" dirty="0" smtClean="0">
                <a:latin typeface="Garamond"/>
                <a:cs typeface="Garamond"/>
              </a:rPr>
              <a:t>. And </a:t>
            </a:r>
            <a:r>
              <a:rPr lang="en-US" sz="2400" u="sng" dirty="0" smtClean="0">
                <a:latin typeface="Garamond"/>
                <a:cs typeface="Garamond"/>
              </a:rPr>
              <a:t>then the men ran, routed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u="sng" dirty="0" smtClean="0">
                <a:latin typeface="Garamond"/>
                <a:cs typeface="Garamond"/>
              </a:rPr>
              <a:t>by women</a:t>
            </a:r>
            <a:r>
              <a:rPr lang="en-US" sz="2400" dirty="0" smtClean="0">
                <a:latin typeface="Garamond"/>
                <a:cs typeface="Garamond"/>
              </a:rPr>
              <a:t>.’ (758-763)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1047</Words>
  <Application>Microsoft Macintosh PowerPoint</Application>
  <PresentationFormat>On-screen Show (4:3)</PresentationFormat>
  <Paragraphs>114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Georgia</vt:lpstr>
      <vt:lpstr>Arial</vt:lpstr>
      <vt:lpstr>Trebuchet MS</vt:lpstr>
      <vt:lpstr>Calibri</vt:lpstr>
      <vt:lpstr>Garamond</vt:lpstr>
      <vt:lpstr>Office Theme</vt:lpstr>
      <vt:lpstr>Maenadism out of Control</vt:lpstr>
      <vt:lpstr>Miracles 2 and 3</vt:lpstr>
      <vt:lpstr>How Many Dionysuses Are There?</vt:lpstr>
      <vt:lpstr>Maenads at Rest</vt:lpstr>
      <vt:lpstr>Maenads and Animals at Peace</vt:lpstr>
      <vt:lpstr>Maenads and Snakes</vt:lpstr>
      <vt:lpstr>Maenads and Liquids</vt:lpstr>
      <vt:lpstr>Maenad</vt:lpstr>
      <vt:lpstr>Maenads in Action</vt:lpstr>
      <vt:lpstr>Maenads and Dionysus</vt:lpstr>
      <vt:lpstr>Maenads against Animals</vt:lpstr>
      <vt:lpstr>Sparagmos on Animals</vt:lpstr>
      <vt:lpstr>A City Divided: Men against Women</vt:lpstr>
      <vt:lpstr>Luring the Prey: Sight as Bait</vt:lpstr>
      <vt:lpstr>Becoming the Other: Pentheus as a Maenad (I)</vt:lpstr>
      <vt:lpstr>Becoming the Other: Pentheus as a Maenad (II)</vt:lpstr>
      <vt:lpstr>A Plea for Insanity</vt:lpstr>
    </vt:vector>
  </TitlesOfParts>
  <Company>UCI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Bacchae on the Loose</dc:title>
  <dc:creator>Zina Giannopoulou</dc:creator>
  <cp:lastModifiedBy>Suzanne Bolding</cp:lastModifiedBy>
  <cp:revision>71</cp:revision>
  <dcterms:created xsi:type="dcterms:W3CDTF">2011-05-23T03:59:22Z</dcterms:created>
  <dcterms:modified xsi:type="dcterms:W3CDTF">2011-05-24T01:54:49Z</dcterms:modified>
</cp:coreProperties>
</file>