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65" r:id="rId13"/>
    <p:sldId id="266" r:id="rId14"/>
    <p:sldId id="270" r:id="rId15"/>
    <p:sldId id="272" r:id="rId16"/>
    <p:sldId id="271" r:id="rId17"/>
    <p:sldId id="267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5300"/>
    <a:srgbClr val="CB5000"/>
    <a:srgbClr val="BF4C00"/>
    <a:srgbClr val="AA4400"/>
    <a:srgbClr val="CF5300"/>
    <a:srgbClr val="D65500"/>
    <a:srgbClr val="E85D00"/>
    <a:srgbClr val="B2C4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1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D346-5E25-4AC6-A312-89C09EE893F0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3D100-73EF-430F-AA97-75E3F2F89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6B14A-2AC4-4D1D-995E-C132E408C213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355A-83BA-4766-8390-90EFB1519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9E4DB-4A4D-4A30-8BD6-A6E0588AEEE9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50A8E-65FC-4244-A729-00F6E5CAB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ED6E-240F-4B16-8637-E88E97AD45CE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93249-293D-4065-82E7-194314C26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550B7-2190-4E8E-9F1A-4B12042C5C65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A640-38F5-4D39-A8EC-3BDD22412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38BF-FA98-44A8-81D8-EBB0D7D17D31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C16B2-DB27-4709-B5AE-9A8D123F4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298CD-574F-4492-8347-92B2E99EECFF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3958-0E07-4F19-B7FE-5E8E0761F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A7CAE-154A-4841-B21D-E8B8B74AE7CC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57523-371F-413B-976F-3371DD27D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0C918-D27C-43B0-93E5-DD5D9385DF55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09CB0-528D-496E-98A1-D359F2859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6B187-9E32-4EB7-B52D-CE2FF7B06C30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7C6FA-A972-4574-85FE-A4D156B19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F779-5142-4BE9-BE8C-CEC3897401AC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C3F04-B5D6-4C19-B36D-B06553079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D3FF241-EA40-4139-879C-5840400108A9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498676-C142-49B7-8350-747F946E9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0" charset="-128"/>
          <a:cs typeface="ＭＳ Ｐゴシック" pitchFamily="-6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0" charset="0"/>
          <a:ea typeface="ＭＳ Ｐゴシック" pitchFamily="-60" charset="-128"/>
          <a:cs typeface="ＭＳ Ｐゴシック" pitchFamily="-6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0" charset="-128"/>
          <a:cs typeface="ＭＳ Ｐゴシック" pitchFamily="-6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67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810000"/>
                </a:solidFill>
                <a:latin typeface="Garamond" pitchFamily="18" charset="0"/>
                <a:ea typeface="ＭＳ Ｐゴシック" pitchFamily="34" charset="-128"/>
              </a:rPr>
              <a:t>Spreading Death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810000"/>
                </a:solidFill>
                <a:latin typeface="Garamond" pitchFamily="18" charset="0"/>
                <a:ea typeface="ＭＳ Ｐゴシック" pitchFamily="34" charset="-128"/>
              </a:rPr>
              <a:t>God, Humans, and Animals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5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>
                <a:latin typeface="Garamond" pitchFamily="18" charset="0"/>
                <a:ea typeface="ＭＳ Ｐゴシック" pitchFamily="34" charset="-128"/>
              </a:rPr>
              <a:t>Sparagmos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‘But she was foaming at the mouth, and her crazed eyes rolling</a:t>
            </a:r>
          </a:p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with frenzy. She was mad, stark mad, possessed by Bacchus. </a:t>
            </a:r>
          </a:p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Ignoring his cries of pity, she seized his left arm at the wrist;</a:t>
            </a:r>
          </a:p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then, planting her foot upon his chest, she pulled, wrenching</a:t>
            </a:r>
          </a:p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away the arm at the shoulder. […] Ino, meanwhile, on the other </a:t>
            </a:r>
          </a:p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side was scratching off his flesh. […] One tore off an arm, </a:t>
            </a:r>
          </a:p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another a foot still warm in its shoe. His ribs were clawed clean </a:t>
            </a:r>
          </a:p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of flesh and every hand was smeared with blood as they played </a:t>
            </a:r>
          </a:p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ball with scraps of Pentheus’ body.’ (1123-37)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C4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Garamond" pitchFamily="18" charset="0"/>
                <a:ea typeface="ＭＳ Ｐゴシック" pitchFamily="34" charset="-128"/>
              </a:rPr>
              <a:t>Pentheus Dismembered (1)</a:t>
            </a:r>
          </a:p>
        </p:txBody>
      </p:sp>
      <p:pic>
        <p:nvPicPr>
          <p:cNvPr id="23555" name="Content Placeholder 3" descr="Pentheus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4583" r="-4458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Garamond" pitchFamily="18" charset="0"/>
                <a:ea typeface="ＭＳ Ｐゴシック" pitchFamily="34" charset="-128"/>
              </a:rPr>
              <a:t>Pentheus Dismembered (2)</a:t>
            </a:r>
          </a:p>
        </p:txBody>
      </p:sp>
      <p:pic>
        <p:nvPicPr>
          <p:cNvPr id="24579" name="Content Placeholder 3" descr="pentheus2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7298" r="-729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aramond"/>
                <a:ea typeface="+mj-ea"/>
                <a:cs typeface="Garamond"/>
              </a:rPr>
              <a:t>Pentheus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aramond"/>
                <a:ea typeface="+mj-ea"/>
                <a:cs typeface="Garamond"/>
              </a:rPr>
              <a:t> Dismembered (3)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Garamond"/>
              <a:ea typeface="+mj-ea"/>
              <a:cs typeface="Garamond"/>
            </a:endParaRPr>
          </a:p>
        </p:txBody>
      </p:sp>
      <p:pic>
        <p:nvPicPr>
          <p:cNvPr id="25603" name="Content Placeholder 3" descr="Pentheus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163" r="-4016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5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Garamond" pitchFamily="18" charset="0"/>
                <a:ea typeface="ＭＳ Ｐゴシック" pitchFamily="34" charset="-128"/>
              </a:rPr>
              <a:t>Agave, the Sorrowful Victor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M: ‘Leaving her sisters at the Maenad dances, she is 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coming here,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gloating over her grisly prize</a:t>
            </a:r>
            <a:r>
              <a:rPr lang="en-US" dirty="0" smtClean="0">
                <a:latin typeface="Garamond"/>
                <a:ea typeface="+mn-ea"/>
                <a:cs typeface="Garamond"/>
              </a:rPr>
              <a:t>. She calls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upon Bacchus: he is her “fellow huntsman,”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“comrade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of the chase, crowned with victory</a:t>
            </a:r>
            <a:r>
              <a:rPr lang="en-US" dirty="0" smtClean="0">
                <a:latin typeface="Garamond"/>
                <a:ea typeface="+mn-ea"/>
                <a:cs typeface="Garamond"/>
              </a:rPr>
              <a:t>.” But all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the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victory</a:t>
            </a:r>
            <a:r>
              <a:rPr lang="en-US" dirty="0" smtClean="0">
                <a:latin typeface="Garamond"/>
                <a:ea typeface="+mn-ea"/>
                <a:cs typeface="Garamond"/>
              </a:rPr>
              <a:t> she carries home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is her own grief</a:t>
            </a:r>
            <a:r>
              <a:rPr lang="en-US" dirty="0" smtClean="0">
                <a:latin typeface="Garamond"/>
                <a:ea typeface="+mn-ea"/>
                <a:cs typeface="Garamond"/>
              </a:rPr>
              <a:t>.’ (1143-8)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latin typeface="Garamond"/>
              <a:ea typeface="+mn-ea"/>
              <a:cs typeface="Garamond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C: ‘You are proud?’ A: ‘Proud and happy.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I have won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the trophy of the chase, a great prize, manifest to all</a:t>
            </a:r>
            <a:r>
              <a:rPr lang="en-US" dirty="0" smtClean="0">
                <a:latin typeface="Garamond"/>
                <a:ea typeface="+mn-ea"/>
                <a:cs typeface="Garamond"/>
              </a:rPr>
              <a:t>.’ (1196-9)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latin typeface="Garamond"/>
              <a:ea typeface="+mn-ea"/>
              <a:cs typeface="Garamond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A: ‘Here in my hands I hold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the quarry of my chase</a:t>
            </a:r>
            <a:r>
              <a:rPr lang="en-US" dirty="0" smtClean="0">
                <a:latin typeface="Garamond"/>
                <a:ea typeface="+mn-ea"/>
                <a:cs typeface="Garamond"/>
              </a:rPr>
              <a:t>,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a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trophy </a:t>
            </a:r>
            <a:r>
              <a:rPr lang="en-US" dirty="0" smtClean="0">
                <a:latin typeface="Garamond"/>
                <a:ea typeface="+mn-ea"/>
                <a:cs typeface="Garamond"/>
              </a:rPr>
              <a:t>for our house. Take it, father, take it. Glory in my kill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And invite your friends to share the feast of triumph</a:t>
            </a:r>
            <a:r>
              <a:rPr lang="en-US" dirty="0" smtClean="0">
                <a:latin typeface="Garamond"/>
                <a:ea typeface="+mn-ea"/>
                <a:cs typeface="Garamond"/>
              </a:rPr>
              <a:t>.’ (1239-1242)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 </a:t>
            </a:r>
            <a:endParaRPr lang="en-US" dirty="0">
              <a:latin typeface="Garamond"/>
              <a:ea typeface="+mn-ea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5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Garamond" pitchFamily="18" charset="0"/>
                <a:ea typeface="ＭＳ Ｐゴシック" pitchFamily="34" charset="-128"/>
              </a:rPr>
              <a:t>‘I cannot look’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Garamond" pitchFamily="18" charset="0"/>
                <a:ea typeface="ＭＳ Ｐゴシック" pitchFamily="34" charset="-128"/>
              </a:rPr>
              <a:t>‘This is a grief so great it knows no size. </a:t>
            </a:r>
            <a:r>
              <a:rPr lang="en-US" u="sng" smtClean="0">
                <a:latin typeface="Garamond" pitchFamily="18" charset="0"/>
                <a:ea typeface="ＭＳ Ｐゴシック" pitchFamily="34" charset="-128"/>
              </a:rPr>
              <a:t>I cannot </a:t>
            </a:r>
          </a:p>
          <a:p>
            <a:pPr eaLnBrk="1" hangingPunct="1">
              <a:buFont typeface="Arial" charset="0"/>
              <a:buNone/>
            </a:pPr>
            <a:r>
              <a:rPr lang="en-US" u="sng" smtClean="0">
                <a:latin typeface="Garamond" pitchFamily="18" charset="0"/>
                <a:ea typeface="ＭＳ Ｐゴシック" pitchFamily="34" charset="-128"/>
              </a:rPr>
              <a:t>look</a:t>
            </a:r>
            <a:r>
              <a:rPr lang="en-US" smtClean="0">
                <a:latin typeface="Garamond" pitchFamily="18" charset="0"/>
                <a:ea typeface="ＭＳ Ｐゴシック" pitchFamily="34" charset="-128"/>
              </a:rPr>
              <a:t>. </a:t>
            </a:r>
            <a:r>
              <a:rPr lang="en-US" i="1" smtClean="0">
                <a:latin typeface="Garamond" pitchFamily="18" charset="0"/>
                <a:ea typeface="ＭＳ Ｐゴシック" pitchFamily="34" charset="-128"/>
              </a:rPr>
              <a:t>This</a:t>
            </a:r>
            <a:r>
              <a:rPr lang="en-US" smtClean="0">
                <a:latin typeface="Garamond" pitchFamily="18" charset="0"/>
                <a:ea typeface="ＭＳ Ｐゴシック" pitchFamily="34" charset="-128"/>
              </a:rPr>
              <a:t> is the awful murder your hands have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Garamond" pitchFamily="18" charset="0"/>
                <a:ea typeface="ＭＳ Ｐゴシック" pitchFamily="34" charset="-128"/>
              </a:rPr>
              <a:t>done. </a:t>
            </a:r>
            <a:r>
              <a:rPr lang="en-US" i="1" smtClean="0">
                <a:latin typeface="Garamond" pitchFamily="18" charset="0"/>
                <a:ea typeface="ＭＳ Ｐゴシック" pitchFamily="34" charset="-128"/>
              </a:rPr>
              <a:t>This</a:t>
            </a:r>
            <a:r>
              <a:rPr lang="en-US" smtClean="0">
                <a:latin typeface="Garamond" pitchFamily="18" charset="0"/>
                <a:ea typeface="ＭＳ Ｐゴシック" pitchFamily="34" charset="-128"/>
              </a:rPr>
              <a:t>, </a:t>
            </a:r>
            <a:r>
              <a:rPr lang="en-US" i="1" smtClean="0">
                <a:latin typeface="Garamond" pitchFamily="18" charset="0"/>
                <a:ea typeface="ＭＳ Ｐゴシック" pitchFamily="34" charset="-128"/>
              </a:rPr>
              <a:t>this</a:t>
            </a:r>
            <a:r>
              <a:rPr lang="en-US" smtClean="0">
                <a:latin typeface="Garamond" pitchFamily="18" charset="0"/>
                <a:ea typeface="ＭＳ Ｐゴシック" pitchFamily="34" charset="-128"/>
              </a:rPr>
              <a:t> is the </a:t>
            </a:r>
            <a:r>
              <a:rPr lang="en-US" u="sng" smtClean="0">
                <a:latin typeface="Garamond" pitchFamily="18" charset="0"/>
                <a:ea typeface="ＭＳ Ｐゴシック" pitchFamily="34" charset="-128"/>
              </a:rPr>
              <a:t>noble victim you have </a:t>
            </a:r>
          </a:p>
          <a:p>
            <a:pPr eaLnBrk="1" hangingPunct="1">
              <a:buFont typeface="Arial" charset="0"/>
              <a:buNone/>
            </a:pPr>
            <a:r>
              <a:rPr lang="en-US" u="sng" smtClean="0">
                <a:latin typeface="Garamond" pitchFamily="18" charset="0"/>
                <a:ea typeface="ＭＳ Ｐゴシック" pitchFamily="34" charset="-128"/>
              </a:rPr>
              <a:t>slaughtered to the gods</a:t>
            </a:r>
            <a:r>
              <a:rPr lang="en-US" smtClean="0">
                <a:latin typeface="Garamond" pitchFamily="18" charset="0"/>
                <a:ea typeface="ＭＳ Ｐゴシック" pitchFamily="34" charset="-128"/>
              </a:rPr>
              <a:t>. </a:t>
            </a:r>
            <a:r>
              <a:rPr lang="en-US" u="sng" smtClean="0">
                <a:latin typeface="Garamond" pitchFamily="18" charset="0"/>
                <a:ea typeface="ＭＳ Ｐゴシック" pitchFamily="34" charset="-128"/>
              </a:rPr>
              <a:t>And to share a feast like</a:t>
            </a:r>
          </a:p>
          <a:p>
            <a:pPr eaLnBrk="1" hangingPunct="1">
              <a:buFont typeface="Arial" charset="0"/>
              <a:buNone/>
            </a:pPr>
            <a:r>
              <a:rPr lang="en-US" u="sng" smtClean="0">
                <a:latin typeface="Garamond" pitchFamily="18" charset="0"/>
                <a:ea typeface="ＭＳ Ｐゴシック" pitchFamily="34" charset="-128"/>
              </a:rPr>
              <a:t>this you now invite all Thebes and me</a:t>
            </a:r>
            <a:r>
              <a:rPr lang="en-US" smtClean="0">
                <a:latin typeface="Garamond" pitchFamily="18" charset="0"/>
                <a:ea typeface="ＭＳ Ｐゴシック" pitchFamily="34" charset="-128"/>
              </a:rPr>
              <a:t>? O gods,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Garamond" pitchFamily="18" charset="0"/>
                <a:ea typeface="ＭＳ Ｐゴシック" pitchFamily="34" charset="-128"/>
              </a:rPr>
              <a:t>how terribly I pity you and then myself.’ (1243-7)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5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Garamond" pitchFamily="18" charset="0"/>
                <a:ea typeface="ＭＳ Ｐゴシック" pitchFamily="34" charset="-128"/>
              </a:rPr>
              <a:t>Distributing Punishments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300" smtClean="0">
                <a:latin typeface="Garamond" pitchFamily="18" charset="0"/>
                <a:ea typeface="ＭＳ Ｐゴシック" pitchFamily="34" charset="-128"/>
              </a:rPr>
              <a:t>‘Upon you, </a:t>
            </a:r>
            <a:r>
              <a:rPr lang="en-US" sz="2300" u="sng" smtClean="0">
                <a:latin typeface="Garamond" pitchFamily="18" charset="0"/>
                <a:ea typeface="ＭＳ Ｐゴシック" pitchFamily="34" charset="-128"/>
              </a:rPr>
              <a:t>Agave</a:t>
            </a:r>
            <a:r>
              <a:rPr lang="en-US" sz="2300" smtClean="0">
                <a:latin typeface="Garamond" pitchFamily="18" charset="0"/>
                <a:ea typeface="ＭＳ Ｐゴシック" pitchFamily="34" charset="-128"/>
              </a:rPr>
              <a:t>, and on your sisters I pronounce this doom: </a:t>
            </a:r>
            <a:r>
              <a:rPr lang="en-US" sz="2300" u="sng" smtClean="0">
                <a:latin typeface="Garamond" pitchFamily="18" charset="0"/>
                <a:ea typeface="ＭＳ Ｐゴシック" pitchFamily="34" charset="-128"/>
              </a:rPr>
              <a:t>you </a:t>
            </a:r>
          </a:p>
          <a:p>
            <a:pPr eaLnBrk="1" hangingPunct="1">
              <a:buFont typeface="Arial" charset="0"/>
              <a:buNone/>
            </a:pPr>
            <a:r>
              <a:rPr lang="en-US" sz="2300" u="sng" smtClean="0">
                <a:latin typeface="Garamond" pitchFamily="18" charset="0"/>
                <a:ea typeface="ＭＳ Ｐゴシック" pitchFamily="34" charset="-128"/>
              </a:rPr>
              <a:t>shall leave this city in expiation of the murder you have done</a:t>
            </a:r>
            <a:r>
              <a:rPr lang="en-US" sz="2300" smtClean="0">
                <a:latin typeface="Garamond" pitchFamily="18" charset="0"/>
                <a:ea typeface="ＭＳ Ｐゴシック" pitchFamily="34" charset="-128"/>
              </a:rPr>
              <a:t>. You are </a:t>
            </a:r>
          </a:p>
          <a:p>
            <a:pPr eaLnBrk="1" hangingPunct="1">
              <a:buFont typeface="Arial" charset="0"/>
              <a:buNone/>
            </a:pPr>
            <a:r>
              <a:rPr lang="en-US" sz="2300" smtClean="0">
                <a:latin typeface="Garamond" pitchFamily="18" charset="0"/>
                <a:ea typeface="ＭＳ Ｐゴシック" pitchFamily="34" charset="-128"/>
              </a:rPr>
              <a:t>unclean, and it would be a sacrilege that murderers should remain at </a:t>
            </a:r>
          </a:p>
          <a:p>
            <a:pPr eaLnBrk="1" hangingPunct="1">
              <a:buFont typeface="Arial" charset="0"/>
              <a:buNone/>
            </a:pPr>
            <a:r>
              <a:rPr lang="en-US" sz="2300" smtClean="0">
                <a:latin typeface="Garamond" pitchFamily="18" charset="0"/>
                <a:ea typeface="ＭＳ Ｐゴシック" pitchFamily="34" charset="-128"/>
              </a:rPr>
              <a:t>peace beside the graves [of those whom they have killed].’ (1124-8)</a:t>
            </a:r>
          </a:p>
          <a:p>
            <a:pPr eaLnBrk="1" hangingPunct="1">
              <a:buFont typeface="Arial" charset="0"/>
              <a:buNone/>
            </a:pPr>
            <a:endParaRPr lang="en-US" sz="2300" smtClean="0">
              <a:latin typeface="Garamond" pitchFamily="18" charset="0"/>
              <a:ea typeface="ＭＳ Ｐゴシック" pitchFamily="34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sz="2300" smtClean="0">
                <a:latin typeface="Garamond" pitchFamily="18" charset="0"/>
                <a:ea typeface="ＭＳ Ｐゴシック" pitchFamily="34" charset="-128"/>
              </a:rPr>
              <a:t>‘You, </a:t>
            </a:r>
            <a:r>
              <a:rPr lang="en-US" sz="2300" u="sng" smtClean="0">
                <a:latin typeface="Garamond" pitchFamily="18" charset="0"/>
                <a:ea typeface="ＭＳ Ｐゴシック" pitchFamily="34" charset="-128"/>
              </a:rPr>
              <a:t>Cadmus</a:t>
            </a:r>
            <a:r>
              <a:rPr lang="en-US" sz="2300" smtClean="0">
                <a:latin typeface="Garamond" pitchFamily="18" charset="0"/>
                <a:ea typeface="ＭＳ Ｐゴシック" pitchFamily="34" charset="-128"/>
              </a:rPr>
              <a:t>, </a:t>
            </a:r>
            <a:r>
              <a:rPr lang="en-US" sz="2300" u="sng" smtClean="0">
                <a:latin typeface="Garamond" pitchFamily="18" charset="0"/>
                <a:ea typeface="ＭＳ Ｐゴシック" pitchFamily="34" charset="-128"/>
              </a:rPr>
              <a:t>shall be changed to a serpent, and your wife, Harmonia,</a:t>
            </a:r>
          </a:p>
          <a:p>
            <a:pPr eaLnBrk="1" hangingPunct="1">
              <a:buFont typeface="Arial" charset="0"/>
              <a:buNone/>
            </a:pPr>
            <a:r>
              <a:rPr lang="en-US" sz="2300" u="sng" smtClean="0">
                <a:latin typeface="Garamond" pitchFamily="18" charset="0"/>
                <a:ea typeface="ＭＳ Ｐゴシック" pitchFamily="34" charset="-128"/>
              </a:rPr>
              <a:t>shall undergo your doom, a serpent too</a:t>
            </a:r>
            <a:r>
              <a:rPr lang="en-US" sz="2300" smtClean="0">
                <a:latin typeface="Garamond" pitchFamily="18" charset="0"/>
                <a:ea typeface="ＭＳ Ｐゴシック" pitchFamily="34" charset="-128"/>
              </a:rPr>
              <a:t>. </a:t>
            </a:r>
            <a:r>
              <a:rPr lang="en-US" sz="2300" u="sng" smtClean="0">
                <a:latin typeface="Garamond" pitchFamily="18" charset="0"/>
                <a:ea typeface="ＭＳ Ｐゴシック" pitchFamily="34" charset="-128"/>
              </a:rPr>
              <a:t>With her it is your fate to go </a:t>
            </a:r>
          </a:p>
          <a:p>
            <a:pPr eaLnBrk="1" hangingPunct="1">
              <a:buFont typeface="Arial" charset="0"/>
              <a:buNone/>
            </a:pPr>
            <a:r>
              <a:rPr lang="en-US" sz="2300" u="sng" smtClean="0">
                <a:latin typeface="Garamond" pitchFamily="18" charset="0"/>
                <a:ea typeface="ＭＳ Ｐゴシック" pitchFamily="34" charset="-128"/>
              </a:rPr>
              <a:t>on a journey </a:t>
            </a:r>
            <a:r>
              <a:rPr lang="en-US" sz="2300" smtClean="0">
                <a:latin typeface="Garamond" pitchFamily="18" charset="0"/>
                <a:ea typeface="ＭＳ Ｐゴシック" pitchFamily="34" charset="-128"/>
              </a:rPr>
              <a:t>[…] Yet in the end the god </a:t>
            </a:r>
            <a:r>
              <a:rPr lang="en-US" sz="2300" u="sng" smtClean="0">
                <a:latin typeface="Garamond" pitchFamily="18" charset="0"/>
                <a:ea typeface="ＭＳ Ｐゴシック" pitchFamily="34" charset="-128"/>
              </a:rPr>
              <a:t>Ares shall save Harmonia </a:t>
            </a:r>
          </a:p>
          <a:p>
            <a:pPr eaLnBrk="1" hangingPunct="1">
              <a:buFont typeface="Arial" charset="0"/>
              <a:buNone/>
            </a:pPr>
            <a:r>
              <a:rPr lang="en-US" sz="2300" u="sng" smtClean="0">
                <a:latin typeface="Garamond" pitchFamily="18" charset="0"/>
                <a:ea typeface="ＭＳ Ｐゴシック" pitchFamily="34" charset="-128"/>
              </a:rPr>
              <a:t>and you and bring you both to live among the blest</a:t>
            </a:r>
            <a:r>
              <a:rPr lang="en-US" sz="2300" smtClean="0">
                <a:latin typeface="Garamond" pitchFamily="18" charset="0"/>
                <a:ea typeface="ＭＳ Ｐゴシック" pitchFamily="34" charset="-128"/>
              </a:rPr>
              <a:t>.’ (1330-9) </a:t>
            </a:r>
          </a:p>
          <a:p>
            <a:pPr eaLnBrk="1" hangingPunct="1">
              <a:buFont typeface="Arial" charset="0"/>
              <a:buNone/>
            </a:pPr>
            <a:r>
              <a:rPr lang="en-US" sz="2300" smtClean="0">
                <a:latin typeface="Garamond" pitchFamily="18" charset="0"/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4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Garamond" pitchFamily="18" charset="0"/>
                <a:ea typeface="ＭＳ Ｐゴシック" pitchFamily="34" charset="-128"/>
              </a:rPr>
              <a:t>Cadmus and Harmonia</a:t>
            </a:r>
          </a:p>
        </p:txBody>
      </p:sp>
      <p:pic>
        <p:nvPicPr>
          <p:cNvPr id="29699" name="Content Placeholder 3" descr="cadmusharmoni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6486" r="-6648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5F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Garamond" pitchFamily="18" charset="0"/>
                <a:ea typeface="ＭＳ Ｐゴシック" pitchFamily="34" charset="-128"/>
              </a:rPr>
              <a:t>Seeing Things Aright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529" dirty="0" smtClean="0">
                <a:latin typeface="Garamond"/>
                <a:ea typeface="+mn-ea"/>
                <a:cs typeface="Garamond"/>
              </a:rPr>
              <a:t>P. ‘I seem </a:t>
            </a:r>
            <a:r>
              <a:rPr lang="en-US" sz="3529" u="sng" dirty="0" smtClean="0">
                <a:latin typeface="Garamond"/>
                <a:ea typeface="+mn-ea"/>
                <a:cs typeface="Garamond"/>
              </a:rPr>
              <a:t>to see</a:t>
            </a:r>
            <a:r>
              <a:rPr lang="en-US" sz="3529" dirty="0" smtClean="0">
                <a:latin typeface="Garamond"/>
                <a:ea typeface="+mn-ea"/>
                <a:cs typeface="Garamond"/>
              </a:rPr>
              <a:t> two suns blazing in the heavens.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529" dirty="0" smtClean="0">
                <a:latin typeface="Garamond"/>
                <a:ea typeface="+mn-ea"/>
                <a:cs typeface="Garamond"/>
              </a:rPr>
              <a:t>	And now two Thebes, two cities […] and you,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529" dirty="0" smtClean="0">
                <a:latin typeface="Garamond"/>
                <a:ea typeface="+mn-ea"/>
                <a:cs typeface="Garamond"/>
              </a:rPr>
              <a:t>	you are a bull who walks before me there. […] But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529" dirty="0" smtClean="0">
                <a:latin typeface="Garamond"/>
                <a:ea typeface="+mn-ea"/>
                <a:cs typeface="Garamond"/>
              </a:rPr>
              <a:t>	now </a:t>
            </a:r>
            <a:r>
              <a:rPr lang="en-US" sz="3529" u="sng" dirty="0" smtClean="0">
                <a:latin typeface="Garamond"/>
                <a:ea typeface="+mn-ea"/>
                <a:cs typeface="Garamond"/>
              </a:rPr>
              <a:t>I see</a:t>
            </a:r>
            <a:r>
              <a:rPr lang="en-US" sz="3529" dirty="0" smtClean="0">
                <a:latin typeface="Garamond"/>
                <a:ea typeface="+mn-ea"/>
                <a:cs typeface="Garamond"/>
              </a:rPr>
              <a:t> a bull.’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529" dirty="0" smtClean="0">
                <a:latin typeface="Garamond"/>
                <a:ea typeface="+mn-ea"/>
                <a:cs typeface="Garamond"/>
              </a:rPr>
              <a:t>D. ‘</a:t>
            </a:r>
            <a:r>
              <a:rPr lang="en-US" sz="3529" u="sng" dirty="0" smtClean="0">
                <a:latin typeface="Garamond"/>
                <a:ea typeface="+mn-ea"/>
                <a:cs typeface="Garamond"/>
              </a:rPr>
              <a:t>It is the god you see</a:t>
            </a:r>
            <a:r>
              <a:rPr lang="en-US" sz="3529" dirty="0" smtClean="0">
                <a:latin typeface="Garamond"/>
                <a:ea typeface="+mn-ea"/>
                <a:cs typeface="Garamond"/>
              </a:rPr>
              <a:t>. Though hostile formerly,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529" dirty="0" smtClean="0">
                <a:latin typeface="Garamond"/>
                <a:ea typeface="+mn-ea"/>
                <a:cs typeface="Garamond"/>
              </a:rPr>
              <a:t>	He now declares a truce and goes with us. </a:t>
            </a:r>
            <a:r>
              <a:rPr lang="en-US" sz="3529" u="sng" dirty="0" smtClean="0">
                <a:latin typeface="Garamond"/>
                <a:ea typeface="+mn-ea"/>
                <a:cs typeface="Garamond"/>
              </a:rPr>
              <a:t>You see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529" dirty="0" smtClean="0">
                <a:latin typeface="Garamond"/>
                <a:ea typeface="+mn-ea"/>
                <a:cs typeface="Garamond"/>
              </a:rPr>
              <a:t>	</a:t>
            </a:r>
            <a:r>
              <a:rPr lang="en-US" sz="3529" u="sng" dirty="0" smtClean="0">
                <a:latin typeface="Garamond"/>
                <a:ea typeface="+mn-ea"/>
                <a:cs typeface="Garamond"/>
              </a:rPr>
              <a:t>what you could not when you were blind.</a:t>
            </a:r>
            <a:r>
              <a:rPr lang="en-US" sz="3529" dirty="0" smtClean="0">
                <a:latin typeface="Garamond"/>
                <a:ea typeface="+mn-ea"/>
                <a:cs typeface="Garamond"/>
              </a:rPr>
              <a:t>’ (918-24)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Garamond"/>
              <a:ea typeface="+mn-ea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5F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Garamond" pitchFamily="18" charset="0"/>
                <a:ea typeface="ＭＳ Ｐゴシック" pitchFamily="34" charset="-128"/>
              </a:rPr>
              <a:t>Directing Pentheus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D: ‘But look: one of your curls has come loose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from under the snood where I tucked it.’ P: ‘It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must have worked loose when I was dancing for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joy and shaking my head.’ D: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‘Then let me be your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maid and tuck it back. Hold still</a:t>
            </a:r>
            <a:r>
              <a:rPr lang="en-US" dirty="0" smtClean="0">
                <a:latin typeface="Garamond"/>
                <a:ea typeface="+mn-ea"/>
                <a:cs typeface="Garamond"/>
              </a:rPr>
              <a:t>.’ P: ‘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Arrange it. I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am in your hands completely</a:t>
            </a:r>
            <a:r>
              <a:rPr lang="en-US" dirty="0" smtClean="0">
                <a:latin typeface="Garamond"/>
                <a:ea typeface="+mn-ea"/>
                <a:cs typeface="Garamond"/>
              </a:rPr>
              <a:t>.’ […] P: ‘But to be a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real Bacchante,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should I hold the wand in my right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hand? Or this way?</a:t>
            </a:r>
            <a:r>
              <a:rPr lang="en-US" dirty="0" smtClean="0">
                <a:latin typeface="Garamond"/>
                <a:ea typeface="+mn-ea"/>
                <a:cs typeface="Garamond"/>
              </a:rPr>
              <a:t>’ D: ‘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No. In your right hand. And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raise it as you raise your right foot</a:t>
            </a:r>
            <a:r>
              <a:rPr lang="en-US" dirty="0" smtClean="0">
                <a:latin typeface="Garamond"/>
                <a:ea typeface="+mn-ea"/>
                <a:cs typeface="Garamond"/>
              </a:rPr>
              <a:t>.’ (927-40) 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Garamond"/>
              <a:ea typeface="+mn-ea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5F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Garamond"/>
                <a:ea typeface="+mj-ea"/>
                <a:cs typeface="Garamond"/>
              </a:rPr>
              <a:t>A Contest with Dionysus: God against Man</a:t>
            </a:r>
            <a:endParaRPr lang="en-US" sz="3600" b="1" dirty="0">
              <a:latin typeface="Garamond"/>
              <a:ea typeface="+mj-ea"/>
              <a:cs typeface="Garamond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P: ‘Then lead me through the very heart of Thebes </a:t>
            </a: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since I alone</a:t>
            </a:r>
          </a:p>
          <a:p>
            <a:pPr eaLnBrk="1" hangingPunct="1">
              <a:buFont typeface="Arial" charset="0"/>
              <a:buNone/>
            </a:pP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of all this city dare to go</a:t>
            </a: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.’ D: ‘You and you alone will suffer for</a:t>
            </a:r>
          </a:p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your city. </a:t>
            </a: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A great ordeal awaits you</a:t>
            </a: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. But you are worthy of your </a:t>
            </a:r>
          </a:p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fate.’ […] D: ‘</a:t>
            </a: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You will be carried home … cradled in your</a:t>
            </a:r>
          </a:p>
          <a:p>
            <a:pPr eaLnBrk="1" hangingPunct="1">
              <a:buFont typeface="Arial" charset="0"/>
              <a:buNone/>
            </a:pP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mother’s arms</a:t>
            </a: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.’ […] P. ‘I go to my </a:t>
            </a: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reward</a:t>
            </a: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.’ D: ‘You are an</a:t>
            </a:r>
          </a:p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extraordinary young man, and you go to an extraordinary</a:t>
            </a:r>
          </a:p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experience. </a:t>
            </a: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You shall win a glory towering to heaven and  </a:t>
            </a:r>
          </a:p>
          <a:p>
            <a:pPr eaLnBrk="1" hangingPunct="1">
              <a:buFont typeface="Arial" charset="0"/>
              <a:buNone/>
            </a:pP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usurping god’s</a:t>
            </a: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. Agave and you daughters of Cadmus, reach out</a:t>
            </a:r>
          </a:p>
          <a:p>
            <a:pPr eaLnBrk="1" hangingPunct="1"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your hands! I bring this young man to a </a:t>
            </a: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great ordeal</a:t>
            </a: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. </a:t>
            </a: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The victor?</a:t>
            </a:r>
          </a:p>
          <a:p>
            <a:pPr eaLnBrk="1" hangingPunct="1">
              <a:buFont typeface="Arial" charset="0"/>
              <a:buNone/>
            </a:pP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Bromius</a:t>
            </a: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.’ (963-975)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5F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Garamond" pitchFamily="18" charset="0"/>
                <a:ea typeface="ＭＳ Ｐゴシック" pitchFamily="34" charset="-128"/>
              </a:rPr>
              <a:t>Mother disowns Son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‘Run to the mountain, fleet hounds of madness! Run, run to the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revels of Cadmus’ daughters! Sting them against the man in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women’s clothes, the madman who spies on the Maenads, who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peers from behind the rocks, who spies from a vantage!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His mother shall see him first. She will cry to the Maenads: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“</a:t>
            </a: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Who is this spy who has come to the mountains to peer at the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mountain-revels of the women of Thebes? What bore him,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Bacchae? This man was born of no woman</a:t>
            </a: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. </a:t>
            </a: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Some lioness gave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u="sng" smtClean="0">
                <a:latin typeface="Garamond" pitchFamily="18" charset="0"/>
                <a:ea typeface="ＭＳ Ｐゴシック" pitchFamily="34" charset="-128"/>
              </a:rPr>
              <a:t>him birth, some one of the Libyan gorgons</a:t>
            </a:r>
            <a:r>
              <a:rPr lang="en-US" sz="2500" smtClean="0">
                <a:latin typeface="Garamond" pitchFamily="18" charset="0"/>
                <a:ea typeface="ＭＳ Ｐゴシック" pitchFamily="34" charset="-128"/>
              </a:rPr>
              <a:t>!”’ (978-990)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5F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Garamond" pitchFamily="18" charset="0"/>
                <a:ea typeface="ＭＳ Ｐゴシック" pitchFamily="34" charset="-128"/>
              </a:rPr>
              <a:t>Dionysus: Animal and a Smiling Terror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Garamond" pitchFamily="18" charset="0"/>
                <a:ea typeface="ＭＳ Ｐゴシック" pitchFamily="34" charset="-128"/>
              </a:rPr>
              <a:t>‘O Dionysus, reveal yourself </a:t>
            </a:r>
            <a:r>
              <a:rPr lang="en-US" u="sng" smtClean="0">
                <a:latin typeface="Garamond" pitchFamily="18" charset="0"/>
                <a:ea typeface="ＭＳ Ｐゴシック" pitchFamily="34" charset="-128"/>
              </a:rPr>
              <a:t>a bull</a:t>
            </a:r>
            <a:r>
              <a:rPr lang="en-US" smtClean="0">
                <a:latin typeface="Garamond" pitchFamily="18" charset="0"/>
                <a:ea typeface="ＭＳ Ｐゴシック" pitchFamily="34" charset="-128"/>
              </a:rPr>
              <a:t>! Be manifest,</a:t>
            </a:r>
          </a:p>
          <a:p>
            <a:pPr eaLnBrk="1" hangingPunct="1">
              <a:buFont typeface="Arial" charset="0"/>
              <a:buNone/>
            </a:pPr>
            <a:r>
              <a:rPr lang="en-US" u="sng" smtClean="0">
                <a:latin typeface="Garamond" pitchFamily="18" charset="0"/>
                <a:ea typeface="ＭＳ Ｐゴシック" pitchFamily="34" charset="-128"/>
              </a:rPr>
              <a:t>a snake </a:t>
            </a:r>
            <a:r>
              <a:rPr lang="en-US" smtClean="0">
                <a:latin typeface="Garamond" pitchFamily="18" charset="0"/>
                <a:ea typeface="ＭＳ Ｐゴシック" pitchFamily="34" charset="-128"/>
              </a:rPr>
              <a:t>with darting heads, </a:t>
            </a:r>
            <a:r>
              <a:rPr lang="en-US" u="sng" smtClean="0">
                <a:latin typeface="Garamond" pitchFamily="18" charset="0"/>
                <a:ea typeface="ＭＳ Ｐゴシック" pitchFamily="34" charset="-128"/>
              </a:rPr>
              <a:t>a lion </a:t>
            </a:r>
            <a:r>
              <a:rPr lang="en-US" smtClean="0">
                <a:latin typeface="Garamond" pitchFamily="18" charset="0"/>
                <a:ea typeface="ＭＳ Ｐゴシック" pitchFamily="34" charset="-128"/>
              </a:rPr>
              <a:t>breathing fire!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Garamond" pitchFamily="18" charset="0"/>
                <a:ea typeface="ＭＳ Ｐゴシック" pitchFamily="34" charset="-128"/>
              </a:rPr>
              <a:t>Bacchus, come! </a:t>
            </a:r>
            <a:r>
              <a:rPr lang="en-US" u="sng" smtClean="0">
                <a:latin typeface="Garamond" pitchFamily="18" charset="0"/>
                <a:ea typeface="ＭＳ Ｐゴシック" pitchFamily="34" charset="-128"/>
              </a:rPr>
              <a:t>Come with your smile</a:t>
            </a:r>
            <a:r>
              <a:rPr lang="en-US" smtClean="0">
                <a:latin typeface="Garamond" pitchFamily="18" charset="0"/>
                <a:ea typeface="ＭＳ Ｐゴシック" pitchFamily="34" charset="-128"/>
              </a:rPr>
              <a:t>!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Garamond" pitchFamily="18" charset="0"/>
                <a:ea typeface="ＭＳ Ｐゴシック" pitchFamily="34" charset="-128"/>
              </a:rPr>
              <a:t>Cast your noose about this man who hunts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Garamond" pitchFamily="18" charset="0"/>
                <a:ea typeface="ＭＳ Ｐゴシック" pitchFamily="34" charset="-128"/>
              </a:rPr>
              <a:t>your Bacchae! Bring him down, trampled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Garamond" pitchFamily="18" charset="0"/>
                <a:ea typeface="ＭＳ Ｐゴシック" pitchFamily="34" charset="-128"/>
              </a:rPr>
              <a:t>underfoot by the murderous herd of your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Garamond" pitchFamily="18" charset="0"/>
                <a:ea typeface="ＭＳ Ｐゴシック" pitchFamily="34" charset="-128"/>
              </a:rPr>
              <a:t>Maenads!’ (1016-1021)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5F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latin typeface="Garamond" pitchFamily="18" charset="0"/>
                <a:ea typeface="ＭＳ Ｐゴシック" pitchFamily="34" charset="-128"/>
              </a:rPr>
              <a:t>Seeing, Not Seeing, Being Seen, and Hearing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‘There in a grassy glen we halted, unmoving,  silent, without a word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, so we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might see but not be seen</a:t>
            </a:r>
            <a:r>
              <a:rPr lang="en-US" dirty="0" smtClean="0">
                <a:latin typeface="Garamond"/>
                <a:ea typeface="+mn-ea"/>
                <a:cs typeface="Garamond"/>
              </a:rPr>
              <a:t>.’ (1046-7)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latin typeface="Garamond"/>
              <a:ea typeface="+mn-ea"/>
              <a:cs typeface="Garamond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‘But </a:t>
            </a:r>
            <a:r>
              <a:rPr lang="en-US" dirty="0" err="1" smtClean="0">
                <a:latin typeface="Garamond"/>
                <a:ea typeface="+mn-ea"/>
                <a:cs typeface="Garamond"/>
              </a:rPr>
              <a:t>Pentheus</a:t>
            </a:r>
            <a:r>
              <a:rPr lang="en-US" dirty="0" smtClean="0">
                <a:latin typeface="Garamond"/>
                <a:ea typeface="+mn-ea"/>
                <a:cs typeface="Garamond"/>
              </a:rPr>
              <a:t>, unhappy man,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could not quite see </a:t>
            </a:r>
            <a:r>
              <a:rPr lang="en-US" dirty="0" smtClean="0">
                <a:latin typeface="Garamond"/>
                <a:ea typeface="+mn-ea"/>
                <a:cs typeface="Garamond"/>
              </a:rPr>
              <a:t>the companies of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women. “Stranger,” he said, “from where I stand,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I cannot see these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counterfeited Maenads</a:t>
            </a:r>
            <a:r>
              <a:rPr lang="en-US" dirty="0" smtClean="0">
                <a:latin typeface="Garamond"/>
                <a:ea typeface="+mn-ea"/>
                <a:cs typeface="Garamond"/>
              </a:rPr>
              <a:t>.”’ (1057-60)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latin typeface="Garamond"/>
              <a:ea typeface="+mn-ea"/>
              <a:cs typeface="Garamond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‘And now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the Maenads saw him more clearly than he saw them</a:t>
            </a:r>
            <a:r>
              <a:rPr lang="en-US" dirty="0" smtClean="0">
                <a:latin typeface="Garamond"/>
                <a:ea typeface="+mn-ea"/>
                <a:cs typeface="Garamond"/>
              </a:rPr>
              <a:t>.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But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barely had they seen, when the stranger vanished and there came a great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voice out of heaven … crying</a:t>
            </a:r>
            <a:r>
              <a:rPr lang="en-US" dirty="0" smtClean="0">
                <a:latin typeface="Garamond"/>
                <a:ea typeface="+mn-ea"/>
                <a:cs typeface="Garamond"/>
              </a:rPr>
              <a:t>: “Women, I bring you the man who has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mocked at you and me and at our holy mysteries. Take vengeance upon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him.”’ (1074-7)</a:t>
            </a:r>
            <a:endParaRPr lang="en-US" dirty="0">
              <a:latin typeface="Garamond"/>
              <a:ea typeface="+mn-ea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5F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Garamond" pitchFamily="18" charset="0"/>
                <a:ea typeface="ＭＳ Ｐゴシック" pitchFamily="34" charset="-128"/>
              </a:rPr>
              <a:t>The Beast gets Caught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‘Then Agave cried out: “Maenads, make a circle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about the trunk and grip it with your hands.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unless we take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this climbing beast</a:t>
            </a:r>
            <a:r>
              <a:rPr lang="en-US" dirty="0" smtClean="0">
                <a:latin typeface="Garamond"/>
                <a:ea typeface="+mn-ea"/>
                <a:cs typeface="Garamond"/>
              </a:rPr>
              <a:t>, he will reveal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the secrets of the god.” With that, thousands of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hands tore the fir tree from the earth, and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down,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down from his high perch fell </a:t>
            </a:r>
            <a:r>
              <a:rPr lang="en-US" u="sng" dirty="0" err="1" smtClean="0">
                <a:latin typeface="Garamond"/>
                <a:ea typeface="+mn-ea"/>
                <a:cs typeface="Garamond"/>
              </a:rPr>
              <a:t>Pentheus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, tumbling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to the ground, sobbing and screaming as he fell</a:t>
            </a:r>
            <a:r>
              <a:rPr lang="en-US" dirty="0" smtClean="0">
                <a:latin typeface="Garamond"/>
                <a:ea typeface="+mn-ea"/>
                <a:cs typeface="Garamond"/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for he knew his end was near.’ (1106-12)</a:t>
            </a:r>
            <a:endParaRPr lang="en-US" dirty="0">
              <a:latin typeface="Garamond"/>
              <a:ea typeface="+mn-ea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5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Garamond" pitchFamily="18" charset="0"/>
                <a:ea typeface="ＭＳ Ｐゴシック" pitchFamily="34" charset="-128"/>
              </a:rPr>
              <a:t>‘No, no Mother!’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‘His own mother, like a priestess with her victim,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fell upon him first. But snatching off his wig and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snood </a:t>
            </a:r>
            <a:r>
              <a:rPr lang="en-US" u="sng" dirty="0" smtClean="0">
                <a:latin typeface="Garamond"/>
                <a:ea typeface="+mn-ea"/>
                <a:cs typeface="Garamond"/>
              </a:rPr>
              <a:t>so she would recognize his face</a:t>
            </a:r>
            <a:r>
              <a:rPr lang="en-US" dirty="0" smtClean="0">
                <a:latin typeface="Garamond"/>
                <a:ea typeface="+mn-ea"/>
                <a:cs typeface="Garamond"/>
              </a:rPr>
              <a:t>, he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touched her cheeks, screaming, “No, no,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Mother! I am </a:t>
            </a:r>
            <a:r>
              <a:rPr lang="en-US" dirty="0" err="1" smtClean="0">
                <a:latin typeface="Garamond"/>
                <a:ea typeface="+mn-ea"/>
                <a:cs typeface="Garamond"/>
              </a:rPr>
              <a:t>Pentheus</a:t>
            </a:r>
            <a:r>
              <a:rPr lang="en-US" dirty="0" smtClean="0">
                <a:latin typeface="Garamond"/>
                <a:ea typeface="+mn-ea"/>
                <a:cs typeface="Garamond"/>
              </a:rPr>
              <a:t>, your own son, the child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ea typeface="+mn-ea"/>
                <a:cs typeface="Garamond"/>
              </a:rPr>
              <a:t>you bore to </a:t>
            </a:r>
            <a:r>
              <a:rPr lang="en-US" dirty="0" err="1" smtClean="0">
                <a:latin typeface="Garamond"/>
                <a:ea typeface="+mn-ea"/>
                <a:cs typeface="Garamond"/>
              </a:rPr>
              <a:t>Echion</a:t>
            </a:r>
            <a:r>
              <a:rPr lang="en-US" dirty="0" smtClean="0">
                <a:latin typeface="Garamond"/>
                <a:ea typeface="+mn-ea"/>
                <a:cs typeface="Garamond"/>
              </a:rPr>
              <a:t>! Pity me, spare me, Mother!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I have done a wrong, but do not kill your own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ea typeface="+mn-ea"/>
                <a:cs typeface="Garamond"/>
              </a:rPr>
              <a:t>son for my offence.</a:t>
            </a:r>
            <a:r>
              <a:rPr lang="en-US" dirty="0" smtClean="0">
                <a:latin typeface="Garamond"/>
                <a:ea typeface="+mn-ea"/>
                <a:cs typeface="Garamond"/>
              </a:rPr>
              <a:t>”’ (1113-21)</a:t>
            </a:r>
            <a:endParaRPr lang="en-US" dirty="0">
              <a:latin typeface="Garamond"/>
              <a:ea typeface="+mn-ea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1070</Words>
  <Application>Microsoft Macintosh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ＭＳ Ｐゴシック</vt:lpstr>
      <vt:lpstr>Calibri</vt:lpstr>
      <vt:lpstr>Garamond</vt:lpstr>
      <vt:lpstr>Office Theme</vt:lpstr>
      <vt:lpstr>Spreading Death</vt:lpstr>
      <vt:lpstr>Seeing Things Aright</vt:lpstr>
      <vt:lpstr>Directing Pentheus</vt:lpstr>
      <vt:lpstr>A Contest with Dionysus: God against Man</vt:lpstr>
      <vt:lpstr>Mother disowns Son</vt:lpstr>
      <vt:lpstr>Dionysus: Animal and a Smiling Terror</vt:lpstr>
      <vt:lpstr>Seeing, Not Seeing, Being Seen, and Hearing</vt:lpstr>
      <vt:lpstr>The Beast gets Caught</vt:lpstr>
      <vt:lpstr>‘No, no Mother!’</vt:lpstr>
      <vt:lpstr>Sparagmos</vt:lpstr>
      <vt:lpstr>Pentheus Dismembered (1)</vt:lpstr>
      <vt:lpstr>Pentheus Dismembered (2)</vt:lpstr>
      <vt:lpstr>Pentheus Dismembered (3)</vt:lpstr>
      <vt:lpstr>Agave, the Sorrowful Victor</vt:lpstr>
      <vt:lpstr>‘I cannot look’</vt:lpstr>
      <vt:lpstr>Distributing Punishments</vt:lpstr>
      <vt:lpstr>Cadmus and Harmonia</vt:lpstr>
    </vt:vector>
  </TitlesOfParts>
  <Company>UCI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Pentheus’ Undoing</dc:title>
  <dc:creator>Zina Giannopoulou</dc:creator>
  <cp:lastModifiedBy>Suzanne Bolding</cp:lastModifiedBy>
  <cp:revision>51</cp:revision>
  <dcterms:created xsi:type="dcterms:W3CDTF">2011-05-24T22:12:04Z</dcterms:created>
  <dcterms:modified xsi:type="dcterms:W3CDTF">2011-05-25T17:14:17Z</dcterms:modified>
</cp:coreProperties>
</file>