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9" r:id="rId3"/>
    <p:sldId id="288" r:id="rId4"/>
    <p:sldId id="287" r:id="rId5"/>
    <p:sldId id="286" r:id="rId6"/>
    <p:sldId id="295" r:id="rId7"/>
    <p:sldId id="290" r:id="rId8"/>
    <p:sldId id="291" r:id="rId9"/>
    <p:sldId id="292" r:id="rId10"/>
    <p:sldId id="29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51" autoAdjust="0"/>
  </p:normalViewPr>
  <p:slideViewPr>
    <p:cSldViewPr>
      <p:cViewPr varScale="1">
        <p:scale>
          <a:sx n="61" d="100"/>
          <a:sy n="61" d="100"/>
        </p:scale>
        <p:origin x="-2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8061E-0BF9-47BC-88DC-5167FBD1EA79}" type="doc">
      <dgm:prSet loTypeId="urn:microsoft.com/office/officeart/2005/8/layout/pyramid4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3D1EF4-5A5F-4E61-BB3E-16B42208B18A}">
      <dgm:prSet phldrT="[Text]"/>
      <dgm:spPr/>
      <dgm:t>
        <a:bodyPr/>
        <a:lstStyle/>
        <a:p>
          <a:r>
            <a:rPr lang="en-US" dirty="0" smtClean="0"/>
            <a:t>Nature</a:t>
          </a:r>
          <a:endParaRPr lang="en-US" dirty="0"/>
        </a:p>
      </dgm:t>
    </dgm:pt>
    <dgm:pt modelId="{75BDE372-4432-4A7D-B2DB-97FD966067EE}" type="parTrans" cxnId="{A7B5F11D-F7F8-4F03-8961-4EB4C3BFDA9F}">
      <dgm:prSet/>
      <dgm:spPr/>
      <dgm:t>
        <a:bodyPr/>
        <a:lstStyle/>
        <a:p>
          <a:endParaRPr lang="en-US"/>
        </a:p>
      </dgm:t>
    </dgm:pt>
    <dgm:pt modelId="{2046FEFE-F0DC-4BC1-A01A-A4A184F6EA1D}" type="sibTrans" cxnId="{A7B5F11D-F7F8-4F03-8961-4EB4C3BFDA9F}">
      <dgm:prSet/>
      <dgm:spPr/>
      <dgm:t>
        <a:bodyPr/>
        <a:lstStyle/>
        <a:p>
          <a:endParaRPr lang="en-US"/>
        </a:p>
      </dgm:t>
    </dgm:pt>
    <dgm:pt modelId="{5E0609EC-6EA4-41E2-8764-6E6546C2DFD4}">
      <dgm:prSet phldrT="[Text]"/>
      <dgm:spPr/>
      <dgm:t>
        <a:bodyPr/>
        <a:lstStyle/>
        <a:p>
          <a:r>
            <a:rPr lang="en-US" dirty="0" smtClean="0"/>
            <a:t>Divinity	</a:t>
          </a:r>
          <a:endParaRPr lang="en-US" dirty="0"/>
        </a:p>
      </dgm:t>
    </dgm:pt>
    <dgm:pt modelId="{D56760C3-61B1-489A-BB04-4FC8435683A4}" type="parTrans" cxnId="{439F6BB0-E344-4CF9-9B8B-13FC98520696}">
      <dgm:prSet/>
      <dgm:spPr/>
      <dgm:t>
        <a:bodyPr/>
        <a:lstStyle/>
        <a:p>
          <a:endParaRPr lang="en-US"/>
        </a:p>
      </dgm:t>
    </dgm:pt>
    <dgm:pt modelId="{A101CB19-FBDD-430D-BF3B-6FA415767F6B}" type="sibTrans" cxnId="{439F6BB0-E344-4CF9-9B8B-13FC98520696}">
      <dgm:prSet/>
      <dgm:spPr/>
      <dgm:t>
        <a:bodyPr/>
        <a:lstStyle/>
        <a:p>
          <a:endParaRPr lang="en-US"/>
        </a:p>
      </dgm:t>
    </dgm:pt>
    <dgm:pt modelId="{7AD9A808-EB42-4C14-B4F4-3E30E9B8B26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0328AF3-9628-4354-8492-8E954E2726F0}" type="parTrans" cxnId="{86C79B7B-EC5C-484F-95B8-15087537A741}">
      <dgm:prSet/>
      <dgm:spPr/>
      <dgm:t>
        <a:bodyPr/>
        <a:lstStyle/>
        <a:p>
          <a:endParaRPr lang="en-US"/>
        </a:p>
      </dgm:t>
    </dgm:pt>
    <dgm:pt modelId="{22C61C2D-D0C9-4B50-A564-F4557690CE3E}" type="sibTrans" cxnId="{86C79B7B-EC5C-484F-95B8-15087537A741}">
      <dgm:prSet/>
      <dgm:spPr/>
      <dgm:t>
        <a:bodyPr/>
        <a:lstStyle/>
        <a:p>
          <a:endParaRPr lang="en-US"/>
        </a:p>
      </dgm:t>
    </dgm:pt>
    <dgm:pt modelId="{C725E09E-AF7A-4770-86E6-CEB5F7BCD4B3}">
      <dgm:prSet phldrT="[Text]"/>
      <dgm:spPr/>
      <dgm:t>
        <a:bodyPr/>
        <a:lstStyle/>
        <a:p>
          <a:r>
            <a:rPr lang="en-US" dirty="0" smtClean="0"/>
            <a:t>Society</a:t>
          </a:r>
          <a:endParaRPr lang="en-US" dirty="0"/>
        </a:p>
      </dgm:t>
    </dgm:pt>
    <dgm:pt modelId="{6F9CE536-49C7-4C95-AA69-AC60E9E939B6}" type="parTrans" cxnId="{E2131A4F-7C13-453D-8B7A-840840637109}">
      <dgm:prSet/>
      <dgm:spPr/>
      <dgm:t>
        <a:bodyPr/>
        <a:lstStyle/>
        <a:p>
          <a:endParaRPr lang="en-US"/>
        </a:p>
      </dgm:t>
    </dgm:pt>
    <dgm:pt modelId="{BEF526E3-4D5B-4BE9-9EF7-C5E637BA97F8}" type="sibTrans" cxnId="{E2131A4F-7C13-453D-8B7A-840840637109}">
      <dgm:prSet/>
      <dgm:spPr/>
      <dgm:t>
        <a:bodyPr/>
        <a:lstStyle/>
        <a:p>
          <a:endParaRPr lang="en-US"/>
        </a:p>
      </dgm:t>
    </dgm:pt>
    <dgm:pt modelId="{F6981B47-1B1F-479C-8185-E82E04A75014}" type="pres">
      <dgm:prSet presAssocID="{70D8061E-0BF9-47BC-88DC-5167FBD1EA7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82039-BB00-4971-8E73-3F82AF02712A}" type="pres">
      <dgm:prSet presAssocID="{70D8061E-0BF9-47BC-88DC-5167FBD1EA7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07C86-FF2D-4F33-AE43-57363BA6F63A}" type="pres">
      <dgm:prSet presAssocID="{70D8061E-0BF9-47BC-88DC-5167FBD1EA7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EE562-C507-455B-947A-C1705D56E2D2}" type="pres">
      <dgm:prSet presAssocID="{70D8061E-0BF9-47BC-88DC-5167FBD1EA79}" presName="triangle3" presStyleLbl="node1" presStyleIdx="2" presStyleCnt="4" custLinFactNeighborX="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93A70-1048-4679-A895-64F30E3C80AB}" type="pres">
      <dgm:prSet presAssocID="{70D8061E-0BF9-47BC-88DC-5167FBD1EA7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2BBE1-CEDE-4808-98B7-D35A8A29A05F}" type="presOf" srcId="{70D8061E-0BF9-47BC-88DC-5167FBD1EA79}" destId="{F6981B47-1B1F-479C-8185-E82E04A75014}" srcOrd="0" destOrd="0" presId="urn:microsoft.com/office/officeart/2005/8/layout/pyramid4"/>
    <dgm:cxn modelId="{84B0401E-2740-4FB3-A606-F53DDF372863}" type="presOf" srcId="{7AD9A808-EB42-4C14-B4F4-3E30E9B8B267}" destId="{4B7EE562-C507-455B-947A-C1705D56E2D2}" srcOrd="0" destOrd="0" presId="urn:microsoft.com/office/officeart/2005/8/layout/pyramid4"/>
    <dgm:cxn modelId="{439F6BB0-E344-4CF9-9B8B-13FC98520696}" srcId="{70D8061E-0BF9-47BC-88DC-5167FBD1EA79}" destId="{5E0609EC-6EA4-41E2-8764-6E6546C2DFD4}" srcOrd="1" destOrd="0" parTransId="{D56760C3-61B1-489A-BB04-4FC8435683A4}" sibTransId="{A101CB19-FBDD-430D-BF3B-6FA415767F6B}"/>
    <dgm:cxn modelId="{A7B5F11D-F7F8-4F03-8961-4EB4C3BFDA9F}" srcId="{70D8061E-0BF9-47BC-88DC-5167FBD1EA79}" destId="{8C3D1EF4-5A5F-4E61-BB3E-16B42208B18A}" srcOrd="0" destOrd="0" parTransId="{75BDE372-4432-4A7D-B2DB-97FD966067EE}" sibTransId="{2046FEFE-F0DC-4BC1-A01A-A4A184F6EA1D}"/>
    <dgm:cxn modelId="{E2131A4F-7C13-453D-8B7A-840840637109}" srcId="{70D8061E-0BF9-47BC-88DC-5167FBD1EA79}" destId="{C725E09E-AF7A-4770-86E6-CEB5F7BCD4B3}" srcOrd="3" destOrd="0" parTransId="{6F9CE536-49C7-4C95-AA69-AC60E9E939B6}" sibTransId="{BEF526E3-4D5B-4BE9-9EF7-C5E637BA97F8}"/>
    <dgm:cxn modelId="{5F88CDA5-4C9F-409F-A2EC-5C0FA57F4981}" type="presOf" srcId="{8C3D1EF4-5A5F-4E61-BB3E-16B42208B18A}" destId="{20382039-BB00-4971-8E73-3F82AF02712A}" srcOrd="0" destOrd="0" presId="urn:microsoft.com/office/officeart/2005/8/layout/pyramid4"/>
    <dgm:cxn modelId="{6B9590E5-7572-4A23-B7D1-57C18180D39D}" type="presOf" srcId="{C725E09E-AF7A-4770-86E6-CEB5F7BCD4B3}" destId="{FAD93A70-1048-4679-A895-64F30E3C80AB}" srcOrd="0" destOrd="0" presId="urn:microsoft.com/office/officeart/2005/8/layout/pyramid4"/>
    <dgm:cxn modelId="{D18486BD-B7CB-4212-B55E-33621AC35C2C}" type="presOf" srcId="{5E0609EC-6EA4-41E2-8764-6E6546C2DFD4}" destId="{52407C86-FF2D-4F33-AE43-57363BA6F63A}" srcOrd="0" destOrd="0" presId="urn:microsoft.com/office/officeart/2005/8/layout/pyramid4"/>
    <dgm:cxn modelId="{86C79B7B-EC5C-484F-95B8-15087537A741}" srcId="{70D8061E-0BF9-47BC-88DC-5167FBD1EA79}" destId="{7AD9A808-EB42-4C14-B4F4-3E30E9B8B267}" srcOrd="2" destOrd="0" parTransId="{C0328AF3-9628-4354-8492-8E954E2726F0}" sibTransId="{22C61C2D-D0C9-4B50-A564-F4557690CE3E}"/>
    <dgm:cxn modelId="{C0FB75CC-D46C-49DE-A736-63C59AA93F9C}" type="presParOf" srcId="{F6981B47-1B1F-479C-8185-E82E04A75014}" destId="{20382039-BB00-4971-8E73-3F82AF02712A}" srcOrd="0" destOrd="0" presId="urn:microsoft.com/office/officeart/2005/8/layout/pyramid4"/>
    <dgm:cxn modelId="{7F23059F-2BC0-4875-8B01-74FFADB6AB57}" type="presParOf" srcId="{F6981B47-1B1F-479C-8185-E82E04A75014}" destId="{52407C86-FF2D-4F33-AE43-57363BA6F63A}" srcOrd="1" destOrd="0" presId="urn:microsoft.com/office/officeart/2005/8/layout/pyramid4"/>
    <dgm:cxn modelId="{6DA43336-F405-4CD3-BB0C-3D19B40E9903}" type="presParOf" srcId="{F6981B47-1B1F-479C-8185-E82E04A75014}" destId="{4B7EE562-C507-455B-947A-C1705D56E2D2}" srcOrd="2" destOrd="0" presId="urn:microsoft.com/office/officeart/2005/8/layout/pyramid4"/>
    <dgm:cxn modelId="{769D245E-35BB-4232-B874-B96932C8DDB4}" type="presParOf" srcId="{F6981B47-1B1F-479C-8185-E82E04A75014}" destId="{FAD93A70-1048-4679-A895-64F30E3C80A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82039-BB00-4971-8E73-3F82AF02712A}">
      <dsp:nvSpPr>
        <dsp:cNvPr id="0" name=""/>
        <dsp:cNvSpPr/>
      </dsp:nvSpPr>
      <dsp:spPr>
        <a:xfrm>
          <a:off x="3295650" y="0"/>
          <a:ext cx="3238499" cy="3238499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Nature</a:t>
          </a:r>
          <a:endParaRPr lang="en-US" sz="3100" kern="1200" dirty="0"/>
        </a:p>
      </dsp:txBody>
      <dsp:txXfrm>
        <a:off x="3295650" y="0"/>
        <a:ext cx="3238499" cy="3238499"/>
      </dsp:txXfrm>
    </dsp:sp>
    <dsp:sp modelId="{52407C86-FF2D-4F33-AE43-57363BA6F63A}">
      <dsp:nvSpPr>
        <dsp:cNvPr id="0" name=""/>
        <dsp:cNvSpPr/>
      </dsp:nvSpPr>
      <dsp:spPr>
        <a:xfrm>
          <a:off x="1676400" y="3238499"/>
          <a:ext cx="3238499" cy="3238499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Divinity	</a:t>
          </a:r>
          <a:endParaRPr lang="en-US" sz="3100" kern="1200" dirty="0"/>
        </a:p>
      </dsp:txBody>
      <dsp:txXfrm>
        <a:off x="1676400" y="3238499"/>
        <a:ext cx="3238499" cy="3238499"/>
      </dsp:txXfrm>
    </dsp:sp>
    <dsp:sp modelId="{4B7EE562-C507-455B-947A-C1705D56E2D2}">
      <dsp:nvSpPr>
        <dsp:cNvPr id="0" name=""/>
        <dsp:cNvSpPr/>
      </dsp:nvSpPr>
      <dsp:spPr>
        <a:xfrm rot="10800000">
          <a:off x="3316668" y="3238499"/>
          <a:ext cx="3238499" cy="3238499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</a:t>
          </a:r>
          <a:endParaRPr lang="en-US" sz="3100" kern="1200" dirty="0"/>
        </a:p>
      </dsp:txBody>
      <dsp:txXfrm rot="10800000">
        <a:off x="3316668" y="3238499"/>
        <a:ext cx="3238499" cy="3238499"/>
      </dsp:txXfrm>
    </dsp:sp>
    <dsp:sp modelId="{FAD93A70-1048-4679-A895-64F30E3C80AB}">
      <dsp:nvSpPr>
        <dsp:cNvPr id="0" name=""/>
        <dsp:cNvSpPr/>
      </dsp:nvSpPr>
      <dsp:spPr>
        <a:xfrm>
          <a:off x="4914900" y="3238499"/>
          <a:ext cx="3238499" cy="3238499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Society</a:t>
          </a:r>
          <a:endParaRPr lang="en-US" sz="3100" kern="1200" dirty="0"/>
        </a:p>
      </dsp:txBody>
      <dsp:txXfrm>
        <a:off x="4914900" y="3238499"/>
        <a:ext cx="3238499" cy="3238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3EE1-6E50-434A-BDC5-92E992B1BEF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25CE-833D-484B-BF88-37DB95290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25CE-833D-484B-BF88-37DB95290A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25CE-833D-484B-BF88-37DB95290A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25CE-833D-484B-BF88-37DB95290A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E314C6-573E-4065-8E68-26E1094D709C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3FF8A-E907-4A4A-A6D2-6584AED54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loydbleekcollection.cs.uct.ac.za/drawings/Iziko_SAMLB_!nBook2_002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&amp; Nature:</a:t>
            </a:r>
            <a:br>
              <a:rPr lang="en-US" dirty="0" smtClean="0"/>
            </a:br>
            <a:r>
              <a:rPr lang="en-US" dirty="0" smtClean="0"/>
              <a:t>Some Reflections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of the Broken String</a:t>
            </a:r>
            <a:endParaRPr lang="en-US" dirty="0"/>
          </a:p>
        </p:txBody>
      </p:sp>
      <p:pic>
        <p:nvPicPr>
          <p:cNvPr id="12" name="Content Placeholder 3" descr="mitchell6.jpg"/>
          <p:cNvPicPr>
            <a:picLocks noChangeAspect="1"/>
          </p:cNvPicPr>
          <p:nvPr/>
        </p:nvPicPr>
        <p:blipFill>
          <a:blip r:embed="rId3" cstate="print"/>
          <a:srcRect l="8036" t="20020" r="5458" b="13337"/>
          <a:stretch>
            <a:fillRect/>
          </a:stretch>
        </p:blipFill>
        <p:spPr>
          <a:xfrm>
            <a:off x="228600" y="1600200"/>
            <a:ext cx="4670892" cy="4953000"/>
          </a:xfrm>
          <a:prstGeom prst="rect">
            <a:avLst/>
          </a:prstGeom>
        </p:spPr>
      </p:pic>
      <p:pic>
        <p:nvPicPr>
          <p:cNvPr id="6" name="Content Placeholder 5" descr="Iziko_SAMLB_!nBook2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676401"/>
            <a:ext cx="3810000" cy="2918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1" y="48006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Consequences of rupture in a society’s relationship with nature </a:t>
            </a:r>
            <a:endParaRPr lang="en-US" sz="2800" dirty="0"/>
          </a:p>
        </p:txBody>
      </p:sp>
    </p:spTree>
  </p:cSld>
  <p:clrMapOvr>
    <a:masterClrMapping/>
  </p:clrMapOvr>
  <p:transition advTm="1026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meaning with nature</a:t>
            </a:r>
            <a:endParaRPr lang="en-US" dirty="0"/>
          </a:p>
        </p:txBody>
      </p:sp>
      <p:pic>
        <p:nvPicPr>
          <p:cNvPr id="1026" name="Picture 2" descr="C:\Users\moegoe\Pictures\My Pictures\Cedarberg Dec 2006\Cedarberg Day 1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0" y="11353800"/>
            <a:ext cx="21640800" cy="16230600"/>
          </a:xfrm>
          <a:prstGeom prst="rect">
            <a:avLst/>
          </a:prstGeom>
          <a:noFill/>
        </p:spPr>
      </p:pic>
      <p:pic>
        <p:nvPicPr>
          <p:cNvPr id="2" name="Picture 2" descr="C:\Users\poechs\Pictures\My Pictures\Cedarberg Dec 2006\Cedarberg Day 1 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43050"/>
            <a:ext cx="8991600" cy="5238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4066" y="1600200"/>
            <a:ext cx="4705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place does not feel to me</a:t>
            </a: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 the place used to feel to me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157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Conceptions of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330209"/>
          </a:xfrm>
        </p:spPr>
        <p:txBody>
          <a:bodyPr/>
          <a:lstStyle/>
          <a:p>
            <a:r>
              <a:rPr lang="en-US" dirty="0" smtClean="0"/>
              <a:t>Spiritual  or religious</a:t>
            </a:r>
          </a:p>
          <a:p>
            <a:r>
              <a:rPr lang="en-US" dirty="0" smtClean="0"/>
              <a:t>Source of sustenance</a:t>
            </a:r>
          </a:p>
          <a:p>
            <a:r>
              <a:rPr lang="en-US" dirty="0" smtClean="0"/>
              <a:t>Source of knowledge</a:t>
            </a:r>
          </a:p>
          <a:p>
            <a:r>
              <a:rPr lang="en-US" dirty="0" smtClean="0"/>
              <a:t>Subject of knowledge</a:t>
            </a:r>
          </a:p>
          <a:p>
            <a:r>
              <a:rPr lang="en-US" dirty="0" smtClean="0"/>
              <a:t>At the service of people (so controllable)</a:t>
            </a:r>
          </a:p>
          <a:p>
            <a:r>
              <a:rPr lang="en-US" dirty="0" smtClean="0"/>
              <a:t>Dangerous (so beyond control)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953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Multiple understandings of nature  can be in play at once</a:t>
            </a:r>
          </a:p>
          <a:p>
            <a:r>
              <a:rPr lang="en-US" sz="3600" dirty="0" smtClean="0"/>
              <a:t>                      — in other cultures and in our own</a:t>
            </a:r>
            <a:endParaRPr lang="en-US" sz="3600" dirty="0"/>
          </a:p>
        </p:txBody>
      </p:sp>
    </p:spTree>
  </p:cSld>
  <p:clrMapOvr>
    <a:masterClrMapping/>
  </p:clrMapOvr>
  <p:transition advTm="92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Italy: Earthquake May 2o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363" y="5943600"/>
            <a:ext cx="8659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society’s relationship to nature is not static</a:t>
            </a:r>
            <a:endParaRPr lang="en-US" sz="3600" dirty="0"/>
          </a:p>
        </p:txBody>
      </p:sp>
      <p:pic>
        <p:nvPicPr>
          <p:cNvPr id="10" name="Content Placeholder 9" descr="Earthquake-in-Italy-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800600" cy="28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oechs\Documents\_2010 projects\HumCore\Italy-earthquake-damages-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64180"/>
            <a:ext cx="4648200" cy="2788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93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Japan: Earthquake &amp; Tsunami, </a:t>
            </a:r>
            <a:br>
              <a:rPr lang="en-US" dirty="0" smtClean="0"/>
            </a:br>
            <a:r>
              <a:rPr lang="en-US" dirty="0" smtClean="0"/>
              <a:t>April </a:t>
            </a:r>
            <a:r>
              <a:rPr lang="en-US" dirty="0" smtClean="0"/>
              <a:t>7, 2011</a:t>
            </a:r>
            <a:endParaRPr lang="en-US" dirty="0"/>
          </a:p>
        </p:txBody>
      </p:sp>
      <p:pic>
        <p:nvPicPr>
          <p:cNvPr id="4" name="Content Placeholder 3" descr="japan-tsun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525656" cy="4800600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Morganza</a:t>
            </a:r>
            <a:r>
              <a:rPr lang="en-US" dirty="0" smtClean="0"/>
              <a:t> Spillway opened </a:t>
            </a:r>
            <a:r>
              <a:rPr lang="en-US" dirty="0" smtClean="0"/>
              <a:t>18 May 2011</a:t>
            </a:r>
            <a:endParaRPr lang="en-US" dirty="0"/>
          </a:p>
        </p:txBody>
      </p:sp>
      <p:pic>
        <p:nvPicPr>
          <p:cNvPr id="8" name="Content Placeholder 7" descr="morganz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599" y="4419600"/>
            <a:ext cx="4063999" cy="2286000"/>
          </a:xfrm>
        </p:spPr>
      </p:pic>
      <p:pic>
        <p:nvPicPr>
          <p:cNvPr id="10" name="Content Placeholder 9" descr="Morganza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599" y="1524000"/>
            <a:ext cx="4214803" cy="2819400"/>
          </a:xfrm>
        </p:spPr>
      </p:pic>
      <p:pic>
        <p:nvPicPr>
          <p:cNvPr id="11" name="Picture 10" descr="morganz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2142" y="1600200"/>
            <a:ext cx="2442258" cy="1607820"/>
          </a:xfrm>
          <a:prstGeom prst="rect">
            <a:avLst/>
          </a:prstGeom>
        </p:spPr>
      </p:pic>
      <p:pic>
        <p:nvPicPr>
          <p:cNvPr id="12" name="Picture 11" descr="morganz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9181" y="3352800"/>
            <a:ext cx="4272419" cy="3118866"/>
          </a:xfrm>
          <a:prstGeom prst="rect">
            <a:avLst/>
          </a:prstGeom>
        </p:spPr>
      </p:pic>
    </p:spTree>
  </p:cSld>
  <p:clrMapOvr>
    <a:masterClrMapping/>
  </p:clrMapOvr>
  <p:transition advTm="37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Joplin, MO: Tornado, </a:t>
            </a:r>
            <a:r>
              <a:rPr lang="en-US" dirty="0" smtClean="0"/>
              <a:t>22 May 2012</a:t>
            </a:r>
            <a:endParaRPr lang="en-US" dirty="0"/>
          </a:p>
        </p:txBody>
      </p:sp>
      <p:pic>
        <p:nvPicPr>
          <p:cNvPr id="7" name="Content Placeholder 6" descr="Joplin-Missouri-Torn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248400" cy="3982566"/>
          </a:xfrm>
        </p:spPr>
      </p:pic>
      <p:sp>
        <p:nvSpPr>
          <p:cNvPr id="8" name="TextBox 7"/>
          <p:cNvSpPr txBox="1"/>
          <p:nvPr/>
        </p:nvSpPr>
        <p:spPr>
          <a:xfrm>
            <a:off x="535621" y="5867400"/>
            <a:ext cx="7846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most devastating tornado on record</a:t>
            </a:r>
            <a:endParaRPr lang="en-US" sz="3600" dirty="0"/>
          </a:p>
        </p:txBody>
      </p:sp>
    </p:spTree>
  </p:cSld>
  <p:clrMapOvr>
    <a:masterClrMapping/>
  </p:clrMapOvr>
  <p:transition advTm="193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Foundational </a:t>
            </a:r>
            <a:br>
              <a:rPr lang="en-US" dirty="0" smtClean="0"/>
            </a:br>
            <a:r>
              <a:rPr lang="en-US" dirty="0" smtClean="0"/>
              <a:t>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28600"/>
          <a:ext cx="9829800" cy="64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2499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Describe relationships between people and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Time/place specific (not universal)</a:t>
            </a:r>
          </a:p>
          <a:p>
            <a:pPr lvl="1"/>
            <a:r>
              <a:rPr lang="en-US" dirty="0" smtClean="0"/>
              <a:t>Greek men and Greek women in the </a:t>
            </a:r>
            <a:r>
              <a:rPr lang="en-US" i="1" dirty="0" err="1" smtClean="0"/>
              <a:t>Bacchae</a:t>
            </a:r>
            <a:endParaRPr lang="en-US" dirty="0" smtClean="0"/>
          </a:p>
          <a:p>
            <a:pPr lvl="1"/>
            <a:r>
              <a:rPr lang="en-US" dirty="0" smtClean="0"/>
              <a:t>Early modern European/Christian</a:t>
            </a:r>
          </a:p>
          <a:p>
            <a:pPr lvl="1"/>
            <a:r>
              <a:rPr lang="en-US" dirty="0" smtClean="0"/>
              <a:t>Western scientific approach of Galileo &amp; Heisenberg</a:t>
            </a:r>
          </a:p>
          <a:p>
            <a:pPr lvl="1"/>
            <a:r>
              <a:rPr lang="en-US" dirty="0" smtClean="0"/>
              <a:t> </a:t>
            </a:r>
            <a:r>
              <a:rPr lang="en-US" dirty="0" err="1" smtClean="0"/>
              <a:t>Khoisan</a:t>
            </a:r>
            <a:endParaRPr lang="en-US" dirty="0" smtClean="0"/>
          </a:p>
          <a:p>
            <a:r>
              <a:rPr lang="en-US" dirty="0" smtClean="0"/>
              <a:t>Contingent</a:t>
            </a:r>
          </a:p>
          <a:p>
            <a:r>
              <a:rPr lang="en-US" dirty="0" smtClean="0"/>
              <a:t>Dynamic (not static)</a:t>
            </a:r>
            <a:endParaRPr lang="en-US" dirty="0"/>
          </a:p>
        </p:txBody>
      </p:sp>
    </p:spTree>
  </p:cSld>
  <p:clrMapOvr>
    <a:masterClrMapping/>
  </p:clrMapOvr>
  <p:transition advTm="73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Lion and the Jackals </a:t>
            </a:r>
            <a:endParaRPr lang="en-US" dirty="0"/>
          </a:p>
        </p:txBody>
      </p:sp>
      <p:pic>
        <p:nvPicPr>
          <p:cNvPr id="6" name="Content Placeholder 5" descr="Iziko_SAMLB_!nBook2_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524000"/>
            <a:ext cx="6019800" cy="4611021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Spirituality</a:t>
            </a:r>
          </a:p>
          <a:p>
            <a:r>
              <a:rPr lang="en-US" dirty="0" smtClean="0"/>
              <a:t>Sustenance</a:t>
            </a:r>
          </a:p>
          <a:p>
            <a:r>
              <a:rPr lang="en-US" dirty="0" smtClean="0"/>
              <a:t>Uneven control</a:t>
            </a:r>
          </a:p>
          <a:p>
            <a:r>
              <a:rPr lang="en-US" dirty="0" smtClean="0"/>
              <a:t>Danger</a:t>
            </a:r>
          </a:p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172200"/>
            <a:ext cx="592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1) !no, 2) </a:t>
            </a:r>
            <a:r>
              <a:rPr lang="en-US" dirty="0" err="1" smtClean="0"/>
              <a:t>Poo</a:t>
            </a:r>
            <a:r>
              <a:rPr lang="en-US" dirty="0" smtClean="0"/>
              <a:t>, an animal said to eat the fruit of the !no.</a:t>
            </a:r>
          </a:p>
          <a:p>
            <a:pPr marL="342900" indent="-342900"/>
            <a:r>
              <a:rPr lang="en-US" dirty="0" smtClean="0"/>
              <a:t>Drawing by !</a:t>
            </a:r>
            <a:r>
              <a:rPr lang="en-US" dirty="0" err="1" smtClean="0"/>
              <a:t>nanni</a:t>
            </a:r>
            <a:r>
              <a:rPr lang="en-US" dirty="0" smtClean="0"/>
              <a:t>. 5/24/1881.  </a:t>
            </a:r>
            <a:r>
              <a:rPr lang="en-US" dirty="0" err="1" smtClean="0">
                <a:hlinkClick r:id="rId3"/>
              </a:rPr>
              <a:t>Bleek</a:t>
            </a:r>
            <a:r>
              <a:rPr lang="en-US" dirty="0" smtClean="0">
                <a:hlinkClick r:id="rId3"/>
              </a:rPr>
              <a:t> &amp; Lloyd Collection</a:t>
            </a:r>
            <a:r>
              <a:rPr lang="en-US" dirty="0" smtClean="0"/>
              <a:t>, UCT</a:t>
            </a:r>
            <a:endParaRPr lang="en-US" dirty="0"/>
          </a:p>
        </p:txBody>
      </p:sp>
    </p:spTree>
  </p:cSld>
  <p:clrMapOvr>
    <a:masterClrMapping/>
  </p:clrMapOvr>
  <p:transition advTm="11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1508</TotalTime>
  <Words>210</Words>
  <Application>Microsoft Office PowerPoint</Application>
  <PresentationFormat>On-screen Show (4:3)</PresentationFormat>
  <Paragraphs>46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Humans &amp; Nature: Some Reflections </vt:lpstr>
      <vt:lpstr>Conceptions of Nature</vt:lpstr>
      <vt:lpstr>Italy: Earthquake May 2o</vt:lpstr>
      <vt:lpstr>Japan: Earthquake &amp; Tsunami,  April 7, 2011</vt:lpstr>
      <vt:lpstr>Morganza Spillway opened 18 May 2011</vt:lpstr>
      <vt:lpstr>Joplin, MO: Tornado, 22 May 2012</vt:lpstr>
      <vt:lpstr>Foundational  Relationships</vt:lpstr>
      <vt:lpstr>Describe relationships between people and nature</vt:lpstr>
      <vt:lpstr>The Lion and the Jackals </vt:lpstr>
      <vt:lpstr>Song of the Broken String</vt:lpstr>
      <vt:lpstr>Making meaning with nature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Jane Mitchell</dc:creator>
  <cp:lastModifiedBy>Laura Jane Mitchell</cp:lastModifiedBy>
  <cp:revision>110</cp:revision>
  <dcterms:created xsi:type="dcterms:W3CDTF">2011-04-29T19:12:37Z</dcterms:created>
  <dcterms:modified xsi:type="dcterms:W3CDTF">2012-05-25T04:33:05Z</dcterms:modified>
</cp:coreProperties>
</file>