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3" r:id="rId7"/>
    <p:sldId id="264" r:id="rId8"/>
    <p:sldId id="265" r:id="rId9"/>
    <p:sldId id="268" r:id="rId10"/>
    <p:sldId id="266" r:id="rId11"/>
    <p:sldId id="267"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12" autoAdjust="0"/>
  </p:normalViewPr>
  <p:slideViewPr>
    <p:cSldViewPr>
      <p:cViewPr varScale="1">
        <p:scale>
          <a:sx n="72" d="100"/>
          <a:sy n="72" d="100"/>
        </p:scale>
        <p:origin x="-91"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DD7992C-C2BD-4CEE-B44D-D8E48541CE35}" type="datetimeFigureOut">
              <a:rPr lang="en-US" smtClean="0"/>
              <a:pPr/>
              <a:t>4/20/2011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61DDB-AB69-4DCE-A4BE-AFD407D26B70}"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D7992C-C2BD-4CEE-B44D-D8E48541CE35}" type="datetimeFigureOut">
              <a:rPr lang="en-US" smtClean="0"/>
              <a:pPr/>
              <a:t>4/20/2011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61DDB-AB69-4DCE-A4BE-AFD407D26B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D7992C-C2BD-4CEE-B44D-D8E48541CE35}" type="datetimeFigureOut">
              <a:rPr lang="en-US" smtClean="0"/>
              <a:pPr/>
              <a:t>4/20/2011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1461DDB-AB69-4DCE-A4BE-AFD407D26B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D7992C-C2BD-4CEE-B44D-D8E48541CE35}" type="datetimeFigureOut">
              <a:rPr lang="en-US" smtClean="0"/>
              <a:pPr/>
              <a:t>4/20/2011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61DDB-AB69-4DCE-A4BE-AFD407D26B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D7992C-C2BD-4CEE-B44D-D8E48541CE35}" type="datetimeFigureOut">
              <a:rPr lang="en-US" smtClean="0"/>
              <a:pPr/>
              <a:t>4/20/2011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61DDB-AB69-4DCE-A4BE-AFD407D26B7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D7992C-C2BD-4CEE-B44D-D8E48541CE35}" type="datetimeFigureOut">
              <a:rPr lang="en-US" smtClean="0"/>
              <a:pPr/>
              <a:t>4/20/2011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61DDB-AB69-4DCE-A4BE-AFD407D26B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D7992C-C2BD-4CEE-B44D-D8E48541CE35}" type="datetimeFigureOut">
              <a:rPr lang="en-US" smtClean="0"/>
              <a:pPr/>
              <a:t>4/20/2011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61DDB-AB69-4DCE-A4BE-AFD407D26B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D7992C-C2BD-4CEE-B44D-D8E48541CE35}" type="datetimeFigureOut">
              <a:rPr lang="en-US" smtClean="0"/>
              <a:pPr/>
              <a:t>4/20/2011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61DDB-AB69-4DCE-A4BE-AFD407D26B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7992C-C2BD-4CEE-B44D-D8E48541CE35}" type="datetimeFigureOut">
              <a:rPr lang="en-US" smtClean="0"/>
              <a:pPr/>
              <a:t>4/20/2011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61DDB-AB69-4DCE-A4BE-AFD407D26B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D7992C-C2BD-4CEE-B44D-D8E48541CE35}" type="datetimeFigureOut">
              <a:rPr lang="en-US" smtClean="0"/>
              <a:pPr/>
              <a:t>4/20/2011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61DDB-AB69-4DCE-A4BE-AFD407D26B7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DD7992C-C2BD-4CEE-B44D-D8E48541CE35}" type="datetimeFigureOut">
              <a:rPr lang="en-US" smtClean="0"/>
              <a:pPr/>
              <a:t>4/20/2011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01461DDB-AB69-4DCE-A4BE-AFD407D26B7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DD7992C-C2BD-4CEE-B44D-D8E48541CE35}" type="datetimeFigureOut">
              <a:rPr lang="en-US" smtClean="0"/>
              <a:pPr/>
              <a:t>4/20/2011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1461DDB-AB69-4DCE-A4BE-AFD407D26B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Hunters | Herders | Farmers   Nature</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6" descr="Khoikhoi transhumance"/>
          <p:cNvPicPr>
            <a:picLocks noChangeAspect="1" noChangeArrowheads="1"/>
          </p:cNvPicPr>
          <p:nvPr/>
        </p:nvPicPr>
        <p:blipFill>
          <a:blip r:embed="rId2" cstate="print"/>
          <a:srcRect l="6050" t="4705" r="4270" b="3529"/>
          <a:stretch>
            <a:fillRect/>
          </a:stretch>
        </p:blipFill>
        <p:spPr>
          <a:xfrm>
            <a:off x="5867400" y="838200"/>
            <a:ext cx="3200400" cy="5943600"/>
          </a:xfrm>
          <a:prstGeom prst="rect">
            <a:avLst/>
          </a:prstGeom>
          <a:noFill/>
          <a:ln/>
        </p:spPr>
      </p:pic>
      <p:sp>
        <p:nvSpPr>
          <p:cNvPr id="2" name="Title 1"/>
          <p:cNvSpPr>
            <a:spLocks noGrp="1"/>
          </p:cNvSpPr>
          <p:nvPr>
            <p:ph type="title"/>
          </p:nvPr>
        </p:nvSpPr>
        <p:spPr>
          <a:xfrm>
            <a:off x="76200" y="120538"/>
            <a:ext cx="8229600" cy="1251062"/>
          </a:xfrm>
        </p:spPr>
        <p:txBody>
          <a:bodyPr>
            <a:normAutofit/>
          </a:bodyPr>
          <a:lstStyle/>
          <a:p>
            <a:r>
              <a:rPr lang="en-US" sz="4400" dirty="0" smtClean="0"/>
              <a:t>Pastoral Transhumance</a:t>
            </a:r>
            <a:endParaRPr lang="en-US" sz="4400" dirty="0"/>
          </a:p>
        </p:txBody>
      </p:sp>
      <p:pic>
        <p:nvPicPr>
          <p:cNvPr id="6" name="Picture 7" descr="Khoi &amp; cattle"/>
          <p:cNvPicPr>
            <a:picLocks noChangeAspect="1" noChangeArrowheads="1"/>
          </p:cNvPicPr>
          <p:nvPr/>
        </p:nvPicPr>
        <p:blipFill>
          <a:blip r:embed="rId3" cstate="print"/>
          <a:srcRect/>
          <a:stretch>
            <a:fillRect/>
          </a:stretch>
        </p:blipFill>
        <p:spPr>
          <a:xfrm>
            <a:off x="568325" y="1447800"/>
            <a:ext cx="3317875" cy="5266238"/>
          </a:xfrm>
          <a:prstGeom prst="rect">
            <a:avLst/>
          </a:prstGeo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Settler Land Use</a:t>
            </a:r>
            <a:endParaRPr lang="en-US" dirty="0"/>
          </a:p>
        </p:txBody>
      </p:sp>
      <p:pic>
        <p:nvPicPr>
          <p:cNvPr id="3074" name="Picture 2" descr="C:\Users\poechs\Pictures\My Pictures\Cedarberg Dec 2006\OlifantsRiver 003.jpg"/>
          <p:cNvPicPr>
            <a:picLocks noChangeAspect="1" noChangeArrowheads="1"/>
          </p:cNvPicPr>
          <p:nvPr/>
        </p:nvPicPr>
        <p:blipFill>
          <a:blip r:embed="rId2" cstate="print"/>
          <a:srcRect b="16666"/>
          <a:stretch>
            <a:fillRect/>
          </a:stretch>
        </p:blipFill>
        <p:spPr bwMode="auto">
          <a:xfrm>
            <a:off x="304800" y="1562100"/>
            <a:ext cx="8229600" cy="5143500"/>
          </a:xfrm>
          <a:prstGeom prst="rect">
            <a:avLst/>
          </a:prstGeom>
          <a:noFill/>
        </p:spPr>
      </p:pic>
      <p:sp>
        <p:nvSpPr>
          <p:cNvPr id="5" name="TextBox 4"/>
          <p:cNvSpPr txBox="1"/>
          <p:nvPr/>
        </p:nvSpPr>
        <p:spPr>
          <a:xfrm>
            <a:off x="457200" y="6044625"/>
            <a:ext cx="7055136" cy="584775"/>
          </a:xfrm>
          <a:prstGeom prst="rect">
            <a:avLst/>
          </a:prstGeom>
          <a:noFill/>
        </p:spPr>
        <p:txBody>
          <a:bodyPr wrap="none" rtlCol="0">
            <a:spAutoFit/>
          </a:bodyPr>
          <a:lstStyle/>
          <a:p>
            <a:r>
              <a:rPr lang="en-US" sz="3200" dirty="0" smtClean="0">
                <a:solidFill>
                  <a:schemeClr val="accent5">
                    <a:lumMod val="60000"/>
                    <a:lumOff val="40000"/>
                  </a:schemeClr>
                </a:solidFill>
              </a:rPr>
              <a:t>Extensive grazing and settled agriculture</a:t>
            </a:r>
            <a:endParaRPr lang="en-US" sz="3200"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3" descr="C:\Users\poechs\Documents\_2010 projects\HumCore\lecture materials\CA1.jpg"/>
          <p:cNvPicPr>
            <a:picLocks noChangeAspect="1" noChangeArrowheads="1"/>
          </p:cNvPicPr>
          <p:nvPr/>
        </p:nvPicPr>
        <p:blipFill>
          <a:blip r:embed="rId2" cstate="print"/>
          <a:srcRect r="5587" b="-311"/>
          <a:stretch>
            <a:fillRect/>
          </a:stretch>
        </p:blipFill>
        <p:spPr bwMode="auto">
          <a:xfrm>
            <a:off x="1160834" y="1524000"/>
            <a:ext cx="7830766" cy="5334000"/>
          </a:xfrm>
          <a:prstGeom prst="rect">
            <a:avLst/>
          </a:prstGeom>
          <a:noFill/>
        </p:spPr>
      </p:pic>
      <p:sp>
        <p:nvSpPr>
          <p:cNvPr id="2" name="Title 1"/>
          <p:cNvSpPr>
            <a:spLocks noGrp="1"/>
          </p:cNvSpPr>
          <p:nvPr>
            <p:ph type="title"/>
          </p:nvPr>
        </p:nvSpPr>
        <p:spPr/>
        <p:txBody>
          <a:bodyPr/>
          <a:lstStyle/>
          <a:p>
            <a:r>
              <a:rPr lang="en-US" dirty="0" smtClean="0"/>
              <a:t>Dutch Property Rights</a:t>
            </a:r>
            <a:endParaRPr lang="en-US" dirty="0"/>
          </a:p>
        </p:txBody>
      </p:sp>
      <p:sp>
        <p:nvSpPr>
          <p:cNvPr id="5" name="Content Placeholder 4"/>
          <p:cNvSpPr>
            <a:spLocks noGrp="1"/>
          </p:cNvSpPr>
          <p:nvPr>
            <p:ph idx="1"/>
          </p:nvPr>
        </p:nvSpPr>
        <p:spPr>
          <a:xfrm>
            <a:off x="914400" y="1775191"/>
            <a:ext cx="7543800" cy="4625609"/>
          </a:xfrm>
        </p:spPr>
        <p:txBody>
          <a:bodyPr/>
          <a:lstStyle/>
          <a:p>
            <a:r>
              <a:rPr lang="en-US" b="1" dirty="0" smtClean="0">
                <a:solidFill>
                  <a:schemeClr val="accent1">
                    <a:lumMod val="50000"/>
                  </a:schemeClr>
                </a:solidFill>
              </a:rPr>
              <a:t>Demarcated</a:t>
            </a:r>
          </a:p>
          <a:p>
            <a:r>
              <a:rPr lang="en-US" b="1" dirty="0" smtClean="0">
                <a:solidFill>
                  <a:schemeClr val="accent1">
                    <a:lumMod val="50000"/>
                  </a:schemeClr>
                </a:solidFill>
              </a:rPr>
              <a:t>Permanent</a:t>
            </a:r>
            <a:endParaRPr lang="en-US" b="1" dirty="0" smtClean="0">
              <a:solidFill>
                <a:schemeClr val="accent1">
                  <a:lumMod val="50000"/>
                </a:schemeClr>
              </a:solidFill>
            </a:endParaRPr>
          </a:p>
          <a:p>
            <a:r>
              <a:rPr lang="en-US" b="1" dirty="0" smtClean="0">
                <a:solidFill>
                  <a:schemeClr val="accent1">
                    <a:lumMod val="50000"/>
                  </a:schemeClr>
                </a:solidFill>
              </a:rPr>
              <a:t>Alienable</a:t>
            </a:r>
            <a:endParaRPr lang="en-US" b="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000"/>
                                        <p:tgtEl>
                                          <p:spTgt spid="5">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Shared Sustenance</a:t>
            </a:r>
            <a:endParaRPr lang="en-US" dirty="0"/>
          </a:p>
        </p:txBody>
      </p:sp>
      <p:pic>
        <p:nvPicPr>
          <p:cNvPr id="5122" name="Picture 2" descr="C:\Users\poechs\Pictures\My Pictures\Cedarberg Dec 2006\Cedarberg day 2 017.jpg"/>
          <p:cNvPicPr>
            <a:picLocks noChangeAspect="1" noChangeArrowheads="1"/>
          </p:cNvPicPr>
          <p:nvPr/>
        </p:nvPicPr>
        <p:blipFill>
          <a:blip r:embed="rId2" cstate="print"/>
          <a:srcRect/>
          <a:stretch>
            <a:fillRect/>
          </a:stretch>
        </p:blipFill>
        <p:spPr bwMode="auto">
          <a:xfrm>
            <a:off x="152400" y="3505200"/>
            <a:ext cx="4267200" cy="3200400"/>
          </a:xfrm>
          <a:prstGeom prst="rect">
            <a:avLst/>
          </a:prstGeom>
          <a:noFill/>
        </p:spPr>
      </p:pic>
      <p:pic>
        <p:nvPicPr>
          <p:cNvPr id="5123" name="Picture 3" descr="C:\Users\poechs\Pictures\My Pictures\Cedarberg Dec 2006\OlifantsRiver2 018.jpg"/>
          <p:cNvPicPr>
            <a:picLocks noChangeAspect="1" noChangeArrowheads="1"/>
          </p:cNvPicPr>
          <p:nvPr/>
        </p:nvPicPr>
        <p:blipFill>
          <a:blip r:embed="rId3" cstate="print"/>
          <a:srcRect/>
          <a:stretch>
            <a:fillRect/>
          </a:stretch>
        </p:blipFill>
        <p:spPr bwMode="auto">
          <a:xfrm rot="5400000">
            <a:off x="4581527" y="2295528"/>
            <a:ext cx="4952998" cy="3714748"/>
          </a:xfrm>
          <a:prstGeom prst="rect">
            <a:avLst/>
          </a:prstGeom>
          <a:noFill/>
        </p:spPr>
      </p:pic>
      <p:pic>
        <p:nvPicPr>
          <p:cNvPr id="7" name="Picture 7" descr="Khoi &amp; cattle"/>
          <p:cNvPicPr>
            <a:picLocks noChangeAspect="1" noChangeArrowheads="1"/>
          </p:cNvPicPr>
          <p:nvPr/>
        </p:nvPicPr>
        <p:blipFill>
          <a:blip r:embed="rId4" cstate="print"/>
          <a:srcRect l="31100" t="65113" b="5948"/>
          <a:stretch>
            <a:fillRect/>
          </a:stretch>
        </p:blipFill>
        <p:spPr>
          <a:xfrm>
            <a:off x="152400" y="1574800"/>
            <a:ext cx="2781300" cy="18542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5123"/>
                                        </p:tgtEl>
                                        <p:attrNameLst>
                                          <p:attrName>style.visibility</p:attrName>
                                        </p:attrNameLst>
                                      </p:cBhvr>
                                      <p:to>
                                        <p:strVal val="visible"/>
                                      </p:to>
                                    </p:set>
                                    <p:animEffect transition="in" filter="fade">
                                      <p:cBhvr>
                                        <p:cTn id="11" dur="2000"/>
                                        <p:tgtEl>
                                          <p:spTgt spid="5123"/>
                                        </p:tgtEl>
                                      </p:cBhvr>
                                    </p:animEffect>
                                  </p:childTnLst>
                                </p:cTn>
                              </p:par>
                            </p:childTnLst>
                          </p:cTn>
                        </p:par>
                        <p:par>
                          <p:cTn id="12" fill="hold">
                            <p:stCondLst>
                              <p:cond delay="6000"/>
                            </p:stCondLst>
                            <p:childTnLst>
                              <p:par>
                                <p:cTn id="13" presetID="10" presetClass="entr" presetSubtype="0" fill="hold" nodeType="afterEffect">
                                  <p:stCondLst>
                                    <p:cond delay="100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8" name="Picture 4" descr="C:\Users\poechs\Documents\BOOKish\Research Images\Brandes images\Vergenoedg.jpg"/>
          <p:cNvPicPr>
            <a:picLocks noChangeAspect="1" noChangeArrowheads="1"/>
          </p:cNvPicPr>
          <p:nvPr/>
        </p:nvPicPr>
        <p:blipFill>
          <a:blip r:embed="rId2" cstate="print"/>
          <a:srcRect l="871" t="6792" b="2741"/>
          <a:stretch>
            <a:fillRect/>
          </a:stretch>
        </p:blipFill>
        <p:spPr bwMode="auto">
          <a:xfrm>
            <a:off x="244475" y="1676400"/>
            <a:ext cx="8670925" cy="5029200"/>
          </a:xfrm>
          <a:prstGeom prst="rect">
            <a:avLst/>
          </a:prstGeom>
          <a:noFill/>
        </p:spPr>
      </p:pic>
      <p:sp>
        <p:nvSpPr>
          <p:cNvPr id="2" name="Title 1"/>
          <p:cNvSpPr>
            <a:spLocks noGrp="1"/>
          </p:cNvSpPr>
          <p:nvPr>
            <p:ph type="title"/>
          </p:nvPr>
        </p:nvSpPr>
        <p:spPr/>
        <p:txBody>
          <a:bodyPr/>
          <a:lstStyle/>
          <a:p>
            <a:r>
              <a:rPr lang="en-US" dirty="0" smtClean="0"/>
              <a:t>Differentiated Wealth</a:t>
            </a:r>
            <a:endParaRPr lang="en-US" dirty="0"/>
          </a:p>
        </p:txBody>
      </p:sp>
      <p:sp>
        <p:nvSpPr>
          <p:cNvPr id="5" name="TextBox 4"/>
          <p:cNvSpPr txBox="1"/>
          <p:nvPr/>
        </p:nvSpPr>
        <p:spPr>
          <a:xfrm>
            <a:off x="304800" y="6324600"/>
            <a:ext cx="1880964" cy="369332"/>
          </a:xfrm>
          <a:prstGeom prst="rect">
            <a:avLst/>
          </a:prstGeom>
          <a:noFill/>
        </p:spPr>
        <p:txBody>
          <a:bodyPr wrap="none" rtlCol="0">
            <a:spAutoFit/>
          </a:bodyPr>
          <a:lstStyle/>
          <a:p>
            <a:r>
              <a:rPr lang="en-US" dirty="0" smtClean="0">
                <a:solidFill>
                  <a:schemeClr val="accent5">
                    <a:lumMod val="60000"/>
                    <a:lumOff val="40000"/>
                  </a:schemeClr>
                </a:solidFill>
              </a:rPr>
              <a:t>Jan </a:t>
            </a:r>
            <a:r>
              <a:rPr lang="en-US" dirty="0" err="1" smtClean="0">
                <a:solidFill>
                  <a:schemeClr val="accent5">
                    <a:lumMod val="60000"/>
                    <a:lumOff val="40000"/>
                  </a:schemeClr>
                </a:solidFill>
              </a:rPr>
              <a:t>Brandes</a:t>
            </a:r>
            <a:r>
              <a:rPr lang="en-US" dirty="0" smtClean="0">
                <a:solidFill>
                  <a:schemeClr val="accent5">
                    <a:lumMod val="60000"/>
                    <a:lumOff val="40000"/>
                  </a:schemeClr>
                </a:solidFill>
              </a:rPr>
              <a:t>, 1786</a:t>
            </a:r>
            <a:endParaRPr lang="en-US"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Shaping South African History</a:t>
            </a:r>
            <a:endParaRPr lang="en-US" dirty="0"/>
          </a:p>
        </p:txBody>
      </p:sp>
      <p:pic>
        <p:nvPicPr>
          <p:cNvPr id="3" name="Picture 2" descr="C:\Users\poechs\Pictures\My Pictures\Cedarberg Dec 2006\Cedarberg Day 1 017.jpg"/>
          <p:cNvPicPr>
            <a:picLocks noChangeAspect="1" noChangeArrowheads="1"/>
          </p:cNvPicPr>
          <p:nvPr/>
        </p:nvPicPr>
        <p:blipFill>
          <a:blip r:embed="rId2" cstate="print"/>
          <a:srcRect/>
          <a:stretch>
            <a:fillRect/>
          </a:stretch>
        </p:blipFill>
        <p:spPr bwMode="auto">
          <a:xfrm>
            <a:off x="152400" y="1581150"/>
            <a:ext cx="6934200" cy="5200650"/>
          </a:xfrm>
          <a:prstGeom prst="rect">
            <a:avLst/>
          </a:prstGeom>
          <a:noFill/>
        </p:spPr>
      </p:pic>
      <p:pic>
        <p:nvPicPr>
          <p:cNvPr id="4" name="Picture 4" descr="C:\Users\poechs\Documents\PAST teaching &amp; syllabi\134d South Africa W05\b&amp;w rock art\hands.gif"/>
          <p:cNvPicPr>
            <a:picLocks noChangeAspect="1" noChangeArrowheads="1"/>
          </p:cNvPicPr>
          <p:nvPr/>
        </p:nvPicPr>
        <p:blipFill>
          <a:blip r:embed="rId3" cstate="print"/>
          <a:srcRect l="5500" t="70558" b="174"/>
          <a:stretch>
            <a:fillRect/>
          </a:stretch>
        </p:blipFill>
        <p:spPr bwMode="auto">
          <a:xfrm rot="16200000">
            <a:off x="6391275" y="4257675"/>
            <a:ext cx="3600450" cy="1600200"/>
          </a:xfrm>
          <a:prstGeom prst="rect">
            <a:avLst/>
          </a:prstGeom>
          <a:noFill/>
        </p:spPr>
      </p:pic>
      <p:pic>
        <p:nvPicPr>
          <p:cNvPr id="5" name="Picture 4" descr="C:\Users\poechs\Documents\PAST teaching &amp; syllabi\134d South Africa W05\b&amp;w rock art\hands.gif"/>
          <p:cNvPicPr>
            <a:picLocks noChangeAspect="1" noChangeArrowheads="1"/>
          </p:cNvPicPr>
          <p:nvPr/>
        </p:nvPicPr>
        <p:blipFill>
          <a:blip r:embed="rId3" cstate="print"/>
          <a:srcRect l="5500" t="70558" r="50000" b="174"/>
          <a:stretch>
            <a:fillRect/>
          </a:stretch>
        </p:blipFill>
        <p:spPr bwMode="auto">
          <a:xfrm rot="16200000">
            <a:off x="7343775" y="1647825"/>
            <a:ext cx="1695450" cy="1600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4" name="Text Placeholder 3"/>
          <p:cNvSpPr>
            <a:spLocks noGrp="1"/>
          </p:cNvSpPr>
          <p:nvPr>
            <p:ph type="body" idx="1"/>
          </p:nvPr>
        </p:nvSpPr>
        <p:spPr/>
        <p:txBody>
          <a:bodyPr/>
          <a:lstStyle/>
          <a:p>
            <a:r>
              <a:rPr lang="en-US" dirty="0" smtClean="0"/>
              <a:t>Research Methods</a:t>
            </a:r>
            <a:endParaRPr lang="en-US" dirty="0"/>
          </a:p>
        </p:txBody>
      </p:sp>
      <p:sp>
        <p:nvSpPr>
          <p:cNvPr id="3" name="Content Placeholder 2"/>
          <p:cNvSpPr>
            <a:spLocks noGrp="1"/>
          </p:cNvSpPr>
          <p:nvPr>
            <p:ph sz="half" idx="2"/>
          </p:nvPr>
        </p:nvSpPr>
        <p:spPr>
          <a:xfrm>
            <a:off x="457200" y="2449512"/>
            <a:ext cx="4040188" cy="2427288"/>
          </a:xfrm>
        </p:spPr>
        <p:txBody>
          <a:bodyPr/>
          <a:lstStyle/>
          <a:p>
            <a:r>
              <a:rPr lang="en-US" dirty="0" smtClean="0"/>
              <a:t>Approaches to history</a:t>
            </a:r>
          </a:p>
          <a:p>
            <a:pPr lvl="1"/>
            <a:r>
              <a:rPr lang="en-US" b="1" dirty="0" smtClean="0">
                <a:solidFill>
                  <a:schemeClr val="accent1">
                    <a:lumMod val="75000"/>
                  </a:schemeClr>
                </a:solidFill>
              </a:rPr>
              <a:t>Historical Materialism</a:t>
            </a:r>
          </a:p>
          <a:p>
            <a:r>
              <a:rPr lang="en-US" dirty="0" smtClean="0"/>
              <a:t>Reading sources</a:t>
            </a:r>
          </a:p>
        </p:txBody>
      </p:sp>
      <p:sp>
        <p:nvSpPr>
          <p:cNvPr id="5" name="Text Placeholder 4"/>
          <p:cNvSpPr>
            <a:spLocks noGrp="1"/>
          </p:cNvSpPr>
          <p:nvPr>
            <p:ph type="body" sz="quarter" idx="3"/>
          </p:nvPr>
        </p:nvSpPr>
        <p:spPr/>
        <p:txBody>
          <a:bodyPr/>
          <a:lstStyle/>
          <a:p>
            <a:r>
              <a:rPr lang="en-US" dirty="0" smtClean="0"/>
              <a:t>Historical Content</a:t>
            </a:r>
            <a:endParaRPr lang="en-US" dirty="0"/>
          </a:p>
        </p:txBody>
      </p:sp>
      <p:sp>
        <p:nvSpPr>
          <p:cNvPr id="6" name="Content Placeholder 5"/>
          <p:cNvSpPr>
            <a:spLocks noGrp="1"/>
          </p:cNvSpPr>
          <p:nvPr>
            <p:ph sz="quarter" idx="4"/>
          </p:nvPr>
        </p:nvSpPr>
        <p:spPr>
          <a:xfrm>
            <a:off x="4645025" y="2449512"/>
            <a:ext cx="4041775" cy="2351088"/>
          </a:xfrm>
        </p:spPr>
        <p:txBody>
          <a:bodyPr/>
          <a:lstStyle/>
          <a:p>
            <a:r>
              <a:rPr lang="en-US" dirty="0" err="1" smtClean="0"/>
              <a:t>Khoisan</a:t>
            </a:r>
            <a:r>
              <a:rPr lang="en-US" dirty="0" smtClean="0"/>
              <a:t> cosmology &amp; land use</a:t>
            </a:r>
          </a:p>
          <a:p>
            <a:r>
              <a:rPr lang="en-US" dirty="0" smtClean="0"/>
              <a:t>Christian settler cosmology and land use</a:t>
            </a:r>
          </a:p>
          <a:p>
            <a:endParaRPr lang="en-US" dirty="0"/>
          </a:p>
        </p:txBody>
      </p:sp>
      <p:pic>
        <p:nvPicPr>
          <p:cNvPr id="7" name="Picture 2" descr="C:\Users\poechs\Documents\BOOKish\Research Images\Africa images\Archival maps\colonie close.jpg"/>
          <p:cNvPicPr>
            <a:picLocks noChangeAspect="1" noChangeArrowheads="1"/>
          </p:cNvPicPr>
          <p:nvPr/>
        </p:nvPicPr>
        <p:blipFill>
          <a:blip r:embed="rId2" cstate="print"/>
          <a:srcRect/>
          <a:stretch>
            <a:fillRect/>
          </a:stretch>
        </p:blipFill>
        <p:spPr bwMode="auto">
          <a:xfrm>
            <a:off x="7162800" y="152400"/>
            <a:ext cx="1638188" cy="1165503"/>
          </a:xfrm>
          <a:prstGeom prst="rect">
            <a:avLst/>
          </a:prstGeom>
          <a:noFill/>
        </p:spPr>
      </p:pic>
      <p:pic>
        <p:nvPicPr>
          <p:cNvPr id="8" name="Picture 4" descr="C:\Users\poechs\Documents\PAST teaching &amp; syllabi\134d South Africa W05\b&amp;w rock art\hands.gif"/>
          <p:cNvPicPr>
            <a:picLocks noChangeAspect="1" noChangeArrowheads="1"/>
          </p:cNvPicPr>
          <p:nvPr/>
        </p:nvPicPr>
        <p:blipFill>
          <a:blip r:embed="rId3" cstate="print"/>
          <a:srcRect l="5500" t="70558" b="174"/>
          <a:stretch>
            <a:fillRect/>
          </a:stretch>
        </p:blipFill>
        <p:spPr bwMode="auto">
          <a:xfrm>
            <a:off x="0" y="5257800"/>
            <a:ext cx="3600450" cy="1600200"/>
          </a:xfrm>
          <a:prstGeom prst="rect">
            <a:avLst/>
          </a:prstGeom>
          <a:noFill/>
        </p:spPr>
      </p:pic>
      <p:pic>
        <p:nvPicPr>
          <p:cNvPr id="9" name="Picture 4" descr="C:\Users\poechs\Documents\PAST teaching &amp; syllabi\134d South Africa W05\b&amp;w rock art\hands.gif"/>
          <p:cNvPicPr>
            <a:picLocks noChangeAspect="1" noChangeArrowheads="1"/>
          </p:cNvPicPr>
          <p:nvPr/>
        </p:nvPicPr>
        <p:blipFill>
          <a:blip r:embed="rId3" cstate="print"/>
          <a:srcRect l="5500" t="70558" b="174"/>
          <a:stretch>
            <a:fillRect/>
          </a:stretch>
        </p:blipFill>
        <p:spPr bwMode="auto">
          <a:xfrm>
            <a:off x="3200400" y="5257800"/>
            <a:ext cx="3600450" cy="1600200"/>
          </a:xfrm>
          <a:prstGeom prst="rect">
            <a:avLst/>
          </a:prstGeom>
          <a:noFill/>
        </p:spPr>
      </p:pic>
      <p:pic>
        <p:nvPicPr>
          <p:cNvPr id="10" name="Picture 4" descr="C:\Users\poechs\Documents\PAST teaching &amp; syllabi\134d South Africa W05\b&amp;w rock art\hands.gif"/>
          <p:cNvPicPr>
            <a:picLocks noChangeAspect="1" noChangeArrowheads="1"/>
          </p:cNvPicPr>
          <p:nvPr/>
        </p:nvPicPr>
        <p:blipFill>
          <a:blip r:embed="rId3" cstate="print"/>
          <a:srcRect l="5500" t="70558" r="22500" b="174"/>
          <a:stretch>
            <a:fillRect/>
          </a:stretch>
        </p:blipFill>
        <p:spPr bwMode="auto">
          <a:xfrm>
            <a:off x="6400800" y="5257800"/>
            <a:ext cx="27432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20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2000"/>
                                        <p:tgtEl>
                                          <p:spTgt spid="3">
                                            <p:txEl>
                                              <p:pRg st="0" end="0"/>
                                            </p:txEl>
                                          </p:spTgt>
                                        </p:tgtEl>
                                      </p:cBhvr>
                                    </p:animEffect>
                                  </p:childTnLst>
                                </p:cTn>
                              </p:par>
                            </p:childTnLst>
                          </p:cTn>
                        </p:par>
                        <p:par>
                          <p:cTn id="27" fill="hold">
                            <p:stCondLst>
                              <p:cond delay="2000"/>
                            </p:stCondLst>
                            <p:childTnLst>
                              <p:par>
                                <p:cTn id="28" presetID="10" presetClass="entr" presetSubtype="0" fill="hold" grpId="0" nodeType="afterEffect">
                                  <p:stCondLst>
                                    <p:cond delay="50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uiExpand="1" build="p"/>
      <p:bldP spid="5" grpId="0" build="p"/>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252728"/>
          </a:xfrm>
        </p:spPr>
        <p:txBody>
          <a:bodyPr>
            <a:normAutofit/>
          </a:bodyPr>
          <a:lstStyle/>
          <a:p>
            <a:r>
              <a:rPr lang="en-US" dirty="0" smtClean="0"/>
              <a:t>Historical Materialism</a:t>
            </a:r>
            <a:endParaRPr lang="en-US" dirty="0"/>
          </a:p>
        </p:txBody>
      </p:sp>
      <p:sp>
        <p:nvSpPr>
          <p:cNvPr id="8" name="Content Placeholder 7"/>
          <p:cNvSpPr>
            <a:spLocks noGrp="1"/>
          </p:cNvSpPr>
          <p:nvPr>
            <p:ph idx="1"/>
          </p:nvPr>
        </p:nvSpPr>
        <p:spPr>
          <a:xfrm>
            <a:off x="152400" y="1775191"/>
            <a:ext cx="8534400" cy="4397009"/>
          </a:xfrm>
        </p:spPr>
        <p:txBody>
          <a:bodyPr/>
          <a:lstStyle/>
          <a:p>
            <a:pPr>
              <a:buNone/>
            </a:pPr>
            <a:r>
              <a:rPr lang="en-US" dirty="0" smtClean="0"/>
              <a:t>	</a:t>
            </a:r>
            <a:r>
              <a:rPr lang="en-US" sz="3600" b="1" dirty="0" smtClean="0">
                <a:solidFill>
                  <a:schemeClr val="accent1">
                    <a:lumMod val="75000"/>
                  </a:schemeClr>
                </a:solidFill>
              </a:rPr>
              <a:t>“</a:t>
            </a:r>
            <a:r>
              <a:rPr lang="en-US" dirty="0" smtClean="0"/>
              <a:t>Unable to change the arid climate, Europeans, like the indigenous hunting and population, were forced to supplement herding with hunting and to move their livestock in search of water.  And, while many settler families acquired…trappings of respectable domesticity…[most settlers preferred] (like the </a:t>
            </a:r>
            <a:r>
              <a:rPr lang="en-US" dirty="0" err="1" smtClean="0"/>
              <a:t>Khoe</a:t>
            </a:r>
            <a:r>
              <a:rPr lang="en-US" dirty="0" smtClean="0"/>
              <a:t>) to keep their wealth in cattle.</a:t>
            </a:r>
            <a:r>
              <a:rPr lang="en-US" sz="3600" b="1" dirty="0" smtClean="0">
                <a:solidFill>
                  <a:schemeClr val="accent1">
                    <a:lumMod val="75000"/>
                  </a:schemeClr>
                </a:solidFill>
              </a:rPr>
              <a:t>”</a:t>
            </a:r>
            <a:endParaRPr lang="en-US" b="1" dirty="0">
              <a:solidFill>
                <a:schemeClr val="accent1">
                  <a:lumMod val="75000"/>
                </a:schemeClr>
              </a:solidFill>
            </a:endParaRPr>
          </a:p>
        </p:txBody>
      </p:sp>
      <p:sp>
        <p:nvSpPr>
          <p:cNvPr id="9" name="TextBox 8"/>
          <p:cNvSpPr txBox="1"/>
          <p:nvPr/>
        </p:nvSpPr>
        <p:spPr>
          <a:xfrm>
            <a:off x="609600" y="6059269"/>
            <a:ext cx="8153400" cy="646331"/>
          </a:xfrm>
          <a:prstGeom prst="rect">
            <a:avLst/>
          </a:prstGeom>
          <a:noFill/>
        </p:spPr>
        <p:txBody>
          <a:bodyPr wrap="square" rtlCol="0">
            <a:spAutoFit/>
          </a:bodyPr>
          <a:lstStyle/>
          <a:p>
            <a:r>
              <a:rPr lang="en-US" dirty="0" smtClean="0"/>
              <a:t>Iris Berger, </a:t>
            </a:r>
            <a:r>
              <a:rPr lang="en-US" i="1" dirty="0" smtClean="0"/>
              <a:t>South Africa in World History </a:t>
            </a:r>
            <a:r>
              <a:rPr lang="en-US" dirty="0" smtClean="0"/>
              <a:t>(Oxford University Press, 2009), reprinted in David T. Pan, </a:t>
            </a:r>
            <a:r>
              <a:rPr lang="en-US" i="1" dirty="0" smtClean="0"/>
              <a:t>Humanities Core Course Guide and Reader </a:t>
            </a:r>
            <a:r>
              <a:rPr lang="en-US" dirty="0" smtClean="0"/>
              <a:t>(Pearson, 2010), 309. </a:t>
            </a:r>
            <a:endParaRPr lang="en-US" dirty="0"/>
          </a:p>
        </p:txBody>
      </p:sp>
      <p:sp>
        <p:nvSpPr>
          <p:cNvPr id="10" name="TextBox 9"/>
          <p:cNvSpPr txBox="1"/>
          <p:nvPr/>
        </p:nvSpPr>
        <p:spPr>
          <a:xfrm>
            <a:off x="5943600" y="762000"/>
            <a:ext cx="3151825" cy="707886"/>
          </a:xfrm>
          <a:prstGeom prst="rect">
            <a:avLst/>
          </a:prstGeom>
          <a:noFill/>
        </p:spPr>
        <p:txBody>
          <a:bodyPr wrap="none" rtlCol="0">
            <a:spAutoFit/>
          </a:bodyPr>
          <a:lstStyle/>
          <a:p>
            <a:r>
              <a:rPr lang="en-US" sz="4000" b="1" i="1" dirty="0" smtClean="0">
                <a:solidFill>
                  <a:schemeClr val="accent6">
                    <a:lumMod val="75000"/>
                  </a:schemeClr>
                </a:solidFill>
              </a:rPr>
              <a:t>One Example</a:t>
            </a:r>
            <a:endParaRPr lang="en-US" sz="4000" b="1" i="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2000"/>
                                        <p:tgtEl>
                                          <p:spTgt spid="8">
                                            <p:txEl>
                                              <p:pRg st="0" end="0"/>
                                            </p:txEl>
                                          </p:spTgt>
                                        </p:tgtEl>
                                      </p:cBhvr>
                                    </p:animEffect>
                                  </p:childTnLst>
                                </p:cTn>
                              </p:par>
                            </p:childTnLst>
                          </p:cTn>
                        </p:par>
                        <p:par>
                          <p:cTn id="12" fill="hold">
                            <p:stCondLst>
                              <p:cond delay="3500"/>
                            </p:stCondLst>
                            <p:childTnLst>
                              <p:par>
                                <p:cTn id="13" presetID="10"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Kaggen</a:t>
            </a:r>
            <a:r>
              <a:rPr lang="en-US" dirty="0" smtClean="0"/>
              <a:t> | The Mantis</a:t>
            </a:r>
            <a:endParaRPr lang="en-US" dirty="0"/>
          </a:p>
        </p:txBody>
      </p:sp>
      <p:pic>
        <p:nvPicPr>
          <p:cNvPr id="4" name="Content Placeholder 3" descr="Kaggen1.jpg"/>
          <p:cNvPicPr>
            <a:picLocks noGrp="1" noChangeAspect="1"/>
          </p:cNvPicPr>
          <p:nvPr>
            <p:ph idx="1"/>
          </p:nvPr>
        </p:nvPicPr>
        <p:blipFill>
          <a:blip r:embed="rId2" cstate="print"/>
          <a:stretch>
            <a:fillRect/>
          </a:stretch>
        </p:blipFill>
        <p:spPr>
          <a:xfrm>
            <a:off x="762000" y="1676400"/>
            <a:ext cx="7391400" cy="492267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Eland</a:t>
            </a:r>
            <a:endParaRPr lang="en-US" dirty="0"/>
          </a:p>
        </p:txBody>
      </p:sp>
      <p:pic>
        <p:nvPicPr>
          <p:cNvPr id="4" name="Content Placeholder 3" descr="mitchell6.jpg"/>
          <p:cNvPicPr>
            <a:picLocks noGrp="1" noChangeAspect="1"/>
          </p:cNvPicPr>
          <p:nvPr>
            <p:ph idx="1"/>
          </p:nvPr>
        </p:nvPicPr>
        <p:blipFill>
          <a:blip r:embed="rId2" cstate="print"/>
          <a:srcRect l="8036" t="20020" r="5458" b="13337"/>
          <a:stretch>
            <a:fillRect/>
          </a:stretch>
        </p:blipFill>
        <p:spPr>
          <a:xfrm>
            <a:off x="2743200" y="83234"/>
            <a:ext cx="6324600" cy="6706587"/>
          </a:xfrm>
        </p:spPr>
      </p:pic>
      <p:pic>
        <p:nvPicPr>
          <p:cNvPr id="1026" name="Picture 2" descr="C:\Users\poechs\Documents\PAST teaching &amp; syllabi\134d South Africa W05\SA teaching pics\Eland kridow Krans close.jpg"/>
          <p:cNvPicPr>
            <a:picLocks noChangeAspect="1" noChangeArrowheads="1"/>
          </p:cNvPicPr>
          <p:nvPr/>
        </p:nvPicPr>
        <p:blipFill>
          <a:blip r:embed="rId3" cstate="print"/>
          <a:srcRect l="30249" t="23612" r="35146" b="38311"/>
          <a:stretch>
            <a:fillRect/>
          </a:stretch>
        </p:blipFill>
        <p:spPr bwMode="auto">
          <a:xfrm>
            <a:off x="152400" y="5562600"/>
            <a:ext cx="1613647" cy="1143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Eland Hunters | Initiated Men</a:t>
            </a:r>
            <a:endParaRPr lang="en-US" dirty="0"/>
          </a:p>
        </p:txBody>
      </p:sp>
      <p:pic>
        <p:nvPicPr>
          <p:cNvPr id="4" name="Content Placeholder 3" descr="yellow men Warmhoek.jpg"/>
          <p:cNvPicPr>
            <a:picLocks noGrp="1" noChangeAspect="1"/>
          </p:cNvPicPr>
          <p:nvPr>
            <p:ph idx="1"/>
          </p:nvPr>
        </p:nvPicPr>
        <p:blipFill>
          <a:blip r:embed="rId2" cstate="print"/>
          <a:stretch>
            <a:fillRect/>
          </a:stretch>
        </p:blipFill>
        <p:spPr>
          <a:xfrm>
            <a:off x="685800" y="1653988"/>
            <a:ext cx="7772400" cy="497541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The Great Thirst</a:t>
            </a:r>
            <a:endParaRPr lang="en-US" i="1" dirty="0"/>
          </a:p>
        </p:txBody>
      </p:sp>
      <p:pic>
        <p:nvPicPr>
          <p:cNvPr id="2050" name="Picture 2" descr="C:\Users\poechs\Pictures\My Pictures\Cedarberg Dec 2006\Cedarberg Day 1 019.jpg"/>
          <p:cNvPicPr>
            <a:picLocks noChangeAspect="1" noChangeArrowheads="1"/>
          </p:cNvPicPr>
          <p:nvPr/>
        </p:nvPicPr>
        <p:blipFill>
          <a:blip r:embed="rId2" cstate="print"/>
          <a:srcRect/>
          <a:stretch>
            <a:fillRect/>
          </a:stretch>
        </p:blipFill>
        <p:spPr bwMode="auto">
          <a:xfrm>
            <a:off x="152400" y="1981200"/>
            <a:ext cx="5181600" cy="3886200"/>
          </a:xfrm>
          <a:prstGeom prst="rect">
            <a:avLst/>
          </a:prstGeom>
          <a:noFill/>
        </p:spPr>
      </p:pic>
      <p:pic>
        <p:nvPicPr>
          <p:cNvPr id="2051" name="Picture 3" descr="C:\Users\poechs\Pictures\My Pictures\Cedarberg Dec 2006\Cedarberg Day 1 026.jpg"/>
          <p:cNvPicPr>
            <a:picLocks noChangeAspect="1" noChangeArrowheads="1"/>
          </p:cNvPicPr>
          <p:nvPr/>
        </p:nvPicPr>
        <p:blipFill>
          <a:blip r:embed="rId3" cstate="print"/>
          <a:srcRect/>
          <a:stretch>
            <a:fillRect/>
          </a:stretch>
        </p:blipFill>
        <p:spPr bwMode="auto">
          <a:xfrm rot="5400000">
            <a:off x="5080000" y="2336800"/>
            <a:ext cx="4470400" cy="3352800"/>
          </a:xfrm>
          <a:prstGeom prst="rect">
            <a:avLst/>
          </a:prstGeom>
          <a:noFill/>
        </p:spPr>
      </p:pic>
      <p:pic>
        <p:nvPicPr>
          <p:cNvPr id="2052" name="Picture 4" descr="C:\Users\poechs\Pictures\My Pictures\Cedarberg Dec 2006\Cedarberg day 2 003.jpg"/>
          <p:cNvPicPr>
            <a:picLocks noChangeAspect="1" noChangeArrowheads="1"/>
          </p:cNvPicPr>
          <p:nvPr/>
        </p:nvPicPr>
        <p:blipFill>
          <a:blip r:embed="rId4" cstate="print"/>
          <a:srcRect l="21617" t="21447" r="25021" b="26128"/>
          <a:stretch>
            <a:fillRect/>
          </a:stretch>
        </p:blipFill>
        <p:spPr bwMode="auto">
          <a:xfrm>
            <a:off x="7315200" y="136358"/>
            <a:ext cx="1676400" cy="123524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581400" cy="2667000"/>
          </a:xfrm>
        </p:spPr>
        <p:txBody>
          <a:bodyPr>
            <a:normAutofit/>
          </a:bodyPr>
          <a:lstStyle/>
          <a:p>
            <a:r>
              <a:rPr lang="en-US" dirty="0" smtClean="0"/>
              <a:t>Great Chain of Being, 1579</a:t>
            </a:r>
            <a:endParaRPr lang="en-US" dirty="0"/>
          </a:p>
        </p:txBody>
      </p:sp>
      <p:pic>
        <p:nvPicPr>
          <p:cNvPr id="3" name="Picture 2" descr="chainofbeing.jpg"/>
          <p:cNvPicPr>
            <a:picLocks noChangeAspect="1"/>
          </p:cNvPicPr>
          <p:nvPr/>
        </p:nvPicPr>
        <p:blipFill>
          <a:blip r:embed="rId2" cstate="print"/>
          <a:stretch>
            <a:fillRect/>
          </a:stretch>
        </p:blipFill>
        <p:spPr>
          <a:xfrm>
            <a:off x="4197016" y="228600"/>
            <a:ext cx="4413584" cy="65006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Khoisan</a:t>
            </a:r>
            <a:r>
              <a:rPr lang="en-US" dirty="0" smtClean="0"/>
              <a:t> Land Use</a:t>
            </a:r>
            <a:endParaRPr lang="en-US" dirty="0"/>
          </a:p>
        </p:txBody>
      </p:sp>
      <p:pic>
        <p:nvPicPr>
          <p:cNvPr id="4098" name="Picture 2" descr="C:\Users\poechs\Documents\PAST teaching &amp; syllabi\134d South Africa W05\SA teaching pics\eland Kridow Krans.jpg"/>
          <p:cNvPicPr>
            <a:picLocks noChangeAspect="1" noChangeArrowheads="1"/>
          </p:cNvPicPr>
          <p:nvPr/>
        </p:nvPicPr>
        <p:blipFill>
          <a:blip r:embed="rId2" cstate="print"/>
          <a:srcRect/>
          <a:stretch>
            <a:fillRect/>
          </a:stretch>
        </p:blipFill>
        <p:spPr bwMode="auto">
          <a:xfrm>
            <a:off x="228600" y="1572940"/>
            <a:ext cx="8110277" cy="5208860"/>
          </a:xfrm>
          <a:prstGeom prst="rect">
            <a:avLst/>
          </a:prstGeom>
          <a:noFill/>
        </p:spPr>
      </p:pic>
      <p:sp>
        <p:nvSpPr>
          <p:cNvPr id="4" name="TextBox 3"/>
          <p:cNvSpPr txBox="1"/>
          <p:nvPr/>
        </p:nvSpPr>
        <p:spPr>
          <a:xfrm>
            <a:off x="281191" y="6019800"/>
            <a:ext cx="8845691" cy="523220"/>
          </a:xfrm>
          <a:prstGeom prst="rect">
            <a:avLst/>
          </a:prstGeom>
          <a:noFill/>
        </p:spPr>
        <p:txBody>
          <a:bodyPr wrap="none" rtlCol="0">
            <a:spAutoFit/>
          </a:bodyPr>
          <a:lstStyle/>
          <a:p>
            <a:r>
              <a:rPr lang="en-US" sz="2800" b="1" dirty="0" smtClean="0">
                <a:solidFill>
                  <a:schemeClr val="accent6">
                    <a:lumMod val="25000"/>
                  </a:schemeClr>
                </a:solidFill>
              </a:rPr>
              <a:t>Evidence of repeated use of rock shelters</a:t>
            </a:r>
            <a:r>
              <a:rPr lang="en-US" sz="2800" b="1" dirty="0" smtClean="0">
                <a:solidFill>
                  <a:schemeClr val="accent5">
                    <a:lumMod val="75000"/>
                  </a:schemeClr>
                </a:solidFill>
              </a:rPr>
              <a:t> and other sites</a:t>
            </a:r>
            <a:endParaRPr lang="en-US" sz="2800" b="1" dirty="0">
              <a:solidFill>
                <a:schemeClr val="accent5">
                  <a:lumMod val="7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345</TotalTime>
  <Words>130</Words>
  <Application>Microsoft Office PowerPoint</Application>
  <PresentationFormat>On-screen Show (4:3)</PresentationFormat>
  <Paragraphs>32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Module</vt:lpstr>
      <vt:lpstr>Hunters | Herders | Farmers   Nature</vt:lpstr>
      <vt:lpstr>Today’s Lecture</vt:lpstr>
      <vt:lpstr>Historical Materialism</vt:lpstr>
      <vt:lpstr>Kaggen | The Mantis</vt:lpstr>
      <vt:lpstr>Eland</vt:lpstr>
      <vt:lpstr>Eland Hunters | Initiated Men</vt:lpstr>
      <vt:lpstr>The Great Thirst</vt:lpstr>
      <vt:lpstr>Great Chain of Being, 1579</vt:lpstr>
      <vt:lpstr>Khoisan Land Use</vt:lpstr>
      <vt:lpstr>Pastoral Transhumance</vt:lpstr>
      <vt:lpstr>Settler Land Use</vt:lpstr>
      <vt:lpstr>Dutch Property Rights</vt:lpstr>
      <vt:lpstr>Shared Sustenance</vt:lpstr>
      <vt:lpstr>Differentiated Wealth</vt:lpstr>
      <vt:lpstr>Shaping South African History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Hunters | Herders | Farmers   Nature</dc:title>
  <dc:creator>Laura Jane Mitchell</dc:creator>
  <cp:lastModifiedBy>Laura Jane Mitchell</cp:lastModifiedBy>
  <cp:revision>38</cp:revision>
  <dcterms:created xsi:type="dcterms:W3CDTF">2011-04-20T01:33:26Z</dcterms:created>
  <dcterms:modified xsi:type="dcterms:W3CDTF">2011-04-20T07:37:57Z</dcterms:modified>
</cp:coreProperties>
</file>