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59" r:id="rId3"/>
    <p:sldId id="260" r:id="rId4"/>
    <p:sldId id="266" r:id="rId5"/>
    <p:sldId id="267" r:id="rId6"/>
    <p:sldId id="268" r:id="rId7"/>
    <p:sldId id="269" r:id="rId8"/>
    <p:sldId id="274" r:id="rId9"/>
    <p:sldId id="270" r:id="rId10"/>
    <p:sldId id="271" r:id="rId11"/>
    <p:sldId id="272" r:id="rId12"/>
    <p:sldId id="273" r:id="rId13"/>
    <p:sldId id="275" r:id="rId14"/>
    <p:sldId id="277" r:id="rId15"/>
    <p:sldId id="276" r:id="rId16"/>
    <p:sldId id="279" r:id="rId17"/>
    <p:sldId id="278" r:id="rId18"/>
    <p:sldId id="280" r:id="rId19"/>
    <p:sldId id="282" r:id="rId20"/>
    <p:sldId id="257" r:id="rId21"/>
    <p:sldId id="281" r:id="rId22"/>
    <p:sldId id="284" r:id="rId23"/>
    <p:sldId id="285" r:id="rId24"/>
    <p:sldId id="290" r:id="rId25"/>
    <p:sldId id="287" r:id="rId26"/>
    <p:sldId id="288" r:id="rId27"/>
    <p:sldId id="291" r:id="rId28"/>
    <p:sldId id="292" r:id="rId29"/>
    <p:sldId id="293" r:id="rId30"/>
    <p:sldId id="294" r:id="rId31"/>
    <p:sldId id="295" r:id="rId32"/>
    <p:sldId id="296" r:id="rId33"/>
    <p:sldId id="297" r:id="rId34"/>
    <p:sldId id="298" r:id="rId35"/>
    <p:sldId id="283"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54" y="-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693"/>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358EC9-8EFC-4ADF-80F7-0507327C045E}" type="doc">
      <dgm:prSet loTypeId="urn:microsoft.com/office/officeart/2005/8/layout/hierarchy1" loCatId="hierarchy" qsTypeId="urn:microsoft.com/office/officeart/2005/8/quickstyle/simple3" qsCatId="simple" csTypeId="urn:microsoft.com/office/officeart/2005/8/colors/accent1_2" csCatId="accent1" phldr="1"/>
      <dgm:spPr/>
      <dgm:t>
        <a:bodyPr/>
        <a:lstStyle/>
        <a:p>
          <a:endParaRPr lang="en-US"/>
        </a:p>
      </dgm:t>
    </dgm:pt>
    <dgm:pt modelId="{1729F3E0-C934-4F4E-B277-5A9CD3D24AA1}">
      <dgm:prSet phldrT="[Text]"/>
      <dgm:spPr/>
      <dgm:t>
        <a:bodyPr/>
        <a:lstStyle/>
        <a:p>
          <a:r>
            <a:rPr lang="en-US" dirty="0" smtClean="0"/>
            <a:t>Angela of Bengal</a:t>
          </a:r>
          <a:endParaRPr lang="en-US" dirty="0"/>
        </a:p>
      </dgm:t>
    </dgm:pt>
    <dgm:pt modelId="{1CD97D06-D290-450A-9E47-A521E6349CF1}" type="parTrans" cxnId="{FB9AC3D4-82E0-4092-A3B2-C6A7B487C5E4}">
      <dgm:prSet/>
      <dgm:spPr/>
      <dgm:t>
        <a:bodyPr/>
        <a:lstStyle/>
        <a:p>
          <a:endParaRPr lang="en-US"/>
        </a:p>
      </dgm:t>
    </dgm:pt>
    <dgm:pt modelId="{9F7659BC-61F8-4829-8F02-061440C34F70}" type="sibTrans" cxnId="{FB9AC3D4-82E0-4092-A3B2-C6A7B487C5E4}">
      <dgm:prSet/>
      <dgm:spPr/>
      <dgm:t>
        <a:bodyPr/>
        <a:lstStyle/>
        <a:p>
          <a:endParaRPr lang="en-US"/>
        </a:p>
      </dgm:t>
    </dgm:pt>
    <dgm:pt modelId="{0A80868A-F680-4255-9DF9-F5169C7B838C}">
      <dgm:prSet phldrT="[Text]"/>
      <dgm:spPr/>
      <dgm:t>
        <a:bodyPr/>
        <a:lstStyle/>
        <a:p>
          <a:r>
            <a:rPr lang="en-US" dirty="0" smtClean="0"/>
            <a:t>Johannes </a:t>
          </a:r>
          <a:r>
            <a:rPr lang="en-US" dirty="0" err="1" smtClean="0"/>
            <a:t>Basson</a:t>
          </a:r>
          <a:endParaRPr lang="en-US" dirty="0"/>
        </a:p>
      </dgm:t>
    </dgm:pt>
    <dgm:pt modelId="{3734462C-F4AC-4999-A184-615B2DFC4DF8}" type="parTrans" cxnId="{22523597-61CB-4DAC-97C3-E3A967AEF535}">
      <dgm:prSet/>
      <dgm:spPr/>
      <dgm:t>
        <a:bodyPr/>
        <a:lstStyle/>
        <a:p>
          <a:endParaRPr lang="en-US"/>
        </a:p>
      </dgm:t>
    </dgm:pt>
    <dgm:pt modelId="{877C789A-F732-4BCD-85E7-81771BC39467}" type="sibTrans" cxnId="{22523597-61CB-4DAC-97C3-E3A967AEF535}">
      <dgm:prSet/>
      <dgm:spPr/>
      <dgm:t>
        <a:bodyPr/>
        <a:lstStyle/>
        <a:p>
          <a:endParaRPr lang="en-US"/>
        </a:p>
      </dgm:t>
    </dgm:pt>
    <dgm:pt modelId="{981229CF-857C-427A-8C89-6CC6C8B8FBDC}">
      <dgm:prSet phldrT="[Text]"/>
      <dgm:spPr/>
      <dgm:t>
        <a:bodyPr/>
        <a:lstStyle/>
        <a:p>
          <a:r>
            <a:rPr lang="en-US" dirty="0" err="1" smtClean="0"/>
            <a:t>Arnoldus</a:t>
          </a:r>
          <a:r>
            <a:rPr lang="en-US" dirty="0" smtClean="0"/>
            <a:t> Johannes </a:t>
          </a:r>
          <a:r>
            <a:rPr lang="en-US" dirty="0" err="1" smtClean="0"/>
            <a:t>Basson</a:t>
          </a:r>
          <a:endParaRPr lang="en-US" dirty="0"/>
        </a:p>
      </dgm:t>
    </dgm:pt>
    <dgm:pt modelId="{E4260E72-5D05-46D0-ADBE-E768B70FEF18}" type="parTrans" cxnId="{33C2AAAB-71A5-48B9-B814-4DDB7F25DF6F}">
      <dgm:prSet/>
      <dgm:spPr/>
      <dgm:t>
        <a:bodyPr/>
        <a:lstStyle/>
        <a:p>
          <a:endParaRPr lang="en-US"/>
        </a:p>
      </dgm:t>
    </dgm:pt>
    <dgm:pt modelId="{629F38E2-8398-47E3-B790-4E1378660AC2}" type="sibTrans" cxnId="{33C2AAAB-71A5-48B9-B814-4DDB7F25DF6F}">
      <dgm:prSet/>
      <dgm:spPr/>
      <dgm:t>
        <a:bodyPr/>
        <a:lstStyle/>
        <a:p>
          <a:endParaRPr lang="en-US"/>
        </a:p>
      </dgm:t>
    </dgm:pt>
    <dgm:pt modelId="{5E01B7DA-3B4F-49EC-A568-E2E1145C31FA}">
      <dgm:prSet phldrT="[Text]"/>
      <dgm:spPr/>
      <dgm:t>
        <a:bodyPr/>
        <a:lstStyle/>
        <a:p>
          <a:r>
            <a:rPr lang="en-US" dirty="0" smtClean="0"/>
            <a:t>Anna de </a:t>
          </a:r>
          <a:r>
            <a:rPr lang="en-US" dirty="0" err="1" smtClean="0"/>
            <a:t>Koning</a:t>
          </a:r>
          <a:endParaRPr lang="en-US" dirty="0"/>
        </a:p>
      </dgm:t>
    </dgm:pt>
    <dgm:pt modelId="{4227E173-89A1-48D4-804B-632B5CF7E4DF}" type="parTrans" cxnId="{C5D10001-A4AE-4CC3-A233-57877B4AD37D}">
      <dgm:prSet/>
      <dgm:spPr/>
      <dgm:t>
        <a:bodyPr/>
        <a:lstStyle/>
        <a:p>
          <a:endParaRPr lang="en-US"/>
        </a:p>
      </dgm:t>
    </dgm:pt>
    <dgm:pt modelId="{C625D4E9-C698-4066-912E-C09936F2DF9B}" type="sibTrans" cxnId="{C5D10001-A4AE-4CC3-A233-57877B4AD37D}">
      <dgm:prSet/>
      <dgm:spPr/>
      <dgm:t>
        <a:bodyPr/>
        <a:lstStyle/>
        <a:p>
          <a:endParaRPr lang="en-US"/>
        </a:p>
      </dgm:t>
    </dgm:pt>
    <dgm:pt modelId="{6A1A7B98-5A3B-4C5F-82ED-51E2E5DC21BC}">
      <dgm:prSet/>
      <dgm:spPr/>
      <dgm:t>
        <a:bodyPr/>
        <a:lstStyle/>
        <a:p>
          <a:r>
            <a:rPr lang="en-US" dirty="0" err="1" smtClean="0"/>
            <a:t>Arnoldus</a:t>
          </a:r>
          <a:r>
            <a:rPr lang="en-US" dirty="0" smtClean="0"/>
            <a:t> </a:t>
          </a:r>
          <a:r>
            <a:rPr lang="en-US" dirty="0" err="1" smtClean="0"/>
            <a:t>Willemsz</a:t>
          </a:r>
          <a:r>
            <a:rPr lang="en-US" dirty="0" smtClean="0"/>
            <a:t> </a:t>
          </a:r>
          <a:r>
            <a:rPr lang="en-US" dirty="0" err="1" smtClean="0"/>
            <a:t>Basson</a:t>
          </a:r>
          <a:endParaRPr lang="en-US" dirty="0"/>
        </a:p>
      </dgm:t>
    </dgm:pt>
    <dgm:pt modelId="{5931DF0E-91BF-4C39-803B-05A7F0BE2B43}" type="parTrans" cxnId="{17281385-AF3C-4949-A543-FF244716D206}">
      <dgm:prSet/>
      <dgm:spPr/>
      <dgm:t>
        <a:bodyPr/>
        <a:lstStyle/>
        <a:p>
          <a:endParaRPr lang="en-US"/>
        </a:p>
      </dgm:t>
    </dgm:pt>
    <dgm:pt modelId="{93603F47-A44B-45B4-8405-B5ABFDBB0132}" type="sibTrans" cxnId="{17281385-AF3C-4949-A543-FF244716D206}">
      <dgm:prSet/>
      <dgm:spPr/>
      <dgm:t>
        <a:bodyPr/>
        <a:lstStyle/>
        <a:p>
          <a:endParaRPr lang="en-US"/>
        </a:p>
      </dgm:t>
    </dgm:pt>
    <dgm:pt modelId="{E92E613F-8DDE-4850-BDA1-670939D1D7E7}" type="pres">
      <dgm:prSet presAssocID="{17358EC9-8EFC-4ADF-80F7-0507327C045E}" presName="hierChild1" presStyleCnt="0">
        <dgm:presLayoutVars>
          <dgm:chPref val="1"/>
          <dgm:dir val="rev"/>
          <dgm:animOne val="branch"/>
          <dgm:animLvl val="lvl"/>
          <dgm:resizeHandles/>
        </dgm:presLayoutVars>
      </dgm:prSet>
      <dgm:spPr/>
      <dgm:t>
        <a:bodyPr/>
        <a:lstStyle/>
        <a:p>
          <a:endParaRPr lang="en-US"/>
        </a:p>
      </dgm:t>
    </dgm:pt>
    <dgm:pt modelId="{2A8DB0B3-744E-4BCB-A841-5B59D87B5174}" type="pres">
      <dgm:prSet presAssocID="{6A1A7B98-5A3B-4C5F-82ED-51E2E5DC21BC}" presName="hierRoot1" presStyleCnt="0"/>
      <dgm:spPr/>
    </dgm:pt>
    <dgm:pt modelId="{2FFFDB47-9914-4AA4-B12C-24A0AE5FE9A4}" type="pres">
      <dgm:prSet presAssocID="{6A1A7B98-5A3B-4C5F-82ED-51E2E5DC21BC}" presName="composite" presStyleCnt="0"/>
      <dgm:spPr/>
    </dgm:pt>
    <dgm:pt modelId="{15B9F486-BDA2-4DF6-8543-0492EF078C98}" type="pres">
      <dgm:prSet presAssocID="{6A1A7B98-5A3B-4C5F-82ED-51E2E5DC21BC}" presName="background" presStyleLbl="node0" presStyleIdx="0" presStyleCnt="2"/>
      <dgm:spPr/>
    </dgm:pt>
    <dgm:pt modelId="{5B9FB3C6-3373-4E17-ABA5-EF693A3D2D88}" type="pres">
      <dgm:prSet presAssocID="{6A1A7B98-5A3B-4C5F-82ED-51E2E5DC21BC}" presName="text" presStyleLbl="fgAcc0" presStyleIdx="0" presStyleCnt="2">
        <dgm:presLayoutVars>
          <dgm:chPref val="3"/>
        </dgm:presLayoutVars>
      </dgm:prSet>
      <dgm:spPr/>
      <dgm:t>
        <a:bodyPr/>
        <a:lstStyle/>
        <a:p>
          <a:endParaRPr lang="en-US"/>
        </a:p>
      </dgm:t>
    </dgm:pt>
    <dgm:pt modelId="{2CFD73BA-D46D-4CA9-9D0A-C7469D12B684}" type="pres">
      <dgm:prSet presAssocID="{6A1A7B98-5A3B-4C5F-82ED-51E2E5DC21BC}" presName="hierChild2" presStyleCnt="0"/>
      <dgm:spPr/>
    </dgm:pt>
    <dgm:pt modelId="{F84CE8CD-5D3F-408E-822E-F275372A8CC8}" type="pres">
      <dgm:prSet presAssocID="{1729F3E0-C934-4F4E-B277-5A9CD3D24AA1}" presName="hierRoot1" presStyleCnt="0"/>
      <dgm:spPr/>
    </dgm:pt>
    <dgm:pt modelId="{22D86F00-D789-4F2C-BDC0-79F7BC3F7085}" type="pres">
      <dgm:prSet presAssocID="{1729F3E0-C934-4F4E-B277-5A9CD3D24AA1}" presName="composite" presStyleCnt="0"/>
      <dgm:spPr/>
    </dgm:pt>
    <dgm:pt modelId="{6B1A6CE1-A05B-4617-81B0-CCA5BF8E29BD}" type="pres">
      <dgm:prSet presAssocID="{1729F3E0-C934-4F4E-B277-5A9CD3D24AA1}" presName="background" presStyleLbl="node0" presStyleIdx="1" presStyleCnt="2"/>
      <dgm:spPr/>
    </dgm:pt>
    <dgm:pt modelId="{A5BF6D2A-3D19-422F-8FFC-77E25A4594B7}" type="pres">
      <dgm:prSet presAssocID="{1729F3E0-C934-4F4E-B277-5A9CD3D24AA1}" presName="text" presStyleLbl="fgAcc0" presStyleIdx="1" presStyleCnt="2">
        <dgm:presLayoutVars>
          <dgm:chPref val="3"/>
        </dgm:presLayoutVars>
      </dgm:prSet>
      <dgm:spPr/>
      <dgm:t>
        <a:bodyPr/>
        <a:lstStyle/>
        <a:p>
          <a:endParaRPr lang="en-US"/>
        </a:p>
      </dgm:t>
    </dgm:pt>
    <dgm:pt modelId="{736BF48E-847B-43F9-8883-D5A37E73C208}" type="pres">
      <dgm:prSet presAssocID="{1729F3E0-C934-4F4E-B277-5A9CD3D24AA1}" presName="hierChild2" presStyleCnt="0"/>
      <dgm:spPr/>
    </dgm:pt>
    <dgm:pt modelId="{58CE62E9-EA8E-43EE-BE1A-DD97865536AF}" type="pres">
      <dgm:prSet presAssocID="{3734462C-F4AC-4999-A184-615B2DFC4DF8}" presName="Name10" presStyleLbl="parChTrans1D2" presStyleIdx="0" presStyleCnt="2"/>
      <dgm:spPr/>
      <dgm:t>
        <a:bodyPr/>
        <a:lstStyle/>
        <a:p>
          <a:endParaRPr lang="en-US"/>
        </a:p>
      </dgm:t>
    </dgm:pt>
    <dgm:pt modelId="{F2DF98FE-4682-4CC5-BEF3-1ACB45179750}" type="pres">
      <dgm:prSet presAssocID="{0A80868A-F680-4255-9DF9-F5169C7B838C}" presName="hierRoot2" presStyleCnt="0"/>
      <dgm:spPr/>
    </dgm:pt>
    <dgm:pt modelId="{A40D245C-324A-4A47-B6D7-7BC59F02B75D}" type="pres">
      <dgm:prSet presAssocID="{0A80868A-F680-4255-9DF9-F5169C7B838C}" presName="composite2" presStyleCnt="0"/>
      <dgm:spPr/>
    </dgm:pt>
    <dgm:pt modelId="{BEF51E17-9536-4D06-8179-FB24A5DDC4E2}" type="pres">
      <dgm:prSet presAssocID="{0A80868A-F680-4255-9DF9-F5169C7B838C}" presName="background2" presStyleLbl="node2" presStyleIdx="0" presStyleCnt="2"/>
      <dgm:spPr/>
    </dgm:pt>
    <dgm:pt modelId="{A5F2FF1E-AAAB-42F9-8AA1-D19657E0D834}" type="pres">
      <dgm:prSet presAssocID="{0A80868A-F680-4255-9DF9-F5169C7B838C}" presName="text2" presStyleLbl="fgAcc2" presStyleIdx="0" presStyleCnt="2">
        <dgm:presLayoutVars>
          <dgm:chPref val="3"/>
        </dgm:presLayoutVars>
      </dgm:prSet>
      <dgm:spPr/>
      <dgm:t>
        <a:bodyPr/>
        <a:lstStyle/>
        <a:p>
          <a:endParaRPr lang="en-US"/>
        </a:p>
      </dgm:t>
    </dgm:pt>
    <dgm:pt modelId="{B809F01E-EC04-42F2-ACF3-C65511E2084E}" type="pres">
      <dgm:prSet presAssocID="{0A80868A-F680-4255-9DF9-F5169C7B838C}" presName="hierChild3" presStyleCnt="0"/>
      <dgm:spPr/>
    </dgm:pt>
    <dgm:pt modelId="{D2F9CE9B-66DF-4C08-8326-3FEAE68C0E31}" type="pres">
      <dgm:prSet presAssocID="{E4260E72-5D05-46D0-ADBE-E768B70FEF18}" presName="Name17" presStyleLbl="parChTrans1D3" presStyleIdx="0" presStyleCnt="1"/>
      <dgm:spPr/>
      <dgm:t>
        <a:bodyPr/>
        <a:lstStyle/>
        <a:p>
          <a:endParaRPr lang="en-US"/>
        </a:p>
      </dgm:t>
    </dgm:pt>
    <dgm:pt modelId="{33340DDE-B345-4635-AC25-8C67BFB9FAE0}" type="pres">
      <dgm:prSet presAssocID="{981229CF-857C-427A-8C89-6CC6C8B8FBDC}" presName="hierRoot3" presStyleCnt="0"/>
      <dgm:spPr/>
    </dgm:pt>
    <dgm:pt modelId="{273430FE-4C8B-4F38-A8BF-1069C492A718}" type="pres">
      <dgm:prSet presAssocID="{981229CF-857C-427A-8C89-6CC6C8B8FBDC}" presName="composite3" presStyleCnt="0"/>
      <dgm:spPr/>
    </dgm:pt>
    <dgm:pt modelId="{8FEF0790-9E8A-4FD6-896A-63C1CEB43BA1}" type="pres">
      <dgm:prSet presAssocID="{981229CF-857C-427A-8C89-6CC6C8B8FBDC}" presName="background3" presStyleLbl="node3" presStyleIdx="0" presStyleCnt="1"/>
      <dgm:spPr/>
    </dgm:pt>
    <dgm:pt modelId="{D386CDE2-F5F1-4851-80FD-33ABC7E2FDF1}" type="pres">
      <dgm:prSet presAssocID="{981229CF-857C-427A-8C89-6CC6C8B8FBDC}" presName="text3" presStyleLbl="fgAcc3" presStyleIdx="0" presStyleCnt="1">
        <dgm:presLayoutVars>
          <dgm:chPref val="3"/>
        </dgm:presLayoutVars>
      </dgm:prSet>
      <dgm:spPr/>
      <dgm:t>
        <a:bodyPr/>
        <a:lstStyle/>
        <a:p>
          <a:endParaRPr lang="en-US"/>
        </a:p>
      </dgm:t>
    </dgm:pt>
    <dgm:pt modelId="{B346D6E2-C15D-4376-A1B3-D6DBCFCE34AB}" type="pres">
      <dgm:prSet presAssocID="{981229CF-857C-427A-8C89-6CC6C8B8FBDC}" presName="hierChild4" presStyleCnt="0"/>
      <dgm:spPr/>
    </dgm:pt>
    <dgm:pt modelId="{E3502606-76CF-4229-BEE6-B69CE44EE882}" type="pres">
      <dgm:prSet presAssocID="{4227E173-89A1-48D4-804B-632B5CF7E4DF}" presName="Name10" presStyleLbl="parChTrans1D2" presStyleIdx="1" presStyleCnt="2"/>
      <dgm:spPr/>
      <dgm:t>
        <a:bodyPr/>
        <a:lstStyle/>
        <a:p>
          <a:endParaRPr lang="en-US"/>
        </a:p>
      </dgm:t>
    </dgm:pt>
    <dgm:pt modelId="{AABF632C-DA2C-49A1-BA6D-ED04A0023A7D}" type="pres">
      <dgm:prSet presAssocID="{5E01B7DA-3B4F-49EC-A568-E2E1145C31FA}" presName="hierRoot2" presStyleCnt="0"/>
      <dgm:spPr/>
    </dgm:pt>
    <dgm:pt modelId="{CC9DF747-FE0C-46A5-8670-207702CA6B02}" type="pres">
      <dgm:prSet presAssocID="{5E01B7DA-3B4F-49EC-A568-E2E1145C31FA}" presName="composite2" presStyleCnt="0"/>
      <dgm:spPr/>
    </dgm:pt>
    <dgm:pt modelId="{EEA5AC61-3B4D-45D1-9F03-0036A6771047}" type="pres">
      <dgm:prSet presAssocID="{5E01B7DA-3B4F-49EC-A568-E2E1145C31FA}" presName="background2" presStyleLbl="node2" presStyleIdx="1" presStyleCnt="2"/>
      <dgm:spPr/>
    </dgm:pt>
    <dgm:pt modelId="{C3EE0CC9-EE1A-4BAE-92B5-C968050F3C6B}" type="pres">
      <dgm:prSet presAssocID="{5E01B7DA-3B4F-49EC-A568-E2E1145C31FA}" presName="text2" presStyleLbl="fgAcc2" presStyleIdx="1" presStyleCnt="2">
        <dgm:presLayoutVars>
          <dgm:chPref val="3"/>
        </dgm:presLayoutVars>
      </dgm:prSet>
      <dgm:spPr/>
      <dgm:t>
        <a:bodyPr/>
        <a:lstStyle/>
        <a:p>
          <a:endParaRPr lang="en-US"/>
        </a:p>
      </dgm:t>
    </dgm:pt>
    <dgm:pt modelId="{4D298FC8-AB49-47FF-A181-9FDDBC566050}" type="pres">
      <dgm:prSet presAssocID="{5E01B7DA-3B4F-49EC-A568-E2E1145C31FA}" presName="hierChild3" presStyleCnt="0"/>
      <dgm:spPr/>
    </dgm:pt>
  </dgm:ptLst>
  <dgm:cxnLst>
    <dgm:cxn modelId="{65286EB1-011D-4154-B445-E2FAA29EAEE1}" type="presOf" srcId="{981229CF-857C-427A-8C89-6CC6C8B8FBDC}" destId="{D386CDE2-F5F1-4851-80FD-33ABC7E2FDF1}" srcOrd="0" destOrd="0" presId="urn:microsoft.com/office/officeart/2005/8/layout/hierarchy1"/>
    <dgm:cxn modelId="{FB9AC3D4-82E0-4092-A3B2-C6A7B487C5E4}" srcId="{17358EC9-8EFC-4ADF-80F7-0507327C045E}" destId="{1729F3E0-C934-4F4E-B277-5A9CD3D24AA1}" srcOrd="1" destOrd="0" parTransId="{1CD97D06-D290-450A-9E47-A521E6349CF1}" sibTransId="{9F7659BC-61F8-4829-8F02-061440C34F70}"/>
    <dgm:cxn modelId="{17281385-AF3C-4949-A543-FF244716D206}" srcId="{17358EC9-8EFC-4ADF-80F7-0507327C045E}" destId="{6A1A7B98-5A3B-4C5F-82ED-51E2E5DC21BC}" srcOrd="0" destOrd="0" parTransId="{5931DF0E-91BF-4C39-803B-05A7F0BE2B43}" sibTransId="{93603F47-A44B-45B4-8405-B5ABFDBB0132}"/>
    <dgm:cxn modelId="{5F510BD4-00F1-472E-923C-E716A9493339}" type="presOf" srcId="{1729F3E0-C934-4F4E-B277-5A9CD3D24AA1}" destId="{A5BF6D2A-3D19-422F-8FFC-77E25A4594B7}" srcOrd="0" destOrd="0" presId="urn:microsoft.com/office/officeart/2005/8/layout/hierarchy1"/>
    <dgm:cxn modelId="{3B06F9A8-2494-4188-80FC-8BB07F195746}" type="presOf" srcId="{4227E173-89A1-48D4-804B-632B5CF7E4DF}" destId="{E3502606-76CF-4229-BEE6-B69CE44EE882}" srcOrd="0" destOrd="0" presId="urn:microsoft.com/office/officeart/2005/8/layout/hierarchy1"/>
    <dgm:cxn modelId="{C401244B-7AC8-43AD-BA51-E9A3D275C8F5}" type="presOf" srcId="{6A1A7B98-5A3B-4C5F-82ED-51E2E5DC21BC}" destId="{5B9FB3C6-3373-4E17-ABA5-EF693A3D2D88}" srcOrd="0" destOrd="0" presId="urn:microsoft.com/office/officeart/2005/8/layout/hierarchy1"/>
    <dgm:cxn modelId="{68A9BEB9-F6C5-4A6E-8AE0-F68CC2C31B00}" type="presOf" srcId="{17358EC9-8EFC-4ADF-80F7-0507327C045E}" destId="{E92E613F-8DDE-4850-BDA1-670939D1D7E7}" srcOrd="0" destOrd="0" presId="urn:microsoft.com/office/officeart/2005/8/layout/hierarchy1"/>
    <dgm:cxn modelId="{C5D10001-A4AE-4CC3-A233-57877B4AD37D}" srcId="{1729F3E0-C934-4F4E-B277-5A9CD3D24AA1}" destId="{5E01B7DA-3B4F-49EC-A568-E2E1145C31FA}" srcOrd="1" destOrd="0" parTransId="{4227E173-89A1-48D4-804B-632B5CF7E4DF}" sibTransId="{C625D4E9-C698-4066-912E-C09936F2DF9B}"/>
    <dgm:cxn modelId="{33C2AAAB-71A5-48B9-B814-4DDB7F25DF6F}" srcId="{0A80868A-F680-4255-9DF9-F5169C7B838C}" destId="{981229CF-857C-427A-8C89-6CC6C8B8FBDC}" srcOrd="0" destOrd="0" parTransId="{E4260E72-5D05-46D0-ADBE-E768B70FEF18}" sibTransId="{629F38E2-8398-47E3-B790-4E1378660AC2}"/>
    <dgm:cxn modelId="{E50636E5-7F85-4867-9023-C12A27FA5F15}" type="presOf" srcId="{E4260E72-5D05-46D0-ADBE-E768B70FEF18}" destId="{D2F9CE9B-66DF-4C08-8326-3FEAE68C0E31}" srcOrd="0" destOrd="0" presId="urn:microsoft.com/office/officeart/2005/8/layout/hierarchy1"/>
    <dgm:cxn modelId="{34C3CF8D-87DE-47D0-B024-C7A4290D9E32}" type="presOf" srcId="{3734462C-F4AC-4999-A184-615B2DFC4DF8}" destId="{58CE62E9-EA8E-43EE-BE1A-DD97865536AF}" srcOrd="0" destOrd="0" presId="urn:microsoft.com/office/officeart/2005/8/layout/hierarchy1"/>
    <dgm:cxn modelId="{381C1919-0842-455D-9B3F-3955C6F1AA2F}" type="presOf" srcId="{0A80868A-F680-4255-9DF9-F5169C7B838C}" destId="{A5F2FF1E-AAAB-42F9-8AA1-D19657E0D834}" srcOrd="0" destOrd="0" presId="urn:microsoft.com/office/officeart/2005/8/layout/hierarchy1"/>
    <dgm:cxn modelId="{FB853B2F-DE5B-4008-86DC-D812466C8BB4}" type="presOf" srcId="{5E01B7DA-3B4F-49EC-A568-E2E1145C31FA}" destId="{C3EE0CC9-EE1A-4BAE-92B5-C968050F3C6B}" srcOrd="0" destOrd="0" presId="urn:microsoft.com/office/officeart/2005/8/layout/hierarchy1"/>
    <dgm:cxn modelId="{22523597-61CB-4DAC-97C3-E3A967AEF535}" srcId="{1729F3E0-C934-4F4E-B277-5A9CD3D24AA1}" destId="{0A80868A-F680-4255-9DF9-F5169C7B838C}" srcOrd="0" destOrd="0" parTransId="{3734462C-F4AC-4999-A184-615B2DFC4DF8}" sibTransId="{877C789A-F732-4BCD-85E7-81771BC39467}"/>
    <dgm:cxn modelId="{15EF3AF0-8CE6-4C42-9239-0112A05E3B5E}" type="presParOf" srcId="{E92E613F-8DDE-4850-BDA1-670939D1D7E7}" destId="{2A8DB0B3-744E-4BCB-A841-5B59D87B5174}" srcOrd="0" destOrd="0" presId="urn:microsoft.com/office/officeart/2005/8/layout/hierarchy1"/>
    <dgm:cxn modelId="{46C82C1A-E227-4C46-B9DF-A25A49E6D44D}" type="presParOf" srcId="{2A8DB0B3-744E-4BCB-A841-5B59D87B5174}" destId="{2FFFDB47-9914-4AA4-B12C-24A0AE5FE9A4}" srcOrd="0" destOrd="0" presId="urn:microsoft.com/office/officeart/2005/8/layout/hierarchy1"/>
    <dgm:cxn modelId="{E5EB260A-43CE-490F-AE6B-0710174D445B}" type="presParOf" srcId="{2FFFDB47-9914-4AA4-B12C-24A0AE5FE9A4}" destId="{15B9F486-BDA2-4DF6-8543-0492EF078C98}" srcOrd="0" destOrd="0" presId="urn:microsoft.com/office/officeart/2005/8/layout/hierarchy1"/>
    <dgm:cxn modelId="{F190D81B-B15A-4F6F-8DC7-17227F16BBE0}" type="presParOf" srcId="{2FFFDB47-9914-4AA4-B12C-24A0AE5FE9A4}" destId="{5B9FB3C6-3373-4E17-ABA5-EF693A3D2D88}" srcOrd="1" destOrd="0" presId="urn:microsoft.com/office/officeart/2005/8/layout/hierarchy1"/>
    <dgm:cxn modelId="{49437467-9EF6-422D-89A5-2DAE296148E6}" type="presParOf" srcId="{2A8DB0B3-744E-4BCB-A841-5B59D87B5174}" destId="{2CFD73BA-D46D-4CA9-9D0A-C7469D12B684}" srcOrd="1" destOrd="0" presId="urn:microsoft.com/office/officeart/2005/8/layout/hierarchy1"/>
    <dgm:cxn modelId="{66EA08F7-6C59-4A1D-A651-3A7F31E250FE}" type="presParOf" srcId="{E92E613F-8DDE-4850-BDA1-670939D1D7E7}" destId="{F84CE8CD-5D3F-408E-822E-F275372A8CC8}" srcOrd="1" destOrd="0" presId="urn:microsoft.com/office/officeart/2005/8/layout/hierarchy1"/>
    <dgm:cxn modelId="{1D611017-451B-4E88-872F-758129C78B45}" type="presParOf" srcId="{F84CE8CD-5D3F-408E-822E-F275372A8CC8}" destId="{22D86F00-D789-4F2C-BDC0-79F7BC3F7085}" srcOrd="0" destOrd="0" presId="urn:microsoft.com/office/officeart/2005/8/layout/hierarchy1"/>
    <dgm:cxn modelId="{112DAD75-C2E7-4027-A030-B0F3943B65C7}" type="presParOf" srcId="{22D86F00-D789-4F2C-BDC0-79F7BC3F7085}" destId="{6B1A6CE1-A05B-4617-81B0-CCA5BF8E29BD}" srcOrd="0" destOrd="0" presId="urn:microsoft.com/office/officeart/2005/8/layout/hierarchy1"/>
    <dgm:cxn modelId="{0C007528-323B-4FCF-A331-BB041B0EA0EC}" type="presParOf" srcId="{22D86F00-D789-4F2C-BDC0-79F7BC3F7085}" destId="{A5BF6D2A-3D19-422F-8FFC-77E25A4594B7}" srcOrd="1" destOrd="0" presId="urn:microsoft.com/office/officeart/2005/8/layout/hierarchy1"/>
    <dgm:cxn modelId="{D73E5BA7-B199-4635-A788-3572A53B43DC}" type="presParOf" srcId="{F84CE8CD-5D3F-408E-822E-F275372A8CC8}" destId="{736BF48E-847B-43F9-8883-D5A37E73C208}" srcOrd="1" destOrd="0" presId="urn:microsoft.com/office/officeart/2005/8/layout/hierarchy1"/>
    <dgm:cxn modelId="{0BABE405-A85E-40C0-AF77-3D2E19ACAD70}" type="presParOf" srcId="{736BF48E-847B-43F9-8883-D5A37E73C208}" destId="{58CE62E9-EA8E-43EE-BE1A-DD97865536AF}" srcOrd="0" destOrd="0" presId="urn:microsoft.com/office/officeart/2005/8/layout/hierarchy1"/>
    <dgm:cxn modelId="{2AE89199-FE63-4403-8577-CBF6AC1118BD}" type="presParOf" srcId="{736BF48E-847B-43F9-8883-D5A37E73C208}" destId="{F2DF98FE-4682-4CC5-BEF3-1ACB45179750}" srcOrd="1" destOrd="0" presId="urn:microsoft.com/office/officeart/2005/8/layout/hierarchy1"/>
    <dgm:cxn modelId="{C2605087-280F-4B5B-BB64-CE098D15149A}" type="presParOf" srcId="{F2DF98FE-4682-4CC5-BEF3-1ACB45179750}" destId="{A40D245C-324A-4A47-B6D7-7BC59F02B75D}" srcOrd="0" destOrd="0" presId="urn:microsoft.com/office/officeart/2005/8/layout/hierarchy1"/>
    <dgm:cxn modelId="{3BB42B95-7919-4A9A-B242-D88574055055}" type="presParOf" srcId="{A40D245C-324A-4A47-B6D7-7BC59F02B75D}" destId="{BEF51E17-9536-4D06-8179-FB24A5DDC4E2}" srcOrd="0" destOrd="0" presId="urn:microsoft.com/office/officeart/2005/8/layout/hierarchy1"/>
    <dgm:cxn modelId="{5099212B-BFA9-4184-865C-A8C0BAB74FFF}" type="presParOf" srcId="{A40D245C-324A-4A47-B6D7-7BC59F02B75D}" destId="{A5F2FF1E-AAAB-42F9-8AA1-D19657E0D834}" srcOrd="1" destOrd="0" presId="urn:microsoft.com/office/officeart/2005/8/layout/hierarchy1"/>
    <dgm:cxn modelId="{AD2E9464-01DD-4020-A38F-E6CCB61482B1}" type="presParOf" srcId="{F2DF98FE-4682-4CC5-BEF3-1ACB45179750}" destId="{B809F01E-EC04-42F2-ACF3-C65511E2084E}" srcOrd="1" destOrd="0" presId="urn:microsoft.com/office/officeart/2005/8/layout/hierarchy1"/>
    <dgm:cxn modelId="{92931888-9E58-405B-8E8C-AE4D7542EFF0}" type="presParOf" srcId="{B809F01E-EC04-42F2-ACF3-C65511E2084E}" destId="{D2F9CE9B-66DF-4C08-8326-3FEAE68C0E31}" srcOrd="0" destOrd="0" presId="urn:microsoft.com/office/officeart/2005/8/layout/hierarchy1"/>
    <dgm:cxn modelId="{E649ECD0-98E3-4318-AE92-E57A467BE6BE}" type="presParOf" srcId="{B809F01E-EC04-42F2-ACF3-C65511E2084E}" destId="{33340DDE-B345-4635-AC25-8C67BFB9FAE0}" srcOrd="1" destOrd="0" presId="urn:microsoft.com/office/officeart/2005/8/layout/hierarchy1"/>
    <dgm:cxn modelId="{08ED3567-8C5B-409A-90F2-843F5C3F96E0}" type="presParOf" srcId="{33340DDE-B345-4635-AC25-8C67BFB9FAE0}" destId="{273430FE-4C8B-4F38-A8BF-1069C492A718}" srcOrd="0" destOrd="0" presId="urn:microsoft.com/office/officeart/2005/8/layout/hierarchy1"/>
    <dgm:cxn modelId="{E212972B-5C0D-43CC-A669-9FCC8F10A250}" type="presParOf" srcId="{273430FE-4C8B-4F38-A8BF-1069C492A718}" destId="{8FEF0790-9E8A-4FD6-896A-63C1CEB43BA1}" srcOrd="0" destOrd="0" presId="urn:microsoft.com/office/officeart/2005/8/layout/hierarchy1"/>
    <dgm:cxn modelId="{81A1C070-9756-4E79-8D78-4E7118E3B0F1}" type="presParOf" srcId="{273430FE-4C8B-4F38-A8BF-1069C492A718}" destId="{D386CDE2-F5F1-4851-80FD-33ABC7E2FDF1}" srcOrd="1" destOrd="0" presId="urn:microsoft.com/office/officeart/2005/8/layout/hierarchy1"/>
    <dgm:cxn modelId="{BA3C9C61-E1F7-4982-9514-BF3D7525F956}" type="presParOf" srcId="{33340DDE-B345-4635-AC25-8C67BFB9FAE0}" destId="{B346D6E2-C15D-4376-A1B3-D6DBCFCE34AB}" srcOrd="1" destOrd="0" presId="urn:microsoft.com/office/officeart/2005/8/layout/hierarchy1"/>
    <dgm:cxn modelId="{B3D96DC0-4993-47F4-B6B1-0E9D8345C66A}" type="presParOf" srcId="{736BF48E-847B-43F9-8883-D5A37E73C208}" destId="{E3502606-76CF-4229-BEE6-B69CE44EE882}" srcOrd="2" destOrd="0" presId="urn:microsoft.com/office/officeart/2005/8/layout/hierarchy1"/>
    <dgm:cxn modelId="{CA0211CF-0702-4CB8-B443-D5515A87566B}" type="presParOf" srcId="{736BF48E-847B-43F9-8883-D5A37E73C208}" destId="{AABF632C-DA2C-49A1-BA6D-ED04A0023A7D}" srcOrd="3" destOrd="0" presId="urn:microsoft.com/office/officeart/2005/8/layout/hierarchy1"/>
    <dgm:cxn modelId="{A4A45470-53ED-4AA2-A7C1-47D6C6385431}" type="presParOf" srcId="{AABF632C-DA2C-49A1-BA6D-ED04A0023A7D}" destId="{CC9DF747-FE0C-46A5-8670-207702CA6B02}" srcOrd="0" destOrd="0" presId="urn:microsoft.com/office/officeart/2005/8/layout/hierarchy1"/>
    <dgm:cxn modelId="{170FA384-8FE1-4932-94FA-16EED88B3C79}" type="presParOf" srcId="{CC9DF747-FE0C-46A5-8670-207702CA6B02}" destId="{EEA5AC61-3B4D-45D1-9F03-0036A6771047}" srcOrd="0" destOrd="0" presId="urn:microsoft.com/office/officeart/2005/8/layout/hierarchy1"/>
    <dgm:cxn modelId="{A3339590-F931-4B50-8898-AE5A3D26CE63}" type="presParOf" srcId="{CC9DF747-FE0C-46A5-8670-207702CA6B02}" destId="{C3EE0CC9-EE1A-4BAE-92B5-C968050F3C6B}" srcOrd="1" destOrd="0" presId="urn:microsoft.com/office/officeart/2005/8/layout/hierarchy1"/>
    <dgm:cxn modelId="{878E3B51-A49F-42E5-8BC0-C270A77BFA7C}" type="presParOf" srcId="{AABF632C-DA2C-49A1-BA6D-ED04A0023A7D}" destId="{4D298FC8-AB49-47FF-A181-9FDDBC566050}"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7B82CE7-D08C-4BB9-A579-D8E60DBBE48D}" type="datetimeFigureOut">
              <a:rPr lang="en-US"/>
              <a:pPr>
                <a:defRPr/>
              </a:pPr>
              <a:t>4/29/2012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2014FC8-A48D-4F6C-A318-0AD555782CD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8C986D5-3C51-4A14-BF7D-F50B10D83951}" type="slidenum">
              <a:rPr lang="en-US" smtClean="0"/>
              <a:pPr/>
              <a:t>6</a:t>
            </a:fld>
            <a:endParaRPr lang="en-US" smtClean="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ljm slide OR 3:12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6C512D4-4E8A-4D6F-B736-0EAB1A0A058A}" type="slidenum">
              <a:rPr lang="en-US" smtClean="0"/>
              <a:pPr/>
              <a:t>7</a:t>
            </a:fld>
            <a:endParaRPr lang="en-US" smtClean="0"/>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ljm slide CA 7: 17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672B58C-FBE3-4687-9F7B-4845436642C0}" type="slidenum">
              <a:rPr lang="en-US" smtClean="0"/>
              <a:pPr/>
              <a:t>9</a:t>
            </a:fld>
            <a:endParaRPr lang="en-US" smtClean="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Ljm slide OR 3:24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4877430-03C9-4AB0-8C0E-9CDDF7D8CFE0}" type="slidenum">
              <a:rPr lang="en-US" smtClean="0"/>
              <a:pPr/>
              <a:t>10</a:t>
            </a:fld>
            <a:endParaRPr lang="en-US" smtClean="0"/>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Ljm slide OR 3:25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D2D4D8F-7C8F-4215-8574-923F90A91B40}" type="slidenum">
              <a:rPr lang="en-US" smtClean="0"/>
              <a:pPr/>
              <a:t>11</a:t>
            </a:fld>
            <a:endParaRPr lang="en-US" smtClean="0"/>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Ljm slide OR 3:26</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04522A3-8B4D-49C2-8A08-5050B3B7E86E}" type="slidenum">
              <a:rPr lang="en-US" smtClean="0"/>
              <a:pPr/>
              <a:t>12</a:t>
            </a:fld>
            <a:endParaRPr lang="en-US" smtClean="0"/>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ljm slide OR 3:1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1E53270-93FE-49B0-87D2-0E8C582CD99E}" type="slidenum">
              <a:rPr lang="en-US" smtClean="0"/>
              <a:pPr/>
              <a:t>23</a:t>
            </a:fld>
            <a:endParaRPr lang="en-US" smtClean="0"/>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Ljm slide OR 3:18</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DCAC317F-9845-4367-B9A0-5746B15CA71F}" type="datetimeFigureOut">
              <a:rPr lang="en-US"/>
              <a:pPr>
                <a:defRPr/>
              </a:pPr>
              <a:t>4/29/2012</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A8751C03-5ED2-4D06-A69C-4B653D0830CB}"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DBEDB1-5A05-43FB-90C9-97336A6258F9}" type="datetimeFigureOut">
              <a:rPr lang="en-US"/>
              <a:pPr>
                <a:defRPr/>
              </a:pPr>
              <a:t>4/29/2012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85D6D0-D970-4541-936C-AD976CEDF1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87CDB5F5-5D23-452B-9CBD-4662F57C2C6E}" type="datetimeFigureOut">
              <a:rPr lang="en-US"/>
              <a:pPr>
                <a:defRPr/>
              </a:pPr>
              <a:t>4/29/2012</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DF92964A-E93C-4990-83A4-DA283598CA4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E30E61D-DBE1-4042-A576-2B97142ED31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FEFE07-2B30-4DD5-B60E-FB785E3C7DDD}" type="datetimeFigureOut">
              <a:rPr lang="en-US"/>
              <a:pPr>
                <a:defRPr/>
              </a:pPr>
              <a:t>4/29/2012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70F536-682E-4345-B7F6-CA305BCB189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FFE1108B-2A1B-4A73-AFDA-2F5C6D00F5C5}" type="datetimeFigureOut">
              <a:rPr lang="en-US"/>
              <a:pPr>
                <a:defRPr/>
              </a:pPr>
              <a:t>4/29/2012</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0E092721-6F39-4DC0-B86B-9B6D5A5437F4}"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E437395-8D30-46D6-A3A4-28114F69C223}" type="datetimeFigureOut">
              <a:rPr lang="en-US"/>
              <a:pPr>
                <a:defRPr/>
              </a:pPr>
              <a:t>4/29/2012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B2B623-53E9-4F1F-8F0C-EAE4B6E0269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7E45151-F00F-4B48-B376-499906BAFC64}" type="datetimeFigureOut">
              <a:rPr lang="en-US"/>
              <a:pPr>
                <a:defRPr/>
              </a:pPr>
              <a:t>4/29/2012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1E8BFDE-7542-44C4-A092-4228FEFFC90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B13EB60-39E4-45C0-A1C1-7E45038E20C2}" type="datetimeFigureOut">
              <a:rPr lang="en-US"/>
              <a:pPr>
                <a:defRPr/>
              </a:pPr>
              <a:t>4/29/2012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6CA0AFC-C494-400B-A62F-2FCFB045823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ADC9FA4-3FB2-49CB-8B7B-6EFFCE5E6B94}" type="datetimeFigureOut">
              <a:rPr lang="en-US"/>
              <a:pPr>
                <a:defRPr/>
              </a:pPr>
              <a:t>4/29/2012</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1863D180-DA13-4F98-9F30-713E3ADA7DC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134BE5A9-B5B0-471C-B2E0-ACA3F8758D4D}" type="datetimeFigureOut">
              <a:rPr lang="en-US"/>
              <a:pPr>
                <a:defRPr/>
              </a:pPr>
              <a:t>4/29/2012</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19321495-DB1F-403B-9315-207A5C96AB4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8CE36010-71FA-4FEF-BB17-D010866FBA91}" type="datetimeFigureOut">
              <a:rPr lang="en-US"/>
              <a:pPr>
                <a:defRPr/>
              </a:pPr>
              <a:t>4/29/2012</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D3AABB3A-680E-4612-9FA2-ECCC808A541E}"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E556C1B8-7B4C-4781-B40C-120F33DC6667}" type="datetimeFigureOut">
              <a:rPr lang="en-US"/>
              <a:pPr>
                <a:defRPr/>
              </a:pPr>
              <a:t>4/29/2012</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F3F08A10-966B-495B-A36A-A9F2BD14C6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3" r:id="rId2"/>
    <p:sldLayoutId id="2147483739" r:id="rId3"/>
    <p:sldLayoutId id="2147483734" r:id="rId4"/>
    <p:sldLayoutId id="2147483735" r:id="rId5"/>
    <p:sldLayoutId id="2147483736" r:id="rId6"/>
    <p:sldLayoutId id="2147483740" r:id="rId7"/>
    <p:sldLayoutId id="2147483741" r:id="rId8"/>
    <p:sldLayoutId id="2147483742" r:id="rId9"/>
    <p:sldLayoutId id="2147483737" r:id="rId10"/>
    <p:sldLayoutId id="2147483743" r:id="rId11"/>
    <p:sldLayoutId id="2147483744" r:id="rId12"/>
  </p:sldLayoutIdLst>
  <p:txStyles>
    <p:titleStyle>
      <a:lvl1pPr algn="l" rtl="0" eaLnBrk="0" fontAlgn="base" hangingPunct="0">
        <a:spcBef>
          <a:spcPct val="0"/>
        </a:spcBef>
        <a:spcAft>
          <a:spcPct val="0"/>
        </a:spcAft>
        <a:defRPr sz="4500" b="1" kern="1200">
          <a:solidFill>
            <a:srgbClr val="A6BE89"/>
          </a:solidFill>
          <a:latin typeface="+mj-lt"/>
          <a:ea typeface="+mj-ea"/>
          <a:cs typeface="+mj-cs"/>
        </a:defRPr>
      </a:lvl1pPr>
      <a:lvl2pPr algn="l" rtl="0" eaLnBrk="0" fontAlgn="base" hangingPunct="0">
        <a:spcBef>
          <a:spcPct val="0"/>
        </a:spcBef>
        <a:spcAft>
          <a:spcPct val="0"/>
        </a:spcAft>
        <a:defRPr sz="4500" b="1">
          <a:solidFill>
            <a:srgbClr val="A6BE89"/>
          </a:solidFill>
          <a:latin typeface="Corbel" pitchFamily="34" charset="0"/>
        </a:defRPr>
      </a:lvl2pPr>
      <a:lvl3pPr algn="l" rtl="0" eaLnBrk="0" fontAlgn="base" hangingPunct="0">
        <a:spcBef>
          <a:spcPct val="0"/>
        </a:spcBef>
        <a:spcAft>
          <a:spcPct val="0"/>
        </a:spcAft>
        <a:defRPr sz="4500" b="1">
          <a:solidFill>
            <a:srgbClr val="A6BE89"/>
          </a:solidFill>
          <a:latin typeface="Corbel" pitchFamily="34" charset="0"/>
        </a:defRPr>
      </a:lvl3pPr>
      <a:lvl4pPr algn="l" rtl="0" eaLnBrk="0" fontAlgn="base" hangingPunct="0">
        <a:spcBef>
          <a:spcPct val="0"/>
        </a:spcBef>
        <a:spcAft>
          <a:spcPct val="0"/>
        </a:spcAft>
        <a:defRPr sz="4500" b="1">
          <a:solidFill>
            <a:srgbClr val="A6BE89"/>
          </a:solidFill>
          <a:latin typeface="Corbel" pitchFamily="34" charset="0"/>
        </a:defRPr>
      </a:lvl4pPr>
      <a:lvl5pPr algn="l" rtl="0" eaLnBrk="0" fontAlgn="base" hangingPunct="0">
        <a:spcBef>
          <a:spcPct val="0"/>
        </a:spcBef>
        <a:spcAft>
          <a:spcPct val="0"/>
        </a:spcAft>
        <a:defRPr sz="4500" b="1">
          <a:solidFill>
            <a:srgbClr val="A6BE89"/>
          </a:solidFill>
          <a:latin typeface="Corbel" pitchFamily="34" charset="0"/>
        </a:defRPr>
      </a:lvl5pPr>
      <a:lvl6pPr marL="457200" algn="l" rtl="0" fontAlgn="base">
        <a:spcBef>
          <a:spcPct val="0"/>
        </a:spcBef>
        <a:spcAft>
          <a:spcPct val="0"/>
        </a:spcAft>
        <a:defRPr sz="4500" b="1">
          <a:solidFill>
            <a:srgbClr val="A6BE89"/>
          </a:solidFill>
          <a:latin typeface="Corbel" pitchFamily="34" charset="0"/>
        </a:defRPr>
      </a:lvl6pPr>
      <a:lvl7pPr marL="914400" algn="l" rtl="0" fontAlgn="base">
        <a:spcBef>
          <a:spcPct val="0"/>
        </a:spcBef>
        <a:spcAft>
          <a:spcPct val="0"/>
        </a:spcAft>
        <a:defRPr sz="4500" b="1">
          <a:solidFill>
            <a:srgbClr val="A6BE89"/>
          </a:solidFill>
          <a:latin typeface="Corbel" pitchFamily="34" charset="0"/>
        </a:defRPr>
      </a:lvl7pPr>
      <a:lvl8pPr marL="1371600" algn="l" rtl="0" fontAlgn="base">
        <a:spcBef>
          <a:spcPct val="0"/>
        </a:spcBef>
        <a:spcAft>
          <a:spcPct val="0"/>
        </a:spcAft>
        <a:defRPr sz="4500" b="1">
          <a:solidFill>
            <a:srgbClr val="A6BE89"/>
          </a:solidFill>
          <a:latin typeface="Corbel" pitchFamily="34" charset="0"/>
        </a:defRPr>
      </a:lvl8pPr>
      <a:lvl9pPr marL="1828800" algn="l" rtl="0" fontAlgn="base">
        <a:spcBef>
          <a:spcPct val="0"/>
        </a:spcBef>
        <a:spcAft>
          <a:spcPct val="0"/>
        </a:spcAft>
        <a:defRPr sz="4500" b="1">
          <a:solidFill>
            <a:srgbClr val="A6BE89"/>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7BC29"/>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D092A7"/>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9C85C0"/>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calisphere.universityofcalifornia.edu/themed_collections/pdf/6cs_primary_source.pdf" TargetMode="Externa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calisphere.universityofcalifornia.edu/themed_collections/pdf/6cs_primary_source.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US" dirty="0" smtClean="0">
                <a:solidFill>
                  <a:schemeClr val="accent1">
                    <a:satMod val="150000"/>
                  </a:schemeClr>
                </a:solidFill>
              </a:rPr>
              <a:t>1 Biome </a:t>
            </a:r>
            <a:br>
              <a:rPr lang="en-US" dirty="0" smtClean="0">
                <a:solidFill>
                  <a:schemeClr val="accent1">
                    <a:satMod val="150000"/>
                  </a:schemeClr>
                </a:solidFill>
              </a:rPr>
            </a:br>
            <a:r>
              <a:rPr lang="en-US" dirty="0" smtClean="0">
                <a:solidFill>
                  <a:schemeClr val="accent1">
                    <a:satMod val="150000"/>
                  </a:schemeClr>
                </a:solidFill>
              </a:rPr>
              <a:t>                         2 Moral Economies</a:t>
            </a:r>
            <a:endParaRPr lang="en-US" dirty="0">
              <a:solidFill>
                <a:schemeClr val="accent1">
                  <a:satMod val="150000"/>
                </a:schemeClr>
              </a:solidFill>
            </a:endParaRPr>
          </a:p>
        </p:txBody>
      </p:sp>
      <p:sp>
        <p:nvSpPr>
          <p:cNvPr id="9219" name="Subtitle 2"/>
          <p:cNvSpPr>
            <a:spLocks noGrp="1"/>
          </p:cNvSpPr>
          <p:nvPr>
            <p:ph type="subTitle" idx="1"/>
          </p:nvPr>
        </p:nvSpPr>
        <p:spPr>
          <a:xfrm>
            <a:off x="685800" y="1828800"/>
            <a:ext cx="8077200" cy="1500188"/>
          </a:xfrm>
        </p:spPr>
        <p:txBody>
          <a:bodyPr/>
          <a:lstStyle/>
          <a:p>
            <a:pPr eaLnBrk="1" hangingPunct="1"/>
            <a:r>
              <a:rPr lang="en-US" smtClean="0"/>
              <a:t> </a:t>
            </a:r>
          </a:p>
        </p:txBody>
      </p:sp>
      <p:pic>
        <p:nvPicPr>
          <p:cNvPr id="9220" name="Picture 4" descr="C:\Users\poechs\Documents\BOOKish\Belongings Surge\cover art possibilities\keurbos5cropped.jpg"/>
          <p:cNvPicPr>
            <a:picLocks noChangeAspect="1" noChangeArrowheads="1"/>
          </p:cNvPicPr>
          <p:nvPr/>
        </p:nvPicPr>
        <p:blipFill>
          <a:blip r:embed="rId2" cstate="print"/>
          <a:srcRect/>
          <a:stretch>
            <a:fillRect/>
          </a:stretch>
        </p:blipFill>
        <p:spPr bwMode="auto">
          <a:xfrm>
            <a:off x="3886200" y="152400"/>
            <a:ext cx="4343400" cy="3727450"/>
          </a:xfrm>
          <a:prstGeom prst="rect">
            <a:avLst/>
          </a:prstGeom>
          <a:noFill/>
          <a:ln w="9525">
            <a:noFill/>
            <a:miter lim="800000"/>
            <a:headEnd/>
            <a:tailEnd/>
          </a:ln>
        </p:spPr>
      </p:pic>
      <p:pic>
        <p:nvPicPr>
          <p:cNvPr id="9221" name="Picture 5" descr="C:\Users\poechs\Documents\PAST teaching &amp; syllabi\134d South Africa W05\jan5\Khoi &amp; cattle.jpg"/>
          <p:cNvPicPr>
            <a:picLocks noChangeAspect="1" noChangeArrowheads="1"/>
          </p:cNvPicPr>
          <p:nvPr/>
        </p:nvPicPr>
        <p:blipFill>
          <a:blip r:embed="rId3" cstate="print"/>
          <a:srcRect l="3363" t="4791" b="50208"/>
          <a:stretch>
            <a:fillRect/>
          </a:stretch>
        </p:blipFill>
        <p:spPr bwMode="auto">
          <a:xfrm>
            <a:off x="152400" y="5334000"/>
            <a:ext cx="1958975" cy="1447800"/>
          </a:xfrm>
          <a:prstGeom prst="rect">
            <a:avLst/>
          </a:prstGeom>
          <a:noFill/>
          <a:ln w="9525">
            <a:noFill/>
            <a:miter lim="800000"/>
            <a:headEnd/>
            <a:tailEnd/>
          </a:ln>
        </p:spPr>
      </p:pic>
      <p:pic>
        <p:nvPicPr>
          <p:cNvPr id="9222" name="Picture 6" descr="C:\Users\poechs\Documents\PAST teaching &amp; syllabi\134d South Africa W05\SA teaching pics\Eland kridow Krans close.jpg"/>
          <p:cNvPicPr>
            <a:picLocks noChangeAspect="1" noChangeArrowheads="1"/>
          </p:cNvPicPr>
          <p:nvPr/>
        </p:nvPicPr>
        <p:blipFill>
          <a:blip r:embed="rId4" cstate="print"/>
          <a:srcRect l="22951" t="17220" r="6934"/>
          <a:stretch>
            <a:fillRect/>
          </a:stretch>
        </p:blipFill>
        <p:spPr bwMode="auto">
          <a:xfrm>
            <a:off x="2286000" y="5334000"/>
            <a:ext cx="1905000" cy="1447800"/>
          </a:xfrm>
          <a:prstGeom prst="rect">
            <a:avLst/>
          </a:prstGeom>
          <a:noFill/>
          <a:ln w="9525">
            <a:noFill/>
            <a:miter lim="800000"/>
            <a:headEnd/>
            <a:tailEnd/>
          </a:ln>
        </p:spPr>
      </p:pic>
      <p:pic>
        <p:nvPicPr>
          <p:cNvPr id="9223" name="Picture 7" descr="C:\Users\poechs\Pictures\My Pictures\Cedarberg Dec 2006\OlifantsRiver2 002.jpg"/>
          <p:cNvPicPr>
            <a:picLocks noChangeAspect="1" noChangeArrowheads="1"/>
          </p:cNvPicPr>
          <p:nvPr/>
        </p:nvPicPr>
        <p:blipFill>
          <a:blip r:embed="rId5" cstate="print"/>
          <a:srcRect l="14037" t="6433" r="-1755" b="9357"/>
          <a:stretch>
            <a:fillRect/>
          </a:stretch>
        </p:blipFill>
        <p:spPr bwMode="auto">
          <a:xfrm>
            <a:off x="4343400" y="5334000"/>
            <a:ext cx="2011363" cy="1447800"/>
          </a:xfrm>
          <a:prstGeom prst="rect">
            <a:avLst/>
          </a:prstGeom>
          <a:noFill/>
          <a:ln w="9525">
            <a:noFill/>
            <a:miter lim="800000"/>
            <a:headEnd/>
            <a:tailEnd/>
          </a:ln>
        </p:spPr>
      </p:pic>
      <p:pic>
        <p:nvPicPr>
          <p:cNvPr id="9224" name="Picture 9" descr="C:\Users\poechs\Pictures\My Pictures\Cedarberg Dec 2006\OlifantsRiver 080.jpg"/>
          <p:cNvPicPr>
            <a:picLocks noChangeAspect="1" noChangeArrowheads="1"/>
          </p:cNvPicPr>
          <p:nvPr/>
        </p:nvPicPr>
        <p:blipFill>
          <a:blip r:embed="rId6" cstate="print"/>
          <a:srcRect l="24454" t="16563" r="15547" b="38437"/>
          <a:stretch>
            <a:fillRect/>
          </a:stretch>
        </p:blipFill>
        <p:spPr bwMode="auto">
          <a:xfrm>
            <a:off x="6477000" y="5334000"/>
            <a:ext cx="2514600" cy="1414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l="8345" r="8345"/>
          <a:stretch>
            <a:fillRect/>
          </a:stretch>
        </p:blipFill>
        <p:spPr bwMode="auto">
          <a:xfrm>
            <a:off x="0" y="0"/>
            <a:ext cx="9144000" cy="6858000"/>
          </a:xfrm>
          <a:prstGeom prst="rect">
            <a:avLst/>
          </a:prstGeom>
          <a:noFill/>
          <a:ln w="9525">
            <a:noFill/>
            <a:miter lim="800000"/>
            <a:headEnd/>
            <a:tailEnd/>
          </a:ln>
        </p:spPr>
      </p:pic>
      <p:sp>
        <p:nvSpPr>
          <p:cNvPr id="17411" name="Rectangle 2"/>
          <p:cNvSpPr>
            <a:spLocks noGrp="1" noChangeArrowheads="1"/>
          </p:cNvSpPr>
          <p:nvPr>
            <p:ph type="title"/>
          </p:nvPr>
        </p:nvSpPr>
        <p:spPr>
          <a:xfrm>
            <a:off x="152400" y="5562600"/>
            <a:ext cx="3733800" cy="609600"/>
          </a:xfrm>
        </p:spPr>
        <p:txBody>
          <a:bodyPr>
            <a:noAutofit/>
          </a:bodyPr>
          <a:lstStyle/>
          <a:p>
            <a:pPr eaLnBrk="1" hangingPunct="1">
              <a:defRPr/>
            </a:pPr>
            <a:r>
              <a:rPr lang="en-US" sz="4000" dirty="0" smtClean="0">
                <a:solidFill>
                  <a:schemeClr val="accent5">
                    <a:lumMod val="40000"/>
                    <a:lumOff val="60000"/>
                  </a:schemeClr>
                </a:solidFill>
              </a:rPr>
              <a:t>Erica (heather)</a:t>
            </a:r>
            <a:endParaRPr lang="en-US" sz="5400" dirty="0" smtClean="0">
              <a:solidFill>
                <a:schemeClr val="accent5">
                  <a:lumMod val="40000"/>
                  <a:lumOff val="60000"/>
                </a:schemeClr>
              </a:solidFill>
            </a:endParaRPr>
          </a:p>
        </p:txBody>
      </p:sp>
    </p:spTree>
  </p:cSld>
  <p:clrMapOvr>
    <a:masterClrMapping/>
  </p:clrMapOvr>
  <p:transition advClick="0" advTm="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3" cstate="print"/>
          <a:srcRect t="16756" b="10054"/>
          <a:stretch>
            <a:fillRect/>
          </a:stretch>
        </p:blipFill>
        <p:spPr bwMode="auto">
          <a:xfrm>
            <a:off x="0" y="0"/>
            <a:ext cx="9144000" cy="6991350"/>
          </a:xfrm>
          <a:prstGeom prst="rect">
            <a:avLst/>
          </a:prstGeom>
          <a:noFill/>
          <a:ln w="9525">
            <a:noFill/>
            <a:miter lim="800000"/>
            <a:headEnd/>
            <a:tailEnd/>
          </a:ln>
        </p:spPr>
      </p:pic>
      <p:sp>
        <p:nvSpPr>
          <p:cNvPr id="18435" name="Rectangle 2"/>
          <p:cNvSpPr>
            <a:spLocks noGrp="1" noChangeArrowheads="1"/>
          </p:cNvSpPr>
          <p:nvPr>
            <p:ph type="title"/>
          </p:nvPr>
        </p:nvSpPr>
        <p:spPr>
          <a:xfrm>
            <a:off x="304800" y="5791200"/>
            <a:ext cx="6858000" cy="838200"/>
          </a:xfrm>
        </p:spPr>
        <p:txBody>
          <a:bodyPr>
            <a:noAutofit/>
          </a:bodyPr>
          <a:lstStyle/>
          <a:p>
            <a:pPr eaLnBrk="1" hangingPunct="1">
              <a:defRPr/>
            </a:pPr>
            <a:r>
              <a:rPr lang="en-US" sz="4400" dirty="0" err="1" smtClean="0">
                <a:solidFill>
                  <a:schemeClr val="accent3">
                    <a:lumMod val="60000"/>
                    <a:lumOff val="40000"/>
                  </a:schemeClr>
                </a:solidFill>
              </a:rPr>
              <a:t>Iracidea</a:t>
            </a:r>
            <a:r>
              <a:rPr lang="en-US" sz="4400" dirty="0" smtClean="0">
                <a:solidFill>
                  <a:schemeClr val="accent3">
                    <a:lumMod val="60000"/>
                    <a:lumOff val="40000"/>
                  </a:schemeClr>
                </a:solidFill>
              </a:rPr>
              <a:t> (Iris family)</a:t>
            </a:r>
            <a:endParaRPr lang="en-US" sz="8000" dirty="0" smtClean="0">
              <a:solidFill>
                <a:schemeClr val="accent3">
                  <a:lumMod val="60000"/>
                  <a:lumOff val="40000"/>
                </a:schemeClr>
              </a:solidFill>
            </a:endParaRPr>
          </a:p>
        </p:txBody>
      </p:sp>
    </p:spTree>
  </p:cSld>
  <p:clrMapOvr>
    <a:masterClrMapping/>
  </p:clrMapOvr>
  <p:transition advClick="0" advTm="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304800"/>
            <a:ext cx="3124200" cy="609600"/>
          </a:xfrm>
        </p:spPr>
        <p:txBody>
          <a:bodyPr/>
          <a:lstStyle/>
          <a:p>
            <a:pPr eaLnBrk="1" hangingPunct="1">
              <a:defRPr/>
            </a:pPr>
            <a:r>
              <a:rPr lang="en-US" sz="2000" smtClean="0"/>
              <a:t>Cedarberg Landscape</a:t>
            </a:r>
            <a:endParaRPr lang="en-US" smtClean="0"/>
          </a:p>
        </p:txBody>
      </p:sp>
      <p:pic>
        <p:nvPicPr>
          <p:cNvPr id="20483" name="Picture 4"/>
          <p:cNvPicPr>
            <a:picLocks noChangeAspect="1" noChangeArrowheads="1"/>
          </p:cNvPicPr>
          <p:nvPr/>
        </p:nvPicPr>
        <p:blipFill>
          <a:blip r:embed="rId3" cstate="print"/>
          <a:srcRect l="10004" t="9036" r="15005"/>
          <a:stretch>
            <a:fillRect/>
          </a:stretch>
        </p:blipFill>
        <p:spPr bwMode="auto">
          <a:xfrm>
            <a:off x="-76200" y="0"/>
            <a:ext cx="9436100" cy="6932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Early Inhabitants</a:t>
            </a:r>
            <a:endParaRPr lang="en-US" dirty="0"/>
          </a:p>
        </p:txBody>
      </p:sp>
      <p:pic>
        <p:nvPicPr>
          <p:cNvPr id="5" name="Content Placeholder 4" descr="man Kridow Krans.jpg"/>
          <p:cNvPicPr>
            <a:picLocks noGrp="1" noChangeAspect="1"/>
          </p:cNvPicPr>
          <p:nvPr>
            <p:ph sz="half" idx="1"/>
          </p:nvPr>
        </p:nvPicPr>
        <p:blipFill>
          <a:blip r:embed="rId2" cstate="print"/>
          <a:stretch>
            <a:fillRect/>
          </a:stretch>
        </p:blipFill>
        <p:spPr>
          <a:xfrm>
            <a:off x="942975" y="1773238"/>
            <a:ext cx="3067050" cy="4624387"/>
          </a:xfrm>
          <a:ln w="19050" cap="sq">
            <a:solidFill>
              <a:srgbClr val="000000"/>
            </a:solidFill>
          </a:ln>
          <a:effectLst>
            <a:outerShdw blurRad="57150" dist="50800" dir="2700000" algn="tl" rotWithShape="0">
              <a:srgbClr val="000000">
                <a:alpha val="40000"/>
              </a:srgbClr>
            </a:outerShdw>
          </a:effectLst>
        </p:spPr>
      </p:pic>
      <p:pic>
        <p:nvPicPr>
          <p:cNvPr id="21508" name="Content Placeholder 9" descr="3-11a Woman Salman.jpg"/>
          <p:cNvPicPr>
            <a:picLocks noGrp="1" noChangeAspect="1"/>
          </p:cNvPicPr>
          <p:nvPr>
            <p:ph sz="half" idx="2"/>
          </p:nvPr>
        </p:nvPicPr>
        <p:blipFill>
          <a:blip r:embed="rId3" cstate="print"/>
          <a:srcRect/>
          <a:stretch>
            <a:fillRect/>
          </a:stretch>
        </p:blipFill>
        <p:spPr>
          <a:xfrm>
            <a:off x="5194300" y="1773238"/>
            <a:ext cx="2946400" cy="4624387"/>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defRPr/>
            </a:pPr>
            <a:r>
              <a:rPr lang="en-US" dirty="0" smtClean="0"/>
              <a:t>Rock Art Sites</a:t>
            </a:r>
            <a:endParaRPr lang="en-US" dirty="0"/>
          </a:p>
        </p:txBody>
      </p:sp>
      <p:pic>
        <p:nvPicPr>
          <p:cNvPr id="22531" name="Picture 2" descr="C:\Users\poechs\Documents\BOOKish\Belongings Surge\Mitchell-Assets\3-2 RockArt.jpg"/>
          <p:cNvPicPr>
            <a:picLocks noChangeAspect="1" noChangeArrowheads="1"/>
          </p:cNvPicPr>
          <p:nvPr/>
        </p:nvPicPr>
        <p:blipFill>
          <a:blip r:embed="rId2" cstate="print"/>
          <a:srcRect/>
          <a:stretch>
            <a:fillRect/>
          </a:stretch>
        </p:blipFill>
        <p:spPr bwMode="auto">
          <a:xfrm>
            <a:off x="990600" y="152400"/>
            <a:ext cx="7086600" cy="659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Colonial Presence</a:t>
            </a:r>
            <a:endParaRPr lang="en-US" dirty="0"/>
          </a:p>
        </p:txBody>
      </p:sp>
      <p:pic>
        <p:nvPicPr>
          <p:cNvPr id="29698" name="Picture 2" descr="C:\Users\poechs\Documents\PAST teaching &amp; syllabi\134d South Africa W05\b&amp;w rock art\galleon.gif"/>
          <p:cNvPicPr>
            <a:picLocks noChangeAspect="1" noChangeArrowheads="1"/>
          </p:cNvPicPr>
          <p:nvPr/>
        </p:nvPicPr>
        <p:blipFill>
          <a:blip r:embed="rId2" cstate="print"/>
          <a:srcRect/>
          <a:stretch>
            <a:fillRect/>
          </a:stretch>
        </p:blipFill>
        <p:spPr bwMode="auto">
          <a:xfrm>
            <a:off x="5029200" y="1600200"/>
            <a:ext cx="3346450" cy="2498725"/>
          </a:xfrm>
          <a:prstGeom prst="rect">
            <a:avLst/>
          </a:prstGeom>
          <a:noFill/>
          <a:ln w="9525">
            <a:noFill/>
            <a:miter lim="800000"/>
            <a:headEnd/>
            <a:tailEnd/>
          </a:ln>
        </p:spPr>
      </p:pic>
      <p:pic>
        <p:nvPicPr>
          <p:cNvPr id="29699" name="Picture 3" descr="C:\Users\poechs\Documents\PAST teaching &amp; syllabi\134d South Africa W05\b&amp;w rock art\wagon.gif"/>
          <p:cNvPicPr>
            <a:picLocks noChangeAspect="1" noChangeArrowheads="1"/>
          </p:cNvPicPr>
          <p:nvPr/>
        </p:nvPicPr>
        <p:blipFill>
          <a:blip r:embed="rId3" cstate="print"/>
          <a:srcRect/>
          <a:stretch>
            <a:fillRect/>
          </a:stretch>
        </p:blipFill>
        <p:spPr bwMode="auto">
          <a:xfrm>
            <a:off x="4586288" y="4876800"/>
            <a:ext cx="4252912" cy="1828800"/>
          </a:xfrm>
          <a:prstGeom prst="rect">
            <a:avLst/>
          </a:prstGeom>
          <a:noFill/>
          <a:ln w="9525">
            <a:noFill/>
            <a:miter lim="800000"/>
            <a:headEnd/>
            <a:tailEnd/>
          </a:ln>
        </p:spPr>
      </p:pic>
      <p:pic>
        <p:nvPicPr>
          <p:cNvPr id="22534" name="Picture 6" descr="C:\Users\poechs\Documents\BOOKish\Belongings Surge\cover art possibilities\elephant2.jpg"/>
          <p:cNvPicPr>
            <a:picLocks noChangeAspect="1" noChangeArrowheads="1"/>
          </p:cNvPicPr>
          <p:nvPr/>
        </p:nvPicPr>
        <p:blipFill>
          <a:blip r:embed="rId4" cstate="print"/>
          <a:srcRect/>
          <a:stretch>
            <a:fillRect/>
          </a:stretch>
        </p:blipFill>
        <p:spPr bwMode="auto">
          <a:xfrm>
            <a:off x="152400" y="1752600"/>
            <a:ext cx="4953000" cy="297891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2000"/>
                                        <p:tgtEl>
                                          <p:spTgt spid="29698"/>
                                        </p:tgtEl>
                                      </p:cBhvr>
                                    </p:animEffect>
                                  </p:childTnLst>
                                </p:cTn>
                              </p:par>
                            </p:childTnLst>
                          </p:cTn>
                        </p:par>
                        <p:par>
                          <p:cTn id="8" fill="hold">
                            <p:stCondLst>
                              <p:cond delay="2000"/>
                            </p:stCondLst>
                            <p:childTnLst>
                              <p:par>
                                <p:cTn id="9" presetID="10" presetClass="entr" presetSubtype="0" fill="hold" nodeType="afterEffect">
                                  <p:stCondLst>
                                    <p:cond delay="500"/>
                                  </p:stCondLst>
                                  <p:childTnLst>
                                    <p:set>
                                      <p:cBhvr>
                                        <p:cTn id="10" dur="1" fill="hold">
                                          <p:stCondLst>
                                            <p:cond delay="0"/>
                                          </p:stCondLst>
                                        </p:cTn>
                                        <p:tgtEl>
                                          <p:spTgt spid="29699"/>
                                        </p:tgtEl>
                                        <p:attrNameLst>
                                          <p:attrName>style.visibility</p:attrName>
                                        </p:attrNameLst>
                                      </p:cBhvr>
                                      <p:to>
                                        <p:strVal val="visible"/>
                                      </p:to>
                                    </p:set>
                                    <p:animEffect transition="in" filter="fade">
                                      <p:cBhvr>
                                        <p:cTn id="11" dur="20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Colonial Settlement</a:t>
            </a:r>
            <a:endParaRPr lang="en-US" dirty="0"/>
          </a:p>
        </p:txBody>
      </p:sp>
      <p:pic>
        <p:nvPicPr>
          <p:cNvPr id="24579" name="Picture 2" descr="C:\Users\poechs\Documents\BOOKish\Belongings Surge\Mitchell-Assets\3-4 EarlyFarms.jpg"/>
          <p:cNvPicPr>
            <a:picLocks noChangeAspect="1" noChangeArrowheads="1"/>
          </p:cNvPicPr>
          <p:nvPr/>
        </p:nvPicPr>
        <p:blipFill>
          <a:blip r:embed="rId2" cstate="print"/>
          <a:srcRect/>
          <a:stretch>
            <a:fillRect/>
          </a:stretch>
        </p:blipFill>
        <p:spPr bwMode="auto">
          <a:xfrm>
            <a:off x="1752600" y="1524000"/>
            <a:ext cx="5638800" cy="5187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43000" y="152400"/>
          <a:ext cx="6629402" cy="6553206"/>
        </p:xfrm>
        <a:graphic>
          <a:graphicData uri="http://schemas.openxmlformats.org/drawingml/2006/table">
            <a:tbl>
              <a:tblPr/>
              <a:tblGrid>
                <a:gridCol w="1878589"/>
                <a:gridCol w="1404198"/>
                <a:gridCol w="759027"/>
                <a:gridCol w="2587588"/>
              </a:tblGrid>
              <a:tr h="263609">
                <a:tc gridSpan="4">
                  <a:txBody>
                    <a:bodyPr/>
                    <a:lstStyle/>
                    <a:p>
                      <a:pPr marL="0" marR="0">
                        <a:lnSpc>
                          <a:spcPct val="115000"/>
                        </a:lnSpc>
                        <a:spcBef>
                          <a:spcPts val="0"/>
                        </a:spcBef>
                        <a:spcAft>
                          <a:spcPts val="0"/>
                        </a:spcAft>
                      </a:pPr>
                      <a:r>
                        <a:rPr lang="en-US" sz="1400" b="1" dirty="0">
                          <a:solidFill>
                            <a:srgbClr val="FFFFFF"/>
                          </a:solidFill>
                          <a:latin typeface="Arial"/>
                          <a:ea typeface="Times New Roman"/>
                          <a:cs typeface="Times New Roman"/>
                        </a:rPr>
                        <a:t>First Five Years of </a:t>
                      </a:r>
                      <a:r>
                        <a:rPr lang="en-US" sz="1400" b="1" dirty="0" err="1">
                          <a:solidFill>
                            <a:srgbClr val="FFFFFF"/>
                          </a:solidFill>
                          <a:latin typeface="Arial"/>
                          <a:ea typeface="Times New Roman"/>
                          <a:cs typeface="Times New Roman"/>
                        </a:rPr>
                        <a:t>Cedarberg</a:t>
                      </a:r>
                      <a:r>
                        <a:rPr lang="en-US" sz="1400" b="1" dirty="0">
                          <a:solidFill>
                            <a:srgbClr val="FFFFFF"/>
                          </a:solidFill>
                          <a:latin typeface="Arial"/>
                          <a:ea typeface="Times New Roman"/>
                          <a:cs typeface="Times New Roman"/>
                        </a:rPr>
                        <a:t> Loan Farm Claims</a:t>
                      </a:r>
                      <a:endParaRPr lang="en-US" sz="1200" dirty="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76923C"/>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50714">
                <a:tc gridSpan="2">
                  <a:txBody>
                    <a:bodyPr/>
                    <a:lstStyle/>
                    <a:p>
                      <a:pPr marL="0" marR="0">
                        <a:lnSpc>
                          <a:spcPct val="115000"/>
                        </a:lnSpc>
                        <a:spcBef>
                          <a:spcPts val="0"/>
                        </a:spcBef>
                        <a:spcAft>
                          <a:spcPts val="0"/>
                        </a:spcAft>
                      </a:pPr>
                      <a:r>
                        <a:rPr lang="en-US" sz="1100" b="1" dirty="0">
                          <a:latin typeface="Arial"/>
                          <a:ea typeface="Times New Roman"/>
                          <a:cs typeface="Times New Roman"/>
                        </a:rPr>
                        <a:t>Permit Holder</a:t>
                      </a:r>
                      <a:endParaRPr lang="en-US" sz="1100" dirty="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76923C"/>
                    </a:solidFill>
                  </a:tcPr>
                </a:tc>
                <a:tc hMerge="1">
                  <a:txBody>
                    <a:bodyPr/>
                    <a:lstStyle/>
                    <a:p>
                      <a:endParaRPr lang="en-US"/>
                    </a:p>
                  </a:txBody>
                  <a:tcPr/>
                </a:tc>
                <a:tc>
                  <a:txBody>
                    <a:bodyPr/>
                    <a:lstStyle/>
                    <a:p>
                      <a:pPr marL="0" marR="0">
                        <a:lnSpc>
                          <a:spcPct val="115000"/>
                        </a:lnSpc>
                        <a:spcBef>
                          <a:spcPts val="0"/>
                        </a:spcBef>
                        <a:spcAft>
                          <a:spcPts val="0"/>
                        </a:spcAft>
                      </a:pPr>
                      <a:r>
                        <a:rPr lang="en-US" sz="1100" b="1" dirty="0">
                          <a:latin typeface="Arial"/>
                          <a:ea typeface="Times New Roman"/>
                          <a:cs typeface="Times New Roman"/>
                        </a:rPr>
                        <a:t>Year</a:t>
                      </a:r>
                      <a:endParaRPr lang="en-US" sz="1100" dirty="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76923C"/>
                    </a:solidFill>
                  </a:tcPr>
                </a:tc>
                <a:tc>
                  <a:txBody>
                    <a:bodyPr/>
                    <a:lstStyle/>
                    <a:p>
                      <a:pPr marL="0" marR="0">
                        <a:lnSpc>
                          <a:spcPct val="115000"/>
                        </a:lnSpc>
                        <a:spcBef>
                          <a:spcPts val="0"/>
                        </a:spcBef>
                        <a:spcAft>
                          <a:spcPts val="0"/>
                        </a:spcAft>
                      </a:pPr>
                      <a:r>
                        <a:rPr lang="en-US" sz="1100" b="1" dirty="0">
                          <a:latin typeface="Arial"/>
                          <a:ea typeface="Times New Roman"/>
                          <a:cs typeface="Times New Roman"/>
                        </a:rPr>
                        <a:t>Farm</a:t>
                      </a:r>
                      <a:endParaRPr lang="en-US" sz="11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76923C"/>
                    </a:solidFill>
                  </a:tcPr>
                </a:tc>
              </a:tr>
              <a:tr h="250714">
                <a:tc>
                  <a:txBody>
                    <a:bodyPr/>
                    <a:lstStyle/>
                    <a:p>
                      <a:pPr marL="0" marR="0">
                        <a:lnSpc>
                          <a:spcPct val="115000"/>
                        </a:lnSpc>
                        <a:spcBef>
                          <a:spcPts val="0"/>
                        </a:spcBef>
                        <a:spcAft>
                          <a:spcPts val="0"/>
                        </a:spcAft>
                      </a:pPr>
                      <a:r>
                        <a:rPr lang="en-US" sz="1200" dirty="0">
                          <a:latin typeface="Arial"/>
                          <a:ea typeface="Times New Roman"/>
                          <a:cs typeface="Times New Roman"/>
                        </a:rPr>
                        <a:t>Johannes</a:t>
                      </a:r>
                      <a:endParaRPr lang="en-US" sz="1200" dirty="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Ras</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1725</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Arial"/>
                          <a:ea typeface="Times New Roman"/>
                          <a:cs typeface="Times New Roman"/>
                        </a:rPr>
                        <a:t>Lange </a:t>
                      </a:r>
                      <a:r>
                        <a:rPr lang="en-US" sz="1200" dirty="0" err="1">
                          <a:latin typeface="Arial"/>
                          <a:ea typeface="Times New Roman"/>
                          <a:cs typeface="Times New Roman"/>
                        </a:rPr>
                        <a:t>Valleij</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r h="250714">
                <a:tc>
                  <a:txBody>
                    <a:bodyPr/>
                    <a:lstStyle/>
                    <a:p>
                      <a:pPr marL="0" marR="0">
                        <a:lnSpc>
                          <a:spcPct val="115000"/>
                        </a:lnSpc>
                        <a:spcBef>
                          <a:spcPts val="0"/>
                        </a:spcBef>
                        <a:spcAft>
                          <a:spcPts val="0"/>
                        </a:spcAft>
                      </a:pPr>
                      <a:r>
                        <a:rPr lang="en-US" sz="1200" dirty="0">
                          <a:latin typeface="Arial"/>
                          <a:ea typeface="Times New Roman"/>
                          <a:cs typeface="Times New Roman"/>
                        </a:rPr>
                        <a:t>Francois</a:t>
                      </a:r>
                      <a:endParaRPr lang="en-US" sz="1200" dirty="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Smit</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1725</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dirty="0">
                          <a:latin typeface="Arial"/>
                          <a:ea typeface="Times New Roman"/>
                          <a:cs typeface="Times New Roman"/>
                        </a:rPr>
                        <a:t>Klein </a:t>
                      </a:r>
                      <a:r>
                        <a:rPr lang="en-US" sz="1200" dirty="0" err="1">
                          <a:latin typeface="Arial"/>
                          <a:ea typeface="Times New Roman"/>
                          <a:cs typeface="Times New Roman"/>
                        </a:rPr>
                        <a:t>Valleij</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250714">
                <a:tc>
                  <a:txBody>
                    <a:bodyPr/>
                    <a:lstStyle/>
                    <a:p>
                      <a:pPr marL="0" marR="0">
                        <a:lnSpc>
                          <a:spcPct val="115000"/>
                        </a:lnSpc>
                        <a:spcBef>
                          <a:spcPts val="0"/>
                        </a:spcBef>
                        <a:spcAft>
                          <a:spcPts val="0"/>
                        </a:spcAft>
                      </a:pPr>
                      <a:r>
                        <a:rPr lang="en-US" sz="1200" dirty="0" err="1">
                          <a:latin typeface="Arial"/>
                          <a:ea typeface="Times New Roman"/>
                          <a:cs typeface="Times New Roman"/>
                        </a:rPr>
                        <a:t>Jurgen</a:t>
                      </a:r>
                      <a:endParaRPr lang="en-US" sz="1200" dirty="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Hanekoom</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1725</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Modder Fontein</a:t>
                      </a:r>
                      <a:endParaRPr lang="en-US" sz="120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r h="250714">
                <a:tc>
                  <a:txBody>
                    <a:bodyPr/>
                    <a:lstStyle/>
                    <a:p>
                      <a:pPr marL="0" marR="0">
                        <a:lnSpc>
                          <a:spcPct val="115000"/>
                        </a:lnSpc>
                        <a:spcBef>
                          <a:spcPts val="0"/>
                        </a:spcBef>
                        <a:spcAft>
                          <a:spcPts val="0"/>
                        </a:spcAft>
                      </a:pPr>
                      <a:r>
                        <a:rPr lang="en-US" sz="1200" dirty="0" err="1">
                          <a:latin typeface="Arial"/>
                          <a:ea typeface="Times New Roman"/>
                          <a:cs typeface="Times New Roman"/>
                        </a:rPr>
                        <a:t>Arnoldus</a:t>
                      </a:r>
                      <a:r>
                        <a:rPr lang="en-US" sz="1200" dirty="0">
                          <a:latin typeface="Arial"/>
                          <a:ea typeface="Times New Roman"/>
                          <a:cs typeface="Times New Roman"/>
                        </a:rPr>
                        <a:t> Johannes</a:t>
                      </a:r>
                      <a:endParaRPr lang="en-US" sz="1200" dirty="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dirty="0" err="1">
                          <a:latin typeface="Arial"/>
                          <a:ea typeface="Times New Roman"/>
                          <a:cs typeface="Times New Roman"/>
                        </a:rPr>
                        <a:t>Basson</a:t>
                      </a:r>
                      <a:endParaRPr lang="en-US" sz="1200" dirty="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1725</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Groote Valleij</a:t>
                      </a:r>
                      <a:endParaRPr lang="en-US" sz="120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Willem</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Arial"/>
                          <a:ea typeface="Times New Roman"/>
                          <a:cs typeface="Times New Roman"/>
                        </a:rPr>
                        <a:t>Burger</a:t>
                      </a:r>
                      <a:endParaRPr lang="en-US" sz="1200" dirty="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1726</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err="1">
                          <a:latin typeface="Arial"/>
                          <a:ea typeface="Times New Roman"/>
                          <a:cs typeface="Times New Roman"/>
                        </a:rPr>
                        <a:t>Misgunt</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Pieter Willemsz</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dirty="0">
                          <a:latin typeface="Arial"/>
                          <a:ea typeface="Times New Roman"/>
                          <a:cs typeface="Times New Roman"/>
                        </a:rPr>
                        <a:t>van </a:t>
                      </a:r>
                      <a:r>
                        <a:rPr lang="en-US" sz="1200" dirty="0" err="1">
                          <a:latin typeface="Arial"/>
                          <a:ea typeface="Times New Roman"/>
                          <a:cs typeface="Times New Roman"/>
                        </a:rPr>
                        <a:t>Heerden</a:t>
                      </a:r>
                      <a:endParaRPr lang="en-US" sz="1200" dirty="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1726</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Ratel Fontein</a:t>
                      </a:r>
                      <a:endParaRPr lang="en-US" sz="120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Daniel</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err="1">
                          <a:latin typeface="Arial"/>
                          <a:ea typeface="Times New Roman"/>
                          <a:cs typeface="Times New Roman"/>
                        </a:rPr>
                        <a:t>Pfeil</a:t>
                      </a:r>
                      <a:endParaRPr lang="en-US" sz="1200" dirty="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1726</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err="1">
                          <a:latin typeface="Arial"/>
                          <a:ea typeface="Times New Roman"/>
                          <a:cs typeface="Times New Roman"/>
                        </a:rPr>
                        <a:t>Zeekoe</a:t>
                      </a:r>
                      <a:r>
                        <a:rPr lang="en-US" sz="1200" dirty="0">
                          <a:latin typeface="Arial"/>
                          <a:ea typeface="Times New Roman"/>
                          <a:cs typeface="Times New Roman"/>
                        </a:rPr>
                        <a:t> </a:t>
                      </a:r>
                      <a:r>
                        <a:rPr lang="en-US" sz="1200" dirty="0" err="1">
                          <a:latin typeface="Arial"/>
                          <a:ea typeface="Times New Roman"/>
                          <a:cs typeface="Times New Roman"/>
                        </a:rPr>
                        <a:t>Valleij</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Alewijn</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dirty="0" err="1">
                          <a:latin typeface="Arial"/>
                          <a:ea typeface="Times New Roman"/>
                          <a:cs typeface="Times New Roman"/>
                        </a:rPr>
                        <a:t>Smit</a:t>
                      </a:r>
                      <a:endParaRPr lang="en-US" sz="1200" dirty="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1726</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dirty="0" err="1">
                          <a:latin typeface="Arial"/>
                          <a:ea typeface="Times New Roman"/>
                          <a:cs typeface="Times New Roman"/>
                        </a:rPr>
                        <a:t>Thien</a:t>
                      </a:r>
                      <a:r>
                        <a:rPr lang="en-US" sz="1200" dirty="0">
                          <a:latin typeface="Arial"/>
                          <a:ea typeface="Times New Roman"/>
                          <a:cs typeface="Times New Roman"/>
                        </a:rPr>
                        <a:t> </a:t>
                      </a:r>
                      <a:r>
                        <a:rPr lang="en-US" sz="1200" dirty="0" err="1">
                          <a:latin typeface="Arial"/>
                          <a:ea typeface="Times New Roman"/>
                          <a:cs typeface="Times New Roman"/>
                        </a:rPr>
                        <a:t>Rivieren</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Jan</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err="1">
                          <a:latin typeface="Arial"/>
                          <a:ea typeface="Times New Roman"/>
                          <a:cs typeface="Times New Roman"/>
                        </a:rPr>
                        <a:t>Steenkamp</a:t>
                      </a:r>
                      <a:endParaRPr lang="en-US" sz="1200" dirty="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1726</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Groene Valleij</a:t>
                      </a:r>
                      <a:endParaRPr lang="en-US" sz="120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Jan</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Dissel</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dirty="0">
                          <a:latin typeface="Arial"/>
                          <a:ea typeface="Times New Roman"/>
                          <a:cs typeface="Times New Roman"/>
                        </a:rPr>
                        <a:t>1726</a:t>
                      </a:r>
                      <a:endParaRPr lang="en-US" sz="1200" dirty="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Renoster Hoek</a:t>
                      </a:r>
                      <a:endParaRPr lang="en-US" sz="120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Daniel Sr.</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Pfeil</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Arial"/>
                          <a:ea typeface="Times New Roman"/>
                          <a:cs typeface="Times New Roman"/>
                        </a:rPr>
                        <a:t>1727</a:t>
                      </a:r>
                      <a:endParaRPr lang="en-US" sz="1200" dirty="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Brakkefontein</a:t>
                      </a:r>
                      <a:endParaRPr lang="en-US" sz="120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Johannes L. Pieters</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Putter</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dirty="0">
                          <a:latin typeface="Arial"/>
                          <a:ea typeface="Times New Roman"/>
                          <a:cs typeface="Times New Roman"/>
                        </a:rPr>
                        <a:t>1727</a:t>
                      </a:r>
                      <a:endParaRPr lang="en-US" sz="1200" dirty="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Halve Dorschvloer</a:t>
                      </a:r>
                      <a:endParaRPr lang="en-US" sz="120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Jochem</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Koekemoer</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1727</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err="1">
                          <a:latin typeface="Arial"/>
                          <a:ea typeface="Times New Roman"/>
                          <a:cs typeface="Times New Roman"/>
                        </a:rPr>
                        <a:t>Hendrik</a:t>
                      </a:r>
                      <a:r>
                        <a:rPr lang="en-US" sz="1200" dirty="0">
                          <a:latin typeface="Arial"/>
                          <a:ea typeface="Times New Roman"/>
                          <a:cs typeface="Times New Roman"/>
                        </a:rPr>
                        <a:t> van </a:t>
                      </a:r>
                      <a:r>
                        <a:rPr lang="en-US" sz="1200" dirty="0" err="1">
                          <a:latin typeface="Arial"/>
                          <a:ea typeface="Times New Roman"/>
                          <a:cs typeface="Times New Roman"/>
                        </a:rPr>
                        <a:t>der</a:t>
                      </a:r>
                      <a:r>
                        <a:rPr lang="en-US" sz="1200" dirty="0">
                          <a:latin typeface="Arial"/>
                          <a:ea typeface="Times New Roman"/>
                          <a:cs typeface="Times New Roman"/>
                        </a:rPr>
                        <a:t> </a:t>
                      </a:r>
                      <a:r>
                        <a:rPr lang="en-US" sz="1200" dirty="0" err="1">
                          <a:latin typeface="Arial"/>
                          <a:ea typeface="Times New Roman"/>
                          <a:cs typeface="Times New Roman"/>
                        </a:rPr>
                        <a:t>Wats</a:t>
                      </a:r>
                      <a:r>
                        <a:rPr lang="en-US" sz="1200" dirty="0">
                          <a:latin typeface="Arial"/>
                          <a:ea typeface="Times New Roman"/>
                          <a:cs typeface="Times New Roman"/>
                        </a:rPr>
                        <a:t> Gat</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Hendrik</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de Vries </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1727</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dirty="0" err="1">
                          <a:latin typeface="Arial"/>
                          <a:ea typeface="Times New Roman"/>
                          <a:cs typeface="Times New Roman"/>
                        </a:rPr>
                        <a:t>Zeekoe</a:t>
                      </a:r>
                      <a:r>
                        <a:rPr lang="en-US" sz="1200" dirty="0">
                          <a:latin typeface="Arial"/>
                          <a:ea typeface="Times New Roman"/>
                          <a:cs typeface="Times New Roman"/>
                        </a:rPr>
                        <a:t> </a:t>
                      </a:r>
                      <a:r>
                        <a:rPr lang="en-US" sz="1200" dirty="0" err="1">
                          <a:latin typeface="Arial"/>
                          <a:ea typeface="Times New Roman"/>
                          <a:cs typeface="Times New Roman"/>
                        </a:rPr>
                        <a:t>Valleij</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Andries</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Kruger</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1728</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Arial"/>
                          <a:ea typeface="Times New Roman"/>
                          <a:cs typeface="Times New Roman"/>
                        </a:rPr>
                        <a:t>Lange </a:t>
                      </a:r>
                      <a:r>
                        <a:rPr lang="en-US" sz="1200" dirty="0" err="1">
                          <a:latin typeface="Arial"/>
                          <a:ea typeface="Times New Roman"/>
                          <a:cs typeface="Times New Roman"/>
                        </a:rPr>
                        <a:t>Valleij</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r h="272461">
                <a:tc>
                  <a:txBody>
                    <a:bodyPr/>
                    <a:lstStyle/>
                    <a:p>
                      <a:pPr marL="0" marR="0">
                        <a:lnSpc>
                          <a:spcPct val="115000"/>
                        </a:lnSpc>
                        <a:spcBef>
                          <a:spcPts val="0"/>
                        </a:spcBef>
                        <a:spcAft>
                          <a:spcPts val="0"/>
                        </a:spcAft>
                      </a:pPr>
                      <a:r>
                        <a:rPr lang="en-US" sz="1200">
                          <a:latin typeface="Arial"/>
                          <a:ea typeface="Times New Roman"/>
                          <a:cs typeface="Times New Roman"/>
                        </a:rPr>
                        <a:t>Jan Andries</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Dissel</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1728</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dirty="0">
                          <a:latin typeface="Arial"/>
                          <a:ea typeface="Times New Roman"/>
                          <a:cs typeface="Times New Roman"/>
                        </a:rPr>
                        <a:t>Groote </a:t>
                      </a:r>
                      <a:r>
                        <a:rPr lang="en-US" sz="1200" dirty="0" err="1">
                          <a:latin typeface="Arial"/>
                          <a:ea typeface="Times New Roman"/>
                          <a:cs typeface="Times New Roman"/>
                        </a:rPr>
                        <a:t>Zeekoe</a:t>
                      </a:r>
                      <a:r>
                        <a:rPr lang="en-US" sz="1200" dirty="0">
                          <a:latin typeface="Arial"/>
                          <a:ea typeface="Times New Roman"/>
                          <a:cs typeface="Times New Roman"/>
                        </a:rPr>
                        <a:t> </a:t>
                      </a:r>
                      <a:r>
                        <a:rPr lang="en-US" sz="1200" dirty="0" err="1">
                          <a:latin typeface="Arial"/>
                          <a:ea typeface="Times New Roman"/>
                          <a:cs typeface="Times New Roman"/>
                        </a:rPr>
                        <a:t>Valleij</a:t>
                      </a:r>
                      <a:r>
                        <a:rPr lang="en-US" sz="1200" dirty="0">
                          <a:latin typeface="Arial"/>
                          <a:ea typeface="Times New Roman"/>
                          <a:cs typeface="Times New Roman"/>
                        </a:rPr>
                        <a:t> en Klein </a:t>
                      </a:r>
                      <a:r>
                        <a:rPr lang="en-US" sz="1200" dirty="0" err="1">
                          <a:latin typeface="Arial"/>
                          <a:ea typeface="Times New Roman"/>
                          <a:cs typeface="Times New Roman"/>
                        </a:rPr>
                        <a:t>Valleij</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Hendrik</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Cloete</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1728</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Arial"/>
                          <a:ea typeface="Times New Roman"/>
                          <a:cs typeface="Times New Roman"/>
                        </a:rPr>
                        <a:t>Klein </a:t>
                      </a:r>
                      <a:r>
                        <a:rPr lang="en-US" sz="1200" dirty="0" err="1">
                          <a:latin typeface="Arial"/>
                          <a:ea typeface="Times New Roman"/>
                          <a:cs typeface="Times New Roman"/>
                        </a:rPr>
                        <a:t>Valleij</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Alewijn</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Smit</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1728</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dirty="0" err="1">
                          <a:latin typeface="Arial"/>
                          <a:ea typeface="Times New Roman"/>
                          <a:cs typeface="Times New Roman"/>
                        </a:rPr>
                        <a:t>Thien</a:t>
                      </a:r>
                      <a:r>
                        <a:rPr lang="en-US" sz="1200" dirty="0">
                          <a:latin typeface="Arial"/>
                          <a:ea typeface="Times New Roman"/>
                          <a:cs typeface="Times New Roman"/>
                        </a:rPr>
                        <a:t> </a:t>
                      </a:r>
                      <a:r>
                        <a:rPr lang="en-US" sz="1200" dirty="0" err="1">
                          <a:latin typeface="Arial"/>
                          <a:ea typeface="Times New Roman"/>
                          <a:cs typeface="Times New Roman"/>
                        </a:rPr>
                        <a:t>Rivieren</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Francois</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err="1">
                          <a:latin typeface="Arial"/>
                          <a:ea typeface="Times New Roman"/>
                          <a:cs typeface="Times New Roman"/>
                        </a:rPr>
                        <a:t>Smit</a:t>
                      </a:r>
                      <a:endParaRPr lang="en-US" sz="1200" dirty="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1728</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Arial"/>
                          <a:ea typeface="Times New Roman"/>
                          <a:cs typeface="Times New Roman"/>
                        </a:rPr>
                        <a:t>Lange </a:t>
                      </a:r>
                      <a:r>
                        <a:rPr lang="en-US" sz="1200" dirty="0" err="1">
                          <a:latin typeface="Arial"/>
                          <a:ea typeface="Times New Roman"/>
                          <a:cs typeface="Times New Roman"/>
                        </a:rPr>
                        <a:t>Fontien</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Jacob</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Mouton</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1729</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dirty="0">
                          <a:latin typeface="Arial"/>
                          <a:ea typeface="Times New Roman"/>
                          <a:cs typeface="Times New Roman"/>
                        </a:rPr>
                        <a:t>Berg </a:t>
                      </a:r>
                      <a:r>
                        <a:rPr lang="en-US" sz="1200" dirty="0" err="1">
                          <a:latin typeface="Arial"/>
                          <a:ea typeface="Times New Roman"/>
                          <a:cs typeface="Times New Roman"/>
                        </a:rPr>
                        <a:t>Valleij</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Andries</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Krugel</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1729</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Arial"/>
                          <a:ea typeface="Times New Roman"/>
                          <a:cs typeface="Times New Roman"/>
                        </a:rPr>
                        <a:t>Lange </a:t>
                      </a:r>
                      <a:r>
                        <a:rPr lang="en-US" sz="1200" dirty="0" err="1">
                          <a:latin typeface="Arial"/>
                          <a:ea typeface="Times New Roman"/>
                          <a:cs typeface="Times New Roman"/>
                        </a:rPr>
                        <a:t>Valleij</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Johannes</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Bota</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1729</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dirty="0" err="1">
                          <a:latin typeface="Arial"/>
                          <a:ea typeface="Times New Roman"/>
                          <a:cs typeface="Times New Roman"/>
                        </a:rPr>
                        <a:t>Breede</a:t>
                      </a:r>
                      <a:r>
                        <a:rPr lang="en-US" sz="1200" dirty="0">
                          <a:latin typeface="Arial"/>
                          <a:ea typeface="Times New Roman"/>
                          <a:cs typeface="Times New Roman"/>
                        </a:rPr>
                        <a:t> </a:t>
                      </a:r>
                      <a:r>
                        <a:rPr lang="en-US" sz="1200" dirty="0" err="1">
                          <a:latin typeface="Arial"/>
                          <a:ea typeface="Times New Roman"/>
                          <a:cs typeface="Times New Roman"/>
                        </a:rPr>
                        <a:t>Rivier</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Guilliam</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Visagie</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Arial"/>
                          <a:ea typeface="Times New Roman"/>
                          <a:cs typeface="Times New Roman"/>
                        </a:rPr>
                        <a:t>1729</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err="1">
                          <a:latin typeface="Arial"/>
                          <a:ea typeface="Times New Roman"/>
                          <a:cs typeface="Times New Roman"/>
                        </a:rPr>
                        <a:t>Gonjemans</a:t>
                      </a:r>
                      <a:r>
                        <a:rPr lang="en-US" sz="1200" dirty="0">
                          <a:latin typeface="Arial"/>
                          <a:ea typeface="Times New Roman"/>
                          <a:cs typeface="Times New Roman"/>
                        </a:rPr>
                        <a:t> Kraal</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r h="250714">
                <a:tc>
                  <a:txBody>
                    <a:bodyPr/>
                    <a:lstStyle/>
                    <a:p>
                      <a:pPr marL="0" marR="0">
                        <a:lnSpc>
                          <a:spcPct val="115000"/>
                        </a:lnSpc>
                        <a:spcBef>
                          <a:spcPts val="0"/>
                        </a:spcBef>
                        <a:spcAft>
                          <a:spcPts val="0"/>
                        </a:spcAft>
                      </a:pPr>
                      <a:r>
                        <a:rPr lang="en-US" sz="1200">
                          <a:latin typeface="Arial"/>
                          <a:ea typeface="Times New Roman"/>
                          <a:cs typeface="Times New Roman"/>
                        </a:rPr>
                        <a:t>Juff Anna</a:t>
                      </a:r>
                      <a:endParaRPr lang="en-US" sz="1200">
                        <a:latin typeface="Calibri"/>
                        <a:ea typeface="Calibri"/>
                        <a:cs typeface="Times New Roman"/>
                      </a:endParaRPr>
                    </a:p>
                  </a:txBody>
                  <a:tcPr marL="51984" marR="51984"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dirty="0">
                          <a:latin typeface="Arial"/>
                          <a:ea typeface="Times New Roman"/>
                          <a:cs typeface="Times New Roman"/>
                        </a:rPr>
                        <a:t>de </a:t>
                      </a:r>
                      <a:r>
                        <a:rPr lang="en-US" sz="1200" dirty="0" err="1" smtClean="0">
                          <a:latin typeface="Arial"/>
                          <a:ea typeface="Times New Roman"/>
                          <a:cs typeface="Times New Roman"/>
                        </a:rPr>
                        <a:t>Koning</a:t>
                      </a:r>
                      <a:endParaRPr lang="en-US" sz="1200" dirty="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a:latin typeface="Arial"/>
                          <a:ea typeface="Times New Roman"/>
                          <a:cs typeface="Times New Roman"/>
                        </a:rPr>
                        <a:t>1729</a:t>
                      </a:r>
                      <a:endParaRPr lang="en-US" sz="1200">
                        <a:latin typeface="Calibri"/>
                        <a:ea typeface="Calibri"/>
                        <a:cs typeface="Times New Roman"/>
                      </a:endParaRPr>
                    </a:p>
                  </a:txBody>
                  <a:tcPr marL="51984" marR="51984"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nSpc>
                          <a:spcPct val="115000"/>
                        </a:lnSpc>
                        <a:spcBef>
                          <a:spcPts val="0"/>
                        </a:spcBef>
                        <a:spcAft>
                          <a:spcPts val="0"/>
                        </a:spcAft>
                      </a:pPr>
                      <a:r>
                        <a:rPr lang="en-US" sz="1200" dirty="0" err="1">
                          <a:latin typeface="Arial"/>
                          <a:ea typeface="Times New Roman"/>
                          <a:cs typeface="Times New Roman"/>
                        </a:rPr>
                        <a:t>Sonquas</a:t>
                      </a:r>
                      <a:r>
                        <a:rPr lang="en-US" sz="1200" dirty="0">
                          <a:latin typeface="Arial"/>
                          <a:ea typeface="Times New Roman"/>
                          <a:cs typeface="Times New Roman"/>
                        </a:rPr>
                        <a:t> </a:t>
                      </a:r>
                      <a:r>
                        <a:rPr lang="en-US" sz="1200" dirty="0" err="1">
                          <a:latin typeface="Arial"/>
                          <a:ea typeface="Times New Roman"/>
                          <a:cs typeface="Times New Roman"/>
                        </a:rPr>
                        <a:t>Cloof</a:t>
                      </a:r>
                      <a:r>
                        <a:rPr lang="en-US" sz="1200" dirty="0">
                          <a:latin typeface="Arial"/>
                          <a:ea typeface="Times New Roman"/>
                          <a:cs typeface="Times New Roman"/>
                        </a:rPr>
                        <a:t> en het </a:t>
                      </a:r>
                      <a:r>
                        <a:rPr lang="en-US" sz="1200" dirty="0" err="1">
                          <a:latin typeface="Arial"/>
                          <a:ea typeface="Times New Roman"/>
                          <a:cs typeface="Times New Roman"/>
                        </a:rPr>
                        <a:t>Kley</a:t>
                      </a:r>
                      <a:r>
                        <a:rPr lang="en-US" sz="1200" dirty="0">
                          <a:latin typeface="Arial"/>
                          <a:ea typeface="Times New Roman"/>
                          <a:cs typeface="Times New Roman"/>
                        </a:rPr>
                        <a:t> Gat</a:t>
                      </a:r>
                      <a:endParaRPr lang="en-US" sz="1200" dirty="0">
                        <a:latin typeface="Calibri"/>
                        <a:ea typeface="Calibri"/>
                        <a:cs typeface="Times New Roman"/>
                      </a:endParaRPr>
                    </a:p>
                  </a:txBody>
                  <a:tcPr marL="51984" marR="51984"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Angela of Bengal</a:t>
            </a:r>
            <a:endParaRPr lang="en-US" dirty="0"/>
          </a:p>
        </p:txBody>
      </p:sp>
      <p:pic>
        <p:nvPicPr>
          <p:cNvPr id="4" name="Content Placeholder 3" descr="angela of bengal.jpg"/>
          <p:cNvPicPr>
            <a:picLocks noGrp="1" noChangeAspect="1"/>
          </p:cNvPicPr>
          <p:nvPr>
            <p:ph idx="1"/>
          </p:nvPr>
        </p:nvPicPr>
        <p:blipFill>
          <a:blip r:embed="rId2" cstate="print"/>
          <a:stretch>
            <a:fillRect/>
          </a:stretch>
        </p:blipFill>
        <p:spPr>
          <a:xfrm>
            <a:off x="4712259" y="1752600"/>
            <a:ext cx="3822141" cy="4899660"/>
          </a:xfrm>
          <a:effectLst>
            <a:softEdge rad="112500"/>
          </a:effectLst>
        </p:spPr>
      </p:pic>
      <p:graphicFrame>
        <p:nvGraphicFramePr>
          <p:cNvPr id="5" name="Content Placeholder 3"/>
          <p:cNvGraphicFramePr>
            <a:graphicFrameLocks/>
          </p:cNvGraphicFramePr>
          <p:nvPr/>
        </p:nvGraphicFramePr>
        <p:xfrm>
          <a:off x="152400" y="1600200"/>
          <a:ext cx="4572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Working with historical evidence</a:t>
            </a:r>
            <a:endParaRPr lang="en-US" dirty="0"/>
          </a:p>
        </p:txBody>
      </p:sp>
      <p:sp>
        <p:nvSpPr>
          <p:cNvPr id="27651" name="TextBox 3"/>
          <p:cNvSpPr txBox="1">
            <a:spLocks noChangeArrowheads="1"/>
          </p:cNvSpPr>
          <p:nvPr/>
        </p:nvSpPr>
        <p:spPr bwMode="auto">
          <a:xfrm>
            <a:off x="152400" y="1524000"/>
            <a:ext cx="8534400" cy="5334000"/>
          </a:xfrm>
          <a:prstGeom prst="rect">
            <a:avLst/>
          </a:prstGeom>
          <a:noFill/>
          <a:ln w="9525">
            <a:noFill/>
            <a:miter lim="800000"/>
            <a:headEnd/>
            <a:tailEnd/>
          </a:ln>
        </p:spPr>
        <p:txBody>
          <a:bodyPr>
            <a:spAutoFit/>
          </a:bodyPr>
          <a:lstStyle/>
          <a:p>
            <a:r>
              <a:rPr lang="en-US" sz="2000"/>
              <a:t>Through this is permitted to the </a:t>
            </a:r>
            <a:r>
              <a:rPr lang="en-US" sz="2000" i="1"/>
              <a:t>burgher</a:t>
            </a:r>
            <a:r>
              <a:rPr lang="en-US" sz="2000"/>
              <a:t> [citizen] Ensign Jan George Lochner and the </a:t>
            </a:r>
            <a:r>
              <a:rPr lang="en-US" sz="2000" i="1"/>
              <a:t>burgher</a:t>
            </a:r>
            <a:r>
              <a:rPr lang="en-US" sz="2000"/>
              <a:t> Louis Almero Pisani for the period of a whole year that they may graze with their cattle on the farm named Brakfontein, which lies to the south of the loan farm of Willem Meyer, provided first that the political secretary shall knowingly have registered in the Honorable Company’s cashbooks a recognition payment to the Honorable Company a sum of 16 Spanish ducats or 72 Stuiyvers or 24 Rijxdollars. This permission must be renewed within the time of one month from the expiration or a penalty of one tenth of the sum in grain must be brought to the Lords of the Honorable Company.  This agreement was brought before the Landdrost [Magistrate] Anthony Alexander Faure.</a:t>
            </a:r>
          </a:p>
          <a:p>
            <a:r>
              <a:rPr lang="en-US" sz="2000"/>
              <a:t>Signed in the Castle of Good Hope 11 October 1792</a:t>
            </a:r>
          </a:p>
          <a:p>
            <a:r>
              <a:rPr lang="en-US" sz="2000"/>
              <a:t>By </a:t>
            </a:r>
          </a:p>
          <a:p>
            <a:r>
              <a:rPr lang="en-US" sz="2000"/>
              <a:t>J.I. Rhenius [Acting Governor]</a:t>
            </a:r>
          </a:p>
          <a:p>
            <a:r>
              <a:rPr lang="en-US" sz="2000"/>
              <a:t>The Lord Cashier J. Ackerveld</a:t>
            </a:r>
          </a:p>
          <a:p>
            <a:r>
              <a:rPr lang="en-US" sz="2000"/>
              <a:t>Witnessed by P.H. Faure</a:t>
            </a:r>
          </a:p>
          <a:p>
            <a:r>
              <a:rPr lang="en-US" sz="2000"/>
              <a:t>Expires 6 July 1793</a:t>
            </a:r>
          </a:p>
        </p:txBody>
      </p:sp>
      <p:sp>
        <p:nvSpPr>
          <p:cNvPr id="27652" name="TextBox 4"/>
          <p:cNvSpPr txBox="1">
            <a:spLocks noChangeArrowheads="1"/>
          </p:cNvSpPr>
          <p:nvPr/>
        </p:nvSpPr>
        <p:spPr bwMode="auto">
          <a:xfrm>
            <a:off x="4572000" y="6011863"/>
            <a:ext cx="4572000" cy="769937"/>
          </a:xfrm>
          <a:prstGeom prst="rect">
            <a:avLst/>
          </a:prstGeom>
          <a:noFill/>
          <a:ln w="9525">
            <a:noFill/>
            <a:miter lim="800000"/>
            <a:headEnd/>
            <a:tailEnd/>
          </a:ln>
        </p:spPr>
        <p:txBody>
          <a:bodyPr>
            <a:spAutoFit/>
          </a:bodyPr>
          <a:lstStyle/>
          <a:p>
            <a:r>
              <a:rPr lang="en-US" sz="1100" b="1"/>
              <a:t>Loan Farm Permit for Jan Georg Lochner on </a:t>
            </a:r>
            <a:r>
              <a:rPr lang="en-US" sz="1100" b="1" i="1"/>
              <a:t>Brakfontein</a:t>
            </a:r>
            <a:r>
              <a:rPr lang="en-US" sz="1100" b="1"/>
              <a:t>. </a:t>
            </a:r>
            <a:endParaRPr lang="en-US" sz="1100"/>
          </a:p>
          <a:p>
            <a:r>
              <a:rPr lang="en-US" sz="1100"/>
              <a:t>South African National Archives, Western Cape Depot. Receiver of Land Revenue 37/2:157 (old p. 311); original </a:t>
            </a:r>
            <a:r>
              <a:rPr lang="en-US" sz="1100" i="1"/>
              <a:t>Wildschutte Boeke</a:t>
            </a:r>
            <a:r>
              <a:rPr lang="en-US" sz="1100"/>
              <a:t> folio 154. 11 October 1792</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51062"/>
          </a:xfrm>
        </p:spPr>
        <p:txBody>
          <a:bodyPr/>
          <a:lstStyle/>
          <a:p>
            <a:pPr eaLnBrk="1" fontAlgn="auto" hangingPunct="1">
              <a:spcAft>
                <a:spcPts val="0"/>
              </a:spcAft>
              <a:defRPr/>
            </a:pPr>
            <a:r>
              <a:rPr lang="en-US" dirty="0" smtClean="0">
                <a:solidFill>
                  <a:schemeClr val="accent1">
                    <a:satMod val="150000"/>
                  </a:schemeClr>
                </a:solidFill>
              </a:rPr>
              <a:t>Today’s Lecture</a:t>
            </a:r>
            <a:endParaRPr lang="en-US" dirty="0">
              <a:solidFill>
                <a:schemeClr val="accent1">
                  <a:satMod val="150000"/>
                </a:schemeClr>
              </a:solidFill>
            </a:endParaRPr>
          </a:p>
        </p:txBody>
      </p:sp>
      <p:sp>
        <p:nvSpPr>
          <p:cNvPr id="4" name="Text Placeholder 3"/>
          <p:cNvSpPr>
            <a:spLocks noGrp="1"/>
          </p:cNvSpPr>
          <p:nvPr>
            <p:ph type="body" idx="1"/>
          </p:nvPr>
        </p:nvSpPr>
        <p:spPr>
          <a:xfrm>
            <a:off x="457200" y="1698625"/>
            <a:ext cx="4040188" cy="715963"/>
          </a:xfrm>
        </p:spPr>
        <p:txBody>
          <a:bodyPr rtlCol="0">
            <a:normAutofit/>
          </a:bodyPr>
          <a:lstStyle/>
          <a:p>
            <a:pPr eaLnBrk="1" fontAlgn="auto" hangingPunct="1">
              <a:spcBef>
                <a:spcPts val="0"/>
              </a:spcBef>
              <a:spcAft>
                <a:spcPts val="0"/>
              </a:spcAft>
              <a:buFont typeface="Wingdings 2"/>
              <a:buNone/>
              <a:defRPr/>
            </a:pPr>
            <a:r>
              <a:rPr lang="en-US" dirty="0" smtClean="0"/>
              <a:t>Research Methods</a:t>
            </a:r>
            <a:endParaRPr lang="en-US" dirty="0"/>
          </a:p>
        </p:txBody>
      </p:sp>
      <p:sp>
        <p:nvSpPr>
          <p:cNvPr id="3" name="Content Placeholder 2"/>
          <p:cNvSpPr>
            <a:spLocks noGrp="1"/>
          </p:cNvSpPr>
          <p:nvPr>
            <p:ph sz="half" idx="2"/>
          </p:nvPr>
        </p:nvSpPr>
        <p:spPr>
          <a:xfrm>
            <a:off x="457200" y="2449513"/>
            <a:ext cx="4040188" cy="2427287"/>
          </a:xfrm>
        </p:spPr>
        <p:txBody>
          <a:bodyPr/>
          <a:lstStyle/>
          <a:p>
            <a:pPr eaLnBrk="1" hangingPunct="1"/>
            <a:r>
              <a:rPr lang="en-US" dirty="0" smtClean="0"/>
              <a:t>Components of a historical argument</a:t>
            </a:r>
          </a:p>
          <a:p>
            <a:pPr eaLnBrk="1" hangingPunct="1"/>
            <a:r>
              <a:rPr lang="en-US" dirty="0" smtClean="0"/>
              <a:t>Interpreting primary sources</a:t>
            </a:r>
          </a:p>
          <a:p>
            <a:pPr lvl="1" eaLnBrk="1" hangingPunct="1"/>
            <a:r>
              <a:rPr lang="en-US" dirty="0" smtClean="0">
                <a:hlinkClick r:id="rId2"/>
              </a:rPr>
              <a:t>6 C’s worksheet</a:t>
            </a:r>
            <a:endParaRPr lang="en-US" dirty="0" smtClean="0"/>
          </a:p>
        </p:txBody>
      </p:sp>
      <p:sp>
        <p:nvSpPr>
          <p:cNvPr id="5" name="Text Placeholder 4"/>
          <p:cNvSpPr>
            <a:spLocks noGrp="1"/>
          </p:cNvSpPr>
          <p:nvPr>
            <p:ph type="body" sz="quarter" idx="3"/>
          </p:nvPr>
        </p:nvSpPr>
        <p:spPr>
          <a:xfrm>
            <a:off x="4645025" y="1698625"/>
            <a:ext cx="4041775" cy="715963"/>
          </a:xfrm>
        </p:spPr>
        <p:txBody>
          <a:bodyPr rtlCol="0">
            <a:normAutofit/>
          </a:bodyPr>
          <a:lstStyle/>
          <a:p>
            <a:pPr eaLnBrk="1" fontAlgn="auto" hangingPunct="1">
              <a:spcBef>
                <a:spcPts val="0"/>
              </a:spcBef>
              <a:spcAft>
                <a:spcPts val="0"/>
              </a:spcAft>
              <a:buFont typeface="Wingdings 2"/>
              <a:buNone/>
              <a:defRPr/>
            </a:pPr>
            <a:r>
              <a:rPr lang="en-US" dirty="0" smtClean="0"/>
              <a:t>Historical Content</a:t>
            </a:r>
            <a:endParaRPr lang="en-US" dirty="0"/>
          </a:p>
        </p:txBody>
      </p:sp>
      <p:sp>
        <p:nvSpPr>
          <p:cNvPr id="6" name="Content Placeholder 5"/>
          <p:cNvSpPr>
            <a:spLocks noGrp="1"/>
          </p:cNvSpPr>
          <p:nvPr>
            <p:ph sz="quarter" idx="4"/>
          </p:nvPr>
        </p:nvSpPr>
        <p:spPr>
          <a:xfrm>
            <a:off x="4645025" y="2449513"/>
            <a:ext cx="4041775" cy="2351087"/>
          </a:xfrm>
        </p:spPr>
        <p:txBody>
          <a:bodyPr/>
          <a:lstStyle/>
          <a:p>
            <a:pPr eaLnBrk="1" hangingPunct="1"/>
            <a:r>
              <a:rPr lang="en-US" smtClean="0"/>
              <a:t>Specific terms of conflict in the Olifants River Valley, 1725 – 1780s</a:t>
            </a:r>
          </a:p>
          <a:p>
            <a:pPr eaLnBrk="1" hangingPunct="1"/>
            <a:endParaRPr lang="en-US" smtClean="0"/>
          </a:p>
        </p:txBody>
      </p:sp>
      <p:pic>
        <p:nvPicPr>
          <p:cNvPr id="10247" name="Picture 2" descr="C:\Users\poechs\Documents\BOOKish\Research Images\Africa images\Archival maps\colonie close.jpg"/>
          <p:cNvPicPr>
            <a:picLocks noChangeAspect="1" noChangeArrowheads="1"/>
          </p:cNvPicPr>
          <p:nvPr/>
        </p:nvPicPr>
        <p:blipFill>
          <a:blip r:embed="rId3" cstate="print"/>
          <a:srcRect/>
          <a:stretch>
            <a:fillRect/>
          </a:stretch>
        </p:blipFill>
        <p:spPr bwMode="auto">
          <a:xfrm>
            <a:off x="7162800" y="152400"/>
            <a:ext cx="1638300" cy="1165225"/>
          </a:xfrm>
          <a:prstGeom prst="rect">
            <a:avLst/>
          </a:prstGeom>
          <a:noFill/>
          <a:ln w="9525">
            <a:noFill/>
            <a:miter lim="800000"/>
            <a:headEnd/>
            <a:tailEnd/>
          </a:ln>
        </p:spPr>
      </p:pic>
      <p:pic>
        <p:nvPicPr>
          <p:cNvPr id="10248" name="Picture 4" descr="C:\Users\poechs\Documents\PAST teaching &amp; syllabi\134d South Africa W05\b&amp;w rock art\hands.gif"/>
          <p:cNvPicPr>
            <a:picLocks noChangeAspect="1" noChangeArrowheads="1"/>
          </p:cNvPicPr>
          <p:nvPr/>
        </p:nvPicPr>
        <p:blipFill>
          <a:blip r:embed="rId4" cstate="print"/>
          <a:srcRect l="5499" t="70558" b="174"/>
          <a:stretch>
            <a:fillRect/>
          </a:stretch>
        </p:blipFill>
        <p:spPr bwMode="auto">
          <a:xfrm>
            <a:off x="0" y="5257800"/>
            <a:ext cx="3600450" cy="1600200"/>
          </a:xfrm>
          <a:prstGeom prst="rect">
            <a:avLst/>
          </a:prstGeom>
          <a:noFill/>
          <a:ln w="9525">
            <a:noFill/>
            <a:miter lim="800000"/>
            <a:headEnd/>
            <a:tailEnd/>
          </a:ln>
        </p:spPr>
      </p:pic>
      <p:pic>
        <p:nvPicPr>
          <p:cNvPr id="10249" name="Picture 4" descr="C:\Users\poechs\Documents\PAST teaching &amp; syllabi\134d South Africa W05\b&amp;w rock art\hands.gif"/>
          <p:cNvPicPr>
            <a:picLocks noChangeAspect="1" noChangeArrowheads="1"/>
          </p:cNvPicPr>
          <p:nvPr/>
        </p:nvPicPr>
        <p:blipFill>
          <a:blip r:embed="rId4" cstate="print"/>
          <a:srcRect l="5499" t="70558" b="174"/>
          <a:stretch>
            <a:fillRect/>
          </a:stretch>
        </p:blipFill>
        <p:spPr bwMode="auto">
          <a:xfrm>
            <a:off x="3200400" y="5257800"/>
            <a:ext cx="3600450" cy="1600200"/>
          </a:xfrm>
          <a:prstGeom prst="rect">
            <a:avLst/>
          </a:prstGeom>
          <a:noFill/>
          <a:ln w="9525">
            <a:noFill/>
            <a:miter lim="800000"/>
            <a:headEnd/>
            <a:tailEnd/>
          </a:ln>
        </p:spPr>
      </p:pic>
      <p:pic>
        <p:nvPicPr>
          <p:cNvPr id="10250" name="Picture 4" descr="C:\Users\poechs\Documents\PAST teaching &amp; syllabi\134d South Africa W05\b&amp;w rock art\hands.gif"/>
          <p:cNvPicPr>
            <a:picLocks noChangeAspect="1" noChangeArrowheads="1"/>
          </p:cNvPicPr>
          <p:nvPr/>
        </p:nvPicPr>
        <p:blipFill>
          <a:blip r:embed="rId5" cstate="print"/>
          <a:srcRect/>
          <a:stretch>
            <a:fillRect/>
          </a:stretch>
        </p:blipFill>
        <p:spPr bwMode="auto">
          <a:xfrm>
            <a:off x="6400800" y="5257800"/>
            <a:ext cx="2743200" cy="160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2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2000"/>
                                        <p:tgtEl>
                                          <p:spTgt spid="3">
                                            <p:txEl>
                                              <p:pRg st="1" end="1"/>
                                            </p:txEl>
                                          </p:spTgt>
                                        </p:tgtEl>
                                      </p:cBhvr>
                                    </p:animEffect>
                                  </p:childTnLst>
                                </p:cTn>
                              </p:par>
                            </p:childTnLst>
                          </p:cTn>
                        </p:par>
                        <p:par>
                          <p:cTn id="27" fill="hold">
                            <p:stCondLst>
                              <p:cond delay="2000"/>
                            </p:stCondLst>
                            <p:childTnLst>
                              <p:par>
                                <p:cTn id="28" presetID="10" presetClass="entr" presetSubtype="0" fill="hold" grpId="0" nodeType="afterEffect">
                                  <p:stCondLst>
                                    <p:cond delay="50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build="p"/>
      <p:bldP spid="5" grpId="0" build="p"/>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rPr>
              <a:t>6 C’s  Source Analysis</a:t>
            </a:r>
            <a:endParaRPr lang="en-US" dirty="0">
              <a:solidFill>
                <a:schemeClr val="accent1">
                  <a:satMod val="150000"/>
                </a:schemeClr>
              </a:solidFill>
            </a:endParaRPr>
          </a:p>
        </p:txBody>
      </p:sp>
      <p:sp>
        <p:nvSpPr>
          <p:cNvPr id="3" name="Content Placeholder 2"/>
          <p:cNvSpPr>
            <a:spLocks noGrp="1"/>
          </p:cNvSpPr>
          <p:nvPr>
            <p:ph idx="1"/>
          </p:nvPr>
        </p:nvSpPr>
        <p:spPr/>
        <p:txBody>
          <a:bodyPr rtlCol="0">
            <a:normAutofit fontScale="62500" lnSpcReduction="20000"/>
          </a:bodyPr>
          <a:lstStyle/>
          <a:p>
            <a:pPr marL="438912" indent="-320040" eaLnBrk="1" fontAlgn="auto" hangingPunct="1">
              <a:spcBef>
                <a:spcPts val="0"/>
              </a:spcBef>
              <a:spcAft>
                <a:spcPts val="0"/>
              </a:spcAft>
              <a:buFont typeface="Wingdings 2"/>
              <a:buChar char=""/>
              <a:defRPr/>
            </a:pPr>
            <a:r>
              <a:rPr lang="en-US" b="1" dirty="0" smtClean="0"/>
              <a:t>Content</a:t>
            </a:r>
          </a:p>
          <a:p>
            <a:pPr marL="731520" lvl="1" indent="-274320" eaLnBrk="1" fontAlgn="auto" hangingPunct="1">
              <a:spcAft>
                <a:spcPts val="0"/>
              </a:spcAft>
              <a:buFont typeface="Wingdings"/>
              <a:buChar char=""/>
              <a:defRPr/>
            </a:pPr>
            <a:r>
              <a:rPr lang="en-US" dirty="0" smtClean="0"/>
              <a:t>What’s going on in the source? </a:t>
            </a:r>
          </a:p>
          <a:p>
            <a:pPr marL="438912" indent="-320040" eaLnBrk="1" fontAlgn="auto" hangingPunct="1">
              <a:spcBef>
                <a:spcPts val="0"/>
              </a:spcBef>
              <a:spcAft>
                <a:spcPts val="0"/>
              </a:spcAft>
              <a:buFont typeface="Wingdings 2"/>
              <a:buChar char=""/>
              <a:defRPr/>
            </a:pPr>
            <a:r>
              <a:rPr lang="en-US" b="1" dirty="0" smtClean="0"/>
              <a:t>Citation</a:t>
            </a:r>
          </a:p>
          <a:p>
            <a:pPr marL="731520" lvl="1" indent="-274320" eaLnBrk="1" fontAlgn="auto" hangingPunct="1">
              <a:spcAft>
                <a:spcPts val="0"/>
              </a:spcAft>
              <a:buFont typeface="Wingdings"/>
              <a:buChar char=""/>
              <a:defRPr/>
            </a:pPr>
            <a:r>
              <a:rPr lang="en-US" dirty="0" smtClean="0"/>
              <a:t>Who created this, and when? Why?</a:t>
            </a:r>
          </a:p>
          <a:p>
            <a:pPr marL="438912" indent="-320040" eaLnBrk="1" fontAlgn="auto" hangingPunct="1">
              <a:spcBef>
                <a:spcPts val="0"/>
              </a:spcBef>
              <a:spcAft>
                <a:spcPts val="0"/>
              </a:spcAft>
              <a:buFont typeface="Wingdings 2"/>
              <a:buChar char=""/>
              <a:defRPr/>
            </a:pPr>
            <a:r>
              <a:rPr lang="en-US" b="1" dirty="0" smtClean="0"/>
              <a:t>Context</a:t>
            </a:r>
          </a:p>
          <a:p>
            <a:pPr marL="731520" lvl="1" indent="-274320" eaLnBrk="1" fontAlgn="auto" hangingPunct="1">
              <a:spcAft>
                <a:spcPts val="0"/>
              </a:spcAft>
              <a:buFont typeface="Wingdings"/>
              <a:buChar char=""/>
              <a:defRPr/>
            </a:pPr>
            <a:r>
              <a:rPr lang="en-US" dirty="0" smtClean="0"/>
              <a:t>What else was happening when this was created?</a:t>
            </a:r>
          </a:p>
          <a:p>
            <a:pPr marL="438912" indent="-320040" eaLnBrk="1" fontAlgn="auto" hangingPunct="1">
              <a:spcBef>
                <a:spcPts val="0"/>
              </a:spcBef>
              <a:spcAft>
                <a:spcPts val="0"/>
              </a:spcAft>
              <a:buFont typeface="Wingdings 2"/>
              <a:buChar char=""/>
              <a:defRPr/>
            </a:pPr>
            <a:r>
              <a:rPr lang="en-US" b="1" dirty="0" smtClean="0"/>
              <a:t>Connections</a:t>
            </a:r>
          </a:p>
          <a:p>
            <a:pPr marL="731520" lvl="1" indent="-274320" eaLnBrk="1" fontAlgn="auto" hangingPunct="1">
              <a:spcAft>
                <a:spcPts val="0"/>
              </a:spcAft>
              <a:buFont typeface="Wingdings"/>
              <a:buChar char=""/>
              <a:defRPr/>
            </a:pPr>
            <a:r>
              <a:rPr lang="en-US" dirty="0" smtClean="0"/>
              <a:t>Invoke current knowledge: how does this source connect to what you already know? </a:t>
            </a:r>
          </a:p>
          <a:p>
            <a:pPr marL="731520" lvl="1" indent="-274320" eaLnBrk="1" fontAlgn="auto" hangingPunct="1">
              <a:spcAft>
                <a:spcPts val="0"/>
              </a:spcAft>
              <a:buFont typeface="Wingdings"/>
              <a:buChar char=""/>
              <a:defRPr/>
            </a:pPr>
            <a:r>
              <a:rPr lang="en-US" dirty="0" smtClean="0"/>
              <a:t>Seek new knowledge: what else do you need to know to make sense of this source?</a:t>
            </a:r>
          </a:p>
          <a:p>
            <a:pPr marL="438912" indent="-320040" eaLnBrk="1" fontAlgn="auto" hangingPunct="1">
              <a:spcBef>
                <a:spcPts val="0"/>
              </a:spcBef>
              <a:spcAft>
                <a:spcPts val="0"/>
              </a:spcAft>
              <a:buFont typeface="Wingdings 2"/>
              <a:buChar char=""/>
              <a:defRPr/>
            </a:pPr>
            <a:r>
              <a:rPr lang="en-US" b="1" dirty="0" smtClean="0"/>
              <a:t>Communication</a:t>
            </a:r>
          </a:p>
          <a:p>
            <a:pPr marL="731520" lvl="1" indent="-274320" eaLnBrk="1" fontAlgn="auto" hangingPunct="1">
              <a:spcAft>
                <a:spcPts val="0"/>
              </a:spcAft>
              <a:buFont typeface="Wingdings"/>
              <a:buChar char=""/>
              <a:defRPr/>
            </a:pPr>
            <a:r>
              <a:rPr lang="en-US" dirty="0" smtClean="0"/>
              <a:t>Point of view: what does this source say when ‘reading between the lines’? In what ways is the source reliable? Where is there room for doubt or </a:t>
            </a:r>
            <a:r>
              <a:rPr lang="en-US" smtClean="0"/>
              <a:t>speculation</a:t>
            </a:r>
            <a:r>
              <a:rPr lang="en-US" smtClean="0"/>
              <a:t>?</a:t>
            </a:r>
            <a:endParaRPr lang="en-US" dirty="0" smtClean="0"/>
          </a:p>
          <a:p>
            <a:pPr marL="438912" indent="-320040" eaLnBrk="1" fontAlgn="auto" hangingPunct="1">
              <a:spcBef>
                <a:spcPts val="0"/>
              </a:spcBef>
              <a:spcAft>
                <a:spcPts val="0"/>
              </a:spcAft>
              <a:buFont typeface="Wingdings 2"/>
              <a:buChar char=""/>
              <a:defRPr/>
            </a:pPr>
            <a:r>
              <a:rPr lang="en-US" b="1" dirty="0" smtClean="0"/>
              <a:t>Conclusions</a:t>
            </a:r>
          </a:p>
          <a:p>
            <a:pPr marL="731520" lvl="1" indent="-274320" eaLnBrk="1" fontAlgn="auto" hangingPunct="1">
              <a:spcAft>
                <a:spcPts val="0"/>
              </a:spcAft>
              <a:buFont typeface="Wingdings"/>
              <a:buChar char=""/>
              <a:defRPr/>
            </a:pPr>
            <a:r>
              <a:rPr lang="en-US" dirty="0" smtClean="0"/>
              <a:t>What </a:t>
            </a:r>
            <a:r>
              <a:rPr lang="en-US" dirty="0" smtClean="0"/>
              <a:t>can this source tell us about the questions we’re asking?</a:t>
            </a:r>
            <a:endParaRPr lang="en-US" dirty="0"/>
          </a:p>
        </p:txBody>
      </p:sp>
      <p:sp>
        <p:nvSpPr>
          <p:cNvPr id="28676" name="TextBox 3"/>
          <p:cNvSpPr txBox="1">
            <a:spLocks noChangeArrowheads="1"/>
          </p:cNvSpPr>
          <p:nvPr/>
        </p:nvSpPr>
        <p:spPr bwMode="auto">
          <a:xfrm>
            <a:off x="6276975" y="6019800"/>
            <a:ext cx="2486025" cy="523875"/>
          </a:xfrm>
          <a:prstGeom prst="rect">
            <a:avLst/>
          </a:prstGeom>
          <a:noFill/>
          <a:ln w="9525">
            <a:noFill/>
            <a:miter lim="800000"/>
            <a:headEnd/>
            <a:tailEnd/>
          </a:ln>
        </p:spPr>
        <p:txBody>
          <a:bodyPr wrap="none">
            <a:spAutoFit/>
          </a:bodyPr>
          <a:lstStyle/>
          <a:p>
            <a:r>
              <a:rPr lang="en-US" sz="2800">
                <a:latin typeface="Corbel" pitchFamily="34" charset="0"/>
                <a:hlinkClick r:id="rId2"/>
              </a:rPr>
              <a:t>6 C’s worksheet</a:t>
            </a:r>
            <a:endParaRPr lang="en-US" sz="2800">
              <a:latin typeface="Corbel" pitchFamily="34" charset="0"/>
            </a:endParaRPr>
          </a:p>
        </p:txBody>
      </p:sp>
      <p:pic>
        <p:nvPicPr>
          <p:cNvPr id="28677" name="Picture 2" descr="C:\Users\poechs\Documents\_2010 projects\HumCore\lecture materials\6cs.jpg"/>
          <p:cNvPicPr>
            <a:picLocks noChangeAspect="1" noChangeArrowheads="1"/>
          </p:cNvPicPr>
          <p:nvPr/>
        </p:nvPicPr>
        <p:blipFill>
          <a:blip r:embed="rId3" cstate="print"/>
          <a:srcRect/>
          <a:stretch>
            <a:fillRect/>
          </a:stretch>
        </p:blipFill>
        <p:spPr bwMode="auto">
          <a:xfrm>
            <a:off x="6443663" y="228600"/>
            <a:ext cx="2414587" cy="3124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childTnLst>
                                </p:cTn>
                              </p:par>
                            </p:childTnLst>
                          </p:cTn>
                        </p:par>
                        <p:par>
                          <p:cTn id="17" fill="hold">
                            <p:stCondLst>
                              <p:cond delay="1000"/>
                            </p:stCondLst>
                            <p:childTnLst>
                              <p:par>
                                <p:cTn id="18" presetID="10" presetClass="entr" presetSubtype="0" fill="hold" grpId="0" nodeType="afterEffect">
                                  <p:stCondLst>
                                    <p:cond delay="100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childTnLst>
                                </p:cTn>
                              </p:par>
                            </p:childTnLst>
                          </p:cTn>
                        </p:par>
                        <p:par>
                          <p:cTn id="26" fill="hold">
                            <p:stCondLst>
                              <p:cond delay="1000"/>
                            </p:stCondLst>
                            <p:childTnLst>
                              <p:par>
                                <p:cTn id="27" presetID="10" presetClass="entr" presetSubtype="0" fill="hold" grpId="0" nodeType="afterEffect">
                                  <p:stCondLst>
                                    <p:cond delay="100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childTnLst>
                                </p:cTn>
                              </p:par>
                            </p:childTnLst>
                          </p:cTn>
                        </p:par>
                        <p:par>
                          <p:cTn id="35" fill="hold">
                            <p:stCondLst>
                              <p:cond delay="1000"/>
                            </p:stCondLst>
                            <p:childTnLst>
                              <p:par>
                                <p:cTn id="36" presetID="10" presetClass="entr" presetSubtype="0" fill="hold" grpId="0" nodeType="afterEffect">
                                  <p:stCondLst>
                                    <p:cond delay="100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1000"/>
                                        <p:tgtEl>
                                          <p:spTgt spid="3">
                                            <p:txEl>
                                              <p:pRg st="7" end="7"/>
                                            </p:txEl>
                                          </p:spTgt>
                                        </p:tgtEl>
                                      </p:cBhvr>
                                    </p:animEffect>
                                  </p:childTnLst>
                                </p:cTn>
                              </p:par>
                            </p:childTnLst>
                          </p:cTn>
                        </p:par>
                        <p:par>
                          <p:cTn id="39" fill="hold">
                            <p:stCondLst>
                              <p:cond delay="3000"/>
                            </p:stCondLst>
                            <p:childTnLst>
                              <p:par>
                                <p:cTn id="40" presetID="10" presetClass="entr" presetSubtype="0" fill="hold" grpId="0" nodeType="afterEffect">
                                  <p:stCondLst>
                                    <p:cond delay="100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1000"/>
                                        <p:tgtEl>
                                          <p:spTgt spid="3">
                                            <p:txEl>
                                              <p:pRg st="9" end="9"/>
                                            </p:txEl>
                                          </p:spTgt>
                                        </p:tgtEl>
                                      </p:cBhvr>
                                    </p:animEffect>
                                  </p:childTnLst>
                                </p:cTn>
                              </p:par>
                            </p:childTnLst>
                          </p:cTn>
                        </p:par>
                        <p:par>
                          <p:cTn id="48" fill="hold">
                            <p:stCondLst>
                              <p:cond delay="1000"/>
                            </p:stCondLst>
                            <p:childTnLst>
                              <p:par>
                                <p:cTn id="49" presetID="10" presetClass="entr" presetSubtype="0" fill="hold" grpId="0" nodeType="afterEffect">
                                  <p:stCondLst>
                                    <p:cond delay="100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1000"/>
                                        <p:tgtEl>
                                          <p:spTgt spid="3">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fade">
                                      <p:cBhvr>
                                        <p:cTn id="56" dur="1000"/>
                                        <p:tgtEl>
                                          <p:spTgt spid="3">
                                            <p:txEl>
                                              <p:pRg st="11" end="11"/>
                                            </p:txEl>
                                          </p:spTgt>
                                        </p:tgtEl>
                                      </p:cBhvr>
                                    </p:animEffect>
                                  </p:childTnLst>
                                </p:cTn>
                              </p:par>
                            </p:childTnLst>
                          </p:cTn>
                        </p:par>
                        <p:par>
                          <p:cTn id="57" fill="hold">
                            <p:stCondLst>
                              <p:cond delay="1000"/>
                            </p:stCondLst>
                            <p:childTnLst>
                              <p:par>
                                <p:cTn id="58" presetID="10" presetClass="entr" presetSubtype="0" fill="hold" grpId="0" nodeType="afterEffect">
                                  <p:stCondLst>
                                    <p:cond delay="1000"/>
                                  </p:stCondLst>
                                  <p:childTnLst>
                                    <p:set>
                                      <p:cBhvr>
                                        <p:cTn id="59" dur="1" fill="hold">
                                          <p:stCondLst>
                                            <p:cond delay="0"/>
                                          </p:stCondLst>
                                        </p:cTn>
                                        <p:tgtEl>
                                          <p:spTgt spid="3">
                                            <p:txEl>
                                              <p:pRg st="12" end="12"/>
                                            </p:txEl>
                                          </p:spTgt>
                                        </p:tgtEl>
                                        <p:attrNameLst>
                                          <p:attrName>style.visibility</p:attrName>
                                        </p:attrNameLst>
                                      </p:cBhvr>
                                      <p:to>
                                        <p:strVal val="visible"/>
                                      </p:to>
                                    </p:set>
                                    <p:animEffect transition="in" filter="fade">
                                      <p:cBhvr>
                                        <p:cTn id="60"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eaLnBrk="1" hangingPunct="1">
              <a:defRPr/>
            </a:pPr>
            <a:r>
              <a:rPr lang="en-US" dirty="0" smtClean="0"/>
              <a:t>In the Archives</a:t>
            </a:r>
            <a:endParaRPr lang="en-US" dirty="0"/>
          </a:p>
        </p:txBody>
      </p:sp>
      <p:pic>
        <p:nvPicPr>
          <p:cNvPr id="28675" name="Picture 2" descr="C:\Users\poechs\Documents\BOOKish\CAPE TOWN OCT 2002\MOOC 8 Images Master\Anna Maria Swart 2  1732 001.jpg"/>
          <p:cNvPicPr>
            <a:picLocks noChangeAspect="1" noChangeArrowheads="1"/>
          </p:cNvPicPr>
          <p:nvPr/>
        </p:nvPicPr>
        <p:blipFill>
          <a:blip r:embed="rId2" cstate="print"/>
          <a:srcRect/>
          <a:stretch>
            <a:fillRect/>
          </a:stretch>
        </p:blipFill>
        <p:spPr bwMode="auto">
          <a:xfrm>
            <a:off x="228600" y="1517650"/>
            <a:ext cx="4005263" cy="5340350"/>
          </a:xfrm>
          <a:prstGeom prst="rect">
            <a:avLst/>
          </a:prstGeom>
          <a:noFill/>
          <a:ln w="9525">
            <a:noFill/>
            <a:miter lim="800000"/>
            <a:headEnd/>
            <a:tailEnd/>
          </a:ln>
        </p:spPr>
      </p:pic>
      <p:pic>
        <p:nvPicPr>
          <p:cNvPr id="60422" name="Picture 6" descr="C:\Users\poechs\Documents\_2010 projects\HumCore\lecture materials\CA5.bmp"/>
          <p:cNvPicPr>
            <a:picLocks noChangeAspect="1" noChangeArrowheads="1"/>
          </p:cNvPicPr>
          <p:nvPr/>
        </p:nvPicPr>
        <p:blipFill>
          <a:blip r:embed="rId3" cstate="print"/>
          <a:srcRect/>
          <a:stretch>
            <a:fillRect/>
          </a:stretch>
        </p:blipFill>
        <p:spPr bwMode="auto">
          <a:xfrm>
            <a:off x="4679950" y="109538"/>
            <a:ext cx="4311650" cy="667226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p:cTn id="7" dur="1000" fill="hold"/>
                                        <p:tgtEl>
                                          <p:spTgt spid="28675"/>
                                        </p:tgtEl>
                                        <p:attrNameLst>
                                          <p:attrName>ppt_w</p:attrName>
                                        </p:attrNameLst>
                                      </p:cBhvr>
                                      <p:tavLst>
                                        <p:tav tm="0">
                                          <p:val>
                                            <p:strVal val="#ppt_w*0.70"/>
                                          </p:val>
                                        </p:tav>
                                        <p:tav tm="100000">
                                          <p:val>
                                            <p:strVal val="#ppt_w"/>
                                          </p:val>
                                        </p:tav>
                                      </p:tavLst>
                                    </p:anim>
                                    <p:anim calcmode="lin" valueType="num">
                                      <p:cBhvr>
                                        <p:cTn id="8" dur="1000" fill="hold"/>
                                        <p:tgtEl>
                                          <p:spTgt spid="28675"/>
                                        </p:tgtEl>
                                        <p:attrNameLst>
                                          <p:attrName>ppt_h</p:attrName>
                                        </p:attrNameLst>
                                      </p:cBhvr>
                                      <p:tavLst>
                                        <p:tav tm="0">
                                          <p:val>
                                            <p:strVal val="#ppt_h"/>
                                          </p:val>
                                        </p:tav>
                                        <p:tav tm="100000">
                                          <p:val>
                                            <p:strVal val="#ppt_h"/>
                                          </p:val>
                                        </p:tav>
                                      </p:tavLst>
                                    </p:anim>
                                    <p:animEffect transition="in" filter="fade">
                                      <p:cBhvr>
                                        <p:cTn id="9" dur="1000"/>
                                        <p:tgtEl>
                                          <p:spTgt spid="2867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0422"/>
                                        </p:tgtEl>
                                        <p:attrNameLst>
                                          <p:attrName>style.visibility</p:attrName>
                                        </p:attrNameLst>
                                      </p:cBhvr>
                                      <p:to>
                                        <p:strVal val="visible"/>
                                      </p:to>
                                    </p:set>
                                    <p:anim calcmode="lin" valueType="num">
                                      <p:cBhvr>
                                        <p:cTn id="14" dur="1000" fill="hold"/>
                                        <p:tgtEl>
                                          <p:spTgt spid="60422"/>
                                        </p:tgtEl>
                                        <p:attrNameLst>
                                          <p:attrName>ppt_w</p:attrName>
                                        </p:attrNameLst>
                                      </p:cBhvr>
                                      <p:tavLst>
                                        <p:tav tm="0">
                                          <p:val>
                                            <p:strVal val="#ppt_w*0.70"/>
                                          </p:val>
                                        </p:tav>
                                        <p:tav tm="100000">
                                          <p:val>
                                            <p:strVal val="#ppt_w"/>
                                          </p:val>
                                        </p:tav>
                                      </p:tavLst>
                                    </p:anim>
                                    <p:anim calcmode="lin" valueType="num">
                                      <p:cBhvr>
                                        <p:cTn id="15" dur="1000" fill="hold"/>
                                        <p:tgtEl>
                                          <p:spTgt spid="60422"/>
                                        </p:tgtEl>
                                        <p:attrNameLst>
                                          <p:attrName>ppt_h</p:attrName>
                                        </p:attrNameLst>
                                      </p:cBhvr>
                                      <p:tavLst>
                                        <p:tav tm="0">
                                          <p:val>
                                            <p:strVal val="#ppt_h"/>
                                          </p:val>
                                        </p:tav>
                                        <p:tav tm="100000">
                                          <p:val>
                                            <p:strVal val="#ppt_h"/>
                                          </p:val>
                                        </p:tav>
                                      </p:tavLst>
                                    </p:anim>
                                    <p:animEffect transition="in" filter="fade">
                                      <p:cBhvr>
                                        <p:cTn id="16" dur="10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a:xfrm>
            <a:off x="304800" y="152400"/>
            <a:ext cx="7772400" cy="1143000"/>
          </a:xfrm>
        </p:spPr>
        <p:txBody>
          <a:bodyPr/>
          <a:lstStyle/>
          <a:p>
            <a:pPr eaLnBrk="1" hangingPunct="1">
              <a:defRPr/>
            </a:pPr>
            <a:r>
              <a:rPr lang="en-US" i="1" dirty="0" smtClean="0">
                <a:solidFill>
                  <a:schemeClr val="accent1"/>
                </a:solidFill>
              </a:rPr>
              <a:t>Halve </a:t>
            </a:r>
            <a:r>
              <a:rPr lang="en-US" i="1" dirty="0" err="1" smtClean="0">
                <a:solidFill>
                  <a:schemeClr val="accent1"/>
                </a:solidFill>
              </a:rPr>
              <a:t>Dorschvloer</a:t>
            </a:r>
            <a:endParaRPr lang="en-US" i="1" dirty="0" smtClean="0">
              <a:solidFill>
                <a:schemeClr val="accent1"/>
              </a:solidFill>
            </a:endParaRPr>
          </a:p>
        </p:txBody>
      </p:sp>
      <p:pic>
        <p:nvPicPr>
          <p:cNvPr id="4099" name="Picture 8" descr="KarnHouse3"/>
          <p:cNvPicPr>
            <a:picLocks noGrp="1" noChangeAspect="1" noChangeArrowheads="1"/>
          </p:cNvPicPr>
          <p:nvPr>
            <p:ph idx="1"/>
          </p:nvPr>
        </p:nvPicPr>
        <p:blipFill>
          <a:blip r:embed="rId2" cstate="print"/>
          <a:srcRect/>
          <a:stretch>
            <a:fillRect/>
          </a:stretch>
        </p:blipFill>
        <p:spPr>
          <a:xfrm>
            <a:off x="152400" y="1524000"/>
            <a:ext cx="8839200" cy="5346151"/>
          </a:xfrm>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228600"/>
            <a:ext cx="2438400" cy="838200"/>
          </a:xfrm>
        </p:spPr>
        <p:txBody>
          <a:bodyPr/>
          <a:lstStyle/>
          <a:p>
            <a:pPr eaLnBrk="1" hangingPunct="1">
              <a:defRPr/>
            </a:pPr>
            <a:r>
              <a:rPr lang="en-US" sz="2000" smtClean="0"/>
              <a:t>Colonial Land Use</a:t>
            </a:r>
            <a:endParaRPr lang="en-US" smtClean="0"/>
          </a:p>
        </p:txBody>
      </p:sp>
      <p:pic>
        <p:nvPicPr>
          <p:cNvPr id="31747" name="Picture 3"/>
          <p:cNvPicPr>
            <a:picLocks noChangeAspect="1" noChangeArrowheads="1"/>
          </p:cNvPicPr>
          <p:nvPr/>
        </p:nvPicPr>
        <p:blipFill>
          <a:blip r:embed="rId3" cstate="print">
            <a:lum bright="14000" contrast="-8000"/>
          </a:blip>
          <a:srcRect/>
          <a:stretch>
            <a:fillRect/>
          </a:stretch>
        </p:blipFill>
        <p:spPr bwMode="auto">
          <a:xfrm>
            <a:off x="0" y="0"/>
            <a:ext cx="9144000" cy="6858000"/>
          </a:xfrm>
          <a:prstGeom prst="rect">
            <a:avLst/>
          </a:prstGeom>
          <a:noFill/>
          <a:ln w="9525">
            <a:noFill/>
            <a:miter lim="800000"/>
            <a:headEnd/>
            <a:tailEnd/>
          </a:ln>
        </p:spPr>
      </p:pic>
      <p:sp>
        <p:nvSpPr>
          <p:cNvPr id="5124" name="Text Box 4"/>
          <p:cNvSpPr txBox="1">
            <a:spLocks noChangeArrowheads="1"/>
          </p:cNvSpPr>
          <p:nvPr/>
        </p:nvSpPr>
        <p:spPr bwMode="auto">
          <a:xfrm>
            <a:off x="152400" y="6400800"/>
            <a:ext cx="5546725" cy="396875"/>
          </a:xfrm>
          <a:prstGeom prst="rect">
            <a:avLst/>
          </a:prstGeom>
          <a:noFill/>
          <a:ln w="9525">
            <a:noFill/>
            <a:miter lim="800000"/>
            <a:headEnd/>
            <a:tailEnd/>
          </a:ln>
        </p:spPr>
        <p:txBody>
          <a:bodyPr wrap="none">
            <a:spAutoFit/>
          </a:bodyPr>
          <a:lstStyle/>
          <a:p>
            <a:pPr>
              <a:defRPr/>
            </a:pPr>
            <a:r>
              <a:rPr lang="en-US" sz="2000" b="1" i="1" dirty="0">
                <a:solidFill>
                  <a:schemeClr val="accent6">
                    <a:lumMod val="40000"/>
                    <a:lumOff val="60000"/>
                  </a:schemeClr>
                </a:solidFill>
              </a:rPr>
              <a:t>Halve </a:t>
            </a:r>
            <a:r>
              <a:rPr lang="en-US" sz="2000" b="1" i="1" dirty="0" err="1">
                <a:solidFill>
                  <a:schemeClr val="accent6">
                    <a:lumMod val="40000"/>
                    <a:lumOff val="60000"/>
                  </a:schemeClr>
                </a:solidFill>
              </a:rPr>
              <a:t>Dorschvloer</a:t>
            </a:r>
            <a:r>
              <a:rPr lang="en-US" sz="2000" b="1" i="1" dirty="0">
                <a:solidFill>
                  <a:schemeClr val="accent6">
                    <a:lumMod val="40000"/>
                    <a:lumOff val="60000"/>
                  </a:schemeClr>
                </a:solidFill>
              </a:rPr>
              <a:t> </a:t>
            </a:r>
            <a:r>
              <a:rPr lang="en-US" sz="2000" b="1" dirty="0">
                <a:solidFill>
                  <a:schemeClr val="accent6">
                    <a:lumMod val="40000"/>
                    <a:lumOff val="60000"/>
                  </a:schemeClr>
                </a:solidFill>
              </a:rPr>
              <a:t>house </a:t>
            </a:r>
            <a:r>
              <a:rPr lang="en-US" sz="2000" b="1" i="1" dirty="0">
                <a:solidFill>
                  <a:schemeClr val="accent6">
                    <a:lumMod val="40000"/>
                    <a:lumOff val="60000"/>
                  </a:schemeClr>
                </a:solidFill>
              </a:rPr>
              <a:t>on </a:t>
            </a:r>
            <a:r>
              <a:rPr lang="en-US" sz="2000" b="1" i="1" dirty="0" err="1">
                <a:solidFill>
                  <a:schemeClr val="accent6">
                    <a:lumMod val="40000"/>
                    <a:lumOff val="60000"/>
                  </a:schemeClr>
                </a:solidFill>
              </a:rPr>
              <a:t>Karnemelksvlei</a:t>
            </a:r>
            <a:endParaRPr lang="en-US" dirty="0">
              <a:solidFill>
                <a:schemeClr val="accent6">
                  <a:lumMod val="40000"/>
                  <a:lumOff val="60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Loan Farm &amp; Freehold Claims</a:t>
            </a:r>
            <a:endParaRPr lang="en-US" dirty="0"/>
          </a:p>
        </p:txBody>
      </p:sp>
      <p:pic>
        <p:nvPicPr>
          <p:cNvPr id="32771" name="Picture 2" descr="C:\Users\poechs\Documents\BOOKish\Belongings Surge\Mitchell-Assets\3-4 EarlyFarms.jpg"/>
          <p:cNvPicPr>
            <a:picLocks noChangeAspect="1" noChangeArrowheads="1"/>
          </p:cNvPicPr>
          <p:nvPr/>
        </p:nvPicPr>
        <p:blipFill>
          <a:blip r:embed="rId2" cstate="print"/>
          <a:srcRect/>
          <a:stretch>
            <a:fillRect/>
          </a:stretch>
        </p:blipFill>
        <p:spPr bwMode="auto">
          <a:xfrm>
            <a:off x="152400" y="1593850"/>
            <a:ext cx="5638800" cy="5187950"/>
          </a:xfrm>
          <a:prstGeom prst="rect">
            <a:avLst/>
          </a:prstGeom>
          <a:noFill/>
          <a:ln w="9525">
            <a:noFill/>
            <a:miter lim="800000"/>
            <a:headEnd/>
            <a:tailEnd/>
          </a:ln>
        </p:spPr>
      </p:pic>
      <p:pic>
        <p:nvPicPr>
          <p:cNvPr id="4" name="Picture 8" descr="KarnHouse3"/>
          <p:cNvPicPr>
            <a:picLocks noChangeAspect="1" noChangeArrowheads="1"/>
          </p:cNvPicPr>
          <p:nvPr/>
        </p:nvPicPr>
        <p:blipFill>
          <a:blip r:embed="rId3" cstate="print"/>
          <a:srcRect/>
          <a:stretch>
            <a:fillRect/>
          </a:stretch>
        </p:blipFill>
        <p:spPr>
          <a:xfrm>
            <a:off x="5622925" y="1600200"/>
            <a:ext cx="3444875" cy="2082800"/>
          </a:xfrm>
          <a:prstGeom prst="rect">
            <a:avLst/>
          </a:prstGeom>
          <a:ln w="9525" cap="sq">
            <a:solidFill>
              <a:schemeClr val="accent1">
                <a:lumMod val="75000"/>
              </a:schemeClr>
            </a:solidFill>
            <a:prstDash val="solid"/>
            <a:miter lim="800000"/>
          </a:ln>
          <a:effectLst>
            <a:outerShdw blurRad="50800" dist="38100" dir="2700000" algn="tl" rotWithShape="0">
              <a:srgbClr val="000000">
                <a:alpha val="43000"/>
              </a:srgbClr>
            </a:outerShdw>
          </a:effectLst>
        </p:spPr>
      </p:pic>
      <p:cxnSp>
        <p:nvCxnSpPr>
          <p:cNvPr id="6" name="Straight Arrow Connector 5"/>
          <p:cNvCxnSpPr/>
          <p:nvPr/>
        </p:nvCxnSpPr>
        <p:spPr>
          <a:xfrm rot="10800000" flipV="1">
            <a:off x="2514600" y="3124200"/>
            <a:ext cx="3352800" cy="609600"/>
          </a:xfrm>
          <a:prstGeom prst="straightConnector1">
            <a:avLst/>
          </a:prstGeom>
          <a:ln w="571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nvGraphicFramePr>
        <p:xfrm>
          <a:off x="5334000" y="4783138"/>
          <a:ext cx="3657599" cy="1769563"/>
        </p:xfrm>
        <a:graphic>
          <a:graphicData uri="http://schemas.openxmlformats.org/drawingml/2006/table">
            <a:tbl>
              <a:tblPr/>
              <a:tblGrid>
                <a:gridCol w="506966"/>
                <a:gridCol w="170315"/>
                <a:gridCol w="541919"/>
                <a:gridCol w="1162043"/>
                <a:gridCol w="961393"/>
                <a:gridCol w="314963"/>
              </a:tblGrid>
              <a:tr h="258716">
                <a:tc gridSpan="6">
                  <a:txBody>
                    <a:bodyPr/>
                    <a:lstStyle/>
                    <a:p>
                      <a:pPr marL="0" marR="0">
                        <a:lnSpc>
                          <a:spcPct val="115000"/>
                        </a:lnSpc>
                        <a:spcBef>
                          <a:spcPts val="0"/>
                        </a:spcBef>
                        <a:spcAft>
                          <a:spcPts val="0"/>
                        </a:spcAft>
                      </a:pPr>
                      <a:r>
                        <a:rPr lang="en-US" sz="1050" b="1" dirty="0">
                          <a:latin typeface="Arial"/>
                          <a:ea typeface="Times New Roman"/>
                          <a:cs typeface="Times New Roman"/>
                        </a:rPr>
                        <a:t>HALVE DORSCHVLOER</a:t>
                      </a:r>
                      <a:endParaRPr lang="en-US" sz="1100" dirty="0">
                        <a:latin typeface="Calibri"/>
                        <a:ea typeface="Calibri"/>
                        <a:cs typeface="Times New Roman"/>
                      </a:endParaRPr>
                    </a:p>
                  </a:txBody>
                  <a:tcPr marL="61813" marR="618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2D69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30120">
                <a:tc>
                  <a:txBody>
                    <a:bodyPr/>
                    <a:lstStyle/>
                    <a:p>
                      <a:pPr marL="0" marR="0" algn="r">
                        <a:lnSpc>
                          <a:spcPct val="115000"/>
                        </a:lnSpc>
                        <a:spcBef>
                          <a:spcPts val="0"/>
                        </a:spcBef>
                        <a:spcAft>
                          <a:spcPts val="0"/>
                        </a:spcAft>
                      </a:pPr>
                      <a:r>
                        <a:rPr lang="en-US" sz="1050" dirty="0">
                          <a:latin typeface="Arial"/>
                          <a:ea typeface="Times New Roman"/>
                          <a:cs typeface="Times New Roman"/>
                        </a:rPr>
                        <a:t>1727</a:t>
                      </a:r>
                      <a:endParaRPr lang="en-US" sz="1100" dirty="0">
                        <a:latin typeface="Calibri"/>
                        <a:ea typeface="Calibri"/>
                        <a:cs typeface="Times New Roman"/>
                      </a:endParaRPr>
                    </a:p>
                  </a:txBody>
                  <a:tcPr marL="61813" marR="61813"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15000"/>
                        </a:lnSpc>
                        <a:spcBef>
                          <a:spcPts val="0"/>
                        </a:spcBef>
                        <a:spcAft>
                          <a:spcPts val="0"/>
                        </a:spcAft>
                      </a:pPr>
                      <a:r>
                        <a:rPr lang="en-US" sz="1050" dirty="0">
                          <a:latin typeface="Arial"/>
                          <a:ea typeface="Times New Roman"/>
                          <a:cs typeface="Times New Roman"/>
                        </a:rPr>
                        <a:t>-</a:t>
                      </a:r>
                      <a:endParaRPr lang="en-US" sz="1100" dirty="0">
                        <a:latin typeface="Calibri"/>
                        <a:ea typeface="Calibri"/>
                        <a:cs typeface="Times New Roman"/>
                      </a:endParaRPr>
                    </a:p>
                  </a:txBody>
                  <a:tcPr marL="61813" marR="61813"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15000"/>
                        </a:lnSpc>
                        <a:spcBef>
                          <a:spcPts val="0"/>
                        </a:spcBef>
                        <a:spcAft>
                          <a:spcPts val="0"/>
                        </a:spcAft>
                      </a:pPr>
                      <a:r>
                        <a:rPr lang="en-US" sz="1050" dirty="0">
                          <a:latin typeface="Arial"/>
                          <a:ea typeface="Times New Roman"/>
                          <a:cs typeface="Times New Roman"/>
                        </a:rPr>
                        <a:t>1742</a:t>
                      </a:r>
                      <a:endParaRPr lang="en-US" sz="1100" dirty="0">
                        <a:latin typeface="Calibri"/>
                        <a:ea typeface="Calibri"/>
                        <a:cs typeface="Times New Roman"/>
                      </a:endParaRPr>
                    </a:p>
                  </a:txBody>
                  <a:tcPr marL="61813" marR="61813"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15000"/>
                        </a:lnSpc>
                        <a:spcBef>
                          <a:spcPts val="0"/>
                        </a:spcBef>
                        <a:spcAft>
                          <a:spcPts val="0"/>
                        </a:spcAft>
                      </a:pPr>
                      <a:r>
                        <a:rPr lang="en-US" sz="1050" dirty="0">
                          <a:latin typeface="Arial"/>
                          <a:ea typeface="Times New Roman"/>
                          <a:cs typeface="Times New Roman"/>
                        </a:rPr>
                        <a:t>Johannes </a:t>
                      </a:r>
                      <a:r>
                        <a:rPr lang="en-US" sz="1050" dirty="0" err="1">
                          <a:latin typeface="Arial"/>
                          <a:ea typeface="Times New Roman"/>
                          <a:cs typeface="Times New Roman"/>
                        </a:rPr>
                        <a:t>Lodewijk</a:t>
                      </a:r>
                      <a:endParaRPr lang="en-US" sz="1100" dirty="0">
                        <a:latin typeface="Calibri"/>
                        <a:ea typeface="Calibri"/>
                        <a:cs typeface="Times New Roman"/>
                      </a:endParaRPr>
                    </a:p>
                  </a:txBody>
                  <a:tcPr marL="61813" marR="61813"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15000"/>
                        </a:lnSpc>
                        <a:spcBef>
                          <a:spcPts val="0"/>
                        </a:spcBef>
                        <a:spcAft>
                          <a:spcPts val="0"/>
                        </a:spcAft>
                      </a:pPr>
                      <a:r>
                        <a:rPr lang="en-US" sz="1050" dirty="0">
                          <a:latin typeface="Arial"/>
                          <a:ea typeface="Times New Roman"/>
                          <a:cs typeface="Times New Roman"/>
                        </a:rPr>
                        <a:t>Putter</a:t>
                      </a:r>
                      <a:endParaRPr lang="en-US" sz="1100" dirty="0">
                        <a:latin typeface="Calibri"/>
                        <a:ea typeface="Calibri"/>
                        <a:cs typeface="Times New Roman"/>
                      </a:endParaRPr>
                    </a:p>
                  </a:txBody>
                  <a:tcPr marL="61813" marR="61813"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r">
                        <a:lnSpc>
                          <a:spcPct val="115000"/>
                        </a:lnSpc>
                        <a:spcBef>
                          <a:spcPts val="0"/>
                        </a:spcBef>
                        <a:spcAft>
                          <a:spcPts val="0"/>
                        </a:spcAft>
                      </a:pPr>
                      <a:r>
                        <a:rPr lang="en-US" sz="1050" dirty="0">
                          <a:latin typeface="Arial"/>
                          <a:ea typeface="Times New Roman"/>
                          <a:cs typeface="Times New Roman"/>
                        </a:rPr>
                        <a:t>15</a:t>
                      </a:r>
                      <a:endParaRPr lang="en-US" sz="1100" dirty="0">
                        <a:latin typeface="Calibri"/>
                        <a:ea typeface="Calibri"/>
                        <a:cs typeface="Times New Roman"/>
                      </a:endParaRPr>
                    </a:p>
                  </a:txBody>
                  <a:tcPr marL="61813" marR="61813"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588">
                <a:tc>
                  <a:txBody>
                    <a:bodyPr/>
                    <a:lstStyle/>
                    <a:p>
                      <a:pPr marL="0" marR="0" algn="r">
                        <a:lnSpc>
                          <a:spcPct val="115000"/>
                        </a:lnSpc>
                        <a:spcBef>
                          <a:spcPts val="0"/>
                        </a:spcBef>
                        <a:spcAft>
                          <a:spcPts val="0"/>
                        </a:spcAft>
                      </a:pPr>
                      <a:r>
                        <a:rPr lang="en-US" sz="1050" dirty="0">
                          <a:latin typeface="Arial"/>
                          <a:ea typeface="Times New Roman"/>
                          <a:cs typeface="Times New Roman"/>
                        </a:rPr>
                        <a:t>1742</a:t>
                      </a:r>
                      <a:endParaRPr lang="en-US" sz="1100" dirty="0">
                        <a:latin typeface="Calibri"/>
                        <a:ea typeface="Calibri"/>
                        <a:cs typeface="Times New Roman"/>
                      </a:endParaRPr>
                    </a:p>
                  </a:txBody>
                  <a:tcPr marL="61813" marR="61813"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15000"/>
                        </a:lnSpc>
                        <a:spcBef>
                          <a:spcPts val="0"/>
                        </a:spcBef>
                        <a:spcAft>
                          <a:spcPts val="0"/>
                        </a:spcAft>
                      </a:pPr>
                      <a:r>
                        <a:rPr lang="en-US" sz="1050" dirty="0">
                          <a:latin typeface="Arial"/>
                          <a:ea typeface="Times New Roman"/>
                          <a:cs typeface="Times New Roman"/>
                        </a:rPr>
                        <a:t>-</a:t>
                      </a:r>
                      <a:endParaRPr lang="en-US" sz="1100" dirty="0">
                        <a:latin typeface="Calibri"/>
                        <a:ea typeface="Calibri"/>
                        <a:cs typeface="Times New Roman"/>
                      </a:endParaRPr>
                    </a:p>
                  </a:txBody>
                  <a:tcPr marL="61813" marR="61813"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15000"/>
                        </a:lnSpc>
                        <a:spcBef>
                          <a:spcPts val="0"/>
                        </a:spcBef>
                        <a:spcAft>
                          <a:spcPts val="0"/>
                        </a:spcAft>
                      </a:pPr>
                      <a:r>
                        <a:rPr lang="en-US" sz="1050" dirty="0">
                          <a:latin typeface="Arial"/>
                          <a:ea typeface="Times New Roman"/>
                          <a:cs typeface="Times New Roman"/>
                        </a:rPr>
                        <a:t>1742</a:t>
                      </a:r>
                      <a:endParaRPr lang="en-US" sz="1100" dirty="0">
                        <a:latin typeface="Calibri"/>
                        <a:ea typeface="Calibri"/>
                        <a:cs typeface="Times New Roman"/>
                      </a:endParaRPr>
                    </a:p>
                  </a:txBody>
                  <a:tcPr marL="61813" marR="61813"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15000"/>
                        </a:lnSpc>
                        <a:spcBef>
                          <a:spcPts val="0"/>
                        </a:spcBef>
                        <a:spcAft>
                          <a:spcPts val="0"/>
                        </a:spcAft>
                      </a:pPr>
                      <a:r>
                        <a:rPr lang="en-US" sz="1050" dirty="0" err="1">
                          <a:latin typeface="Arial"/>
                          <a:ea typeface="Times New Roman"/>
                          <a:cs typeface="Times New Roman"/>
                        </a:rPr>
                        <a:t>Hendriek</a:t>
                      </a:r>
                      <a:endParaRPr lang="en-US" sz="1100" dirty="0">
                        <a:latin typeface="Calibri"/>
                        <a:ea typeface="Calibri"/>
                        <a:cs typeface="Times New Roman"/>
                      </a:endParaRPr>
                    </a:p>
                  </a:txBody>
                  <a:tcPr marL="61813" marR="61813"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15000"/>
                        </a:lnSpc>
                        <a:spcBef>
                          <a:spcPts val="0"/>
                        </a:spcBef>
                        <a:spcAft>
                          <a:spcPts val="0"/>
                        </a:spcAft>
                      </a:pPr>
                      <a:r>
                        <a:rPr lang="en-US" sz="1050" dirty="0">
                          <a:latin typeface="Arial"/>
                          <a:ea typeface="Times New Roman"/>
                          <a:cs typeface="Times New Roman"/>
                        </a:rPr>
                        <a:t>Krieger</a:t>
                      </a:r>
                      <a:endParaRPr lang="en-US" sz="1100" dirty="0">
                        <a:latin typeface="Calibri"/>
                        <a:ea typeface="Calibri"/>
                        <a:cs typeface="Times New Roman"/>
                      </a:endParaRPr>
                    </a:p>
                  </a:txBody>
                  <a:tcPr marL="61813" marR="61813"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r">
                        <a:lnSpc>
                          <a:spcPct val="115000"/>
                        </a:lnSpc>
                        <a:spcBef>
                          <a:spcPts val="0"/>
                        </a:spcBef>
                        <a:spcAft>
                          <a:spcPts val="0"/>
                        </a:spcAft>
                      </a:pPr>
                      <a:r>
                        <a:rPr lang="en-US" sz="1050" dirty="0">
                          <a:latin typeface="Arial"/>
                          <a:ea typeface="Times New Roman"/>
                          <a:cs typeface="Times New Roman"/>
                        </a:rPr>
                        <a:t>0</a:t>
                      </a:r>
                      <a:endParaRPr lang="en-US" sz="1100" dirty="0">
                        <a:latin typeface="Calibri"/>
                        <a:ea typeface="Calibri"/>
                        <a:cs typeface="Times New Roman"/>
                      </a:endParaRPr>
                    </a:p>
                  </a:txBody>
                  <a:tcPr marL="61813" marR="61813"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13688">
                <a:tc>
                  <a:txBody>
                    <a:bodyPr/>
                    <a:lstStyle/>
                    <a:p>
                      <a:pPr marL="0" marR="0" algn="r">
                        <a:lnSpc>
                          <a:spcPct val="115000"/>
                        </a:lnSpc>
                        <a:spcBef>
                          <a:spcPts val="0"/>
                        </a:spcBef>
                        <a:spcAft>
                          <a:spcPts val="0"/>
                        </a:spcAft>
                      </a:pPr>
                      <a:r>
                        <a:rPr lang="en-US" sz="1050" dirty="0">
                          <a:latin typeface="Arial"/>
                          <a:ea typeface="Times New Roman"/>
                          <a:cs typeface="Times New Roman"/>
                        </a:rPr>
                        <a:t>1744</a:t>
                      </a:r>
                      <a:endParaRPr lang="en-US" sz="1100" dirty="0">
                        <a:latin typeface="Calibri"/>
                        <a:ea typeface="Calibri"/>
                        <a:cs typeface="Times New Roman"/>
                      </a:endParaRPr>
                    </a:p>
                  </a:txBody>
                  <a:tcPr marL="61813" marR="61813"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15000"/>
                        </a:lnSpc>
                        <a:spcBef>
                          <a:spcPts val="0"/>
                        </a:spcBef>
                        <a:spcAft>
                          <a:spcPts val="0"/>
                        </a:spcAft>
                      </a:pPr>
                      <a:r>
                        <a:rPr lang="en-US" sz="1050" dirty="0">
                          <a:latin typeface="Arial"/>
                          <a:ea typeface="Times New Roman"/>
                          <a:cs typeface="Times New Roman"/>
                        </a:rPr>
                        <a:t>-</a:t>
                      </a:r>
                      <a:endParaRPr lang="en-US" sz="1100" dirty="0">
                        <a:latin typeface="Calibri"/>
                        <a:ea typeface="Calibri"/>
                        <a:cs typeface="Times New Roman"/>
                      </a:endParaRPr>
                    </a:p>
                  </a:txBody>
                  <a:tcPr marL="61813" marR="61813"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15000"/>
                        </a:lnSpc>
                        <a:spcBef>
                          <a:spcPts val="0"/>
                        </a:spcBef>
                        <a:spcAft>
                          <a:spcPts val="0"/>
                        </a:spcAft>
                      </a:pPr>
                      <a:r>
                        <a:rPr lang="en-US" sz="1050" dirty="0">
                          <a:latin typeface="Arial"/>
                          <a:ea typeface="Times New Roman"/>
                          <a:cs typeface="Times New Roman"/>
                        </a:rPr>
                        <a:t>1763</a:t>
                      </a:r>
                      <a:endParaRPr lang="en-US" sz="1100" dirty="0">
                        <a:latin typeface="Calibri"/>
                        <a:ea typeface="Calibri"/>
                        <a:cs typeface="Times New Roman"/>
                      </a:endParaRPr>
                    </a:p>
                  </a:txBody>
                  <a:tcPr marL="61813" marR="61813"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15000"/>
                        </a:lnSpc>
                        <a:spcBef>
                          <a:spcPts val="0"/>
                        </a:spcBef>
                        <a:spcAft>
                          <a:spcPts val="0"/>
                        </a:spcAft>
                      </a:pPr>
                      <a:r>
                        <a:rPr lang="en-US" sz="1050" dirty="0" err="1">
                          <a:latin typeface="Arial"/>
                          <a:ea typeface="Times New Roman"/>
                          <a:cs typeface="Times New Roman"/>
                        </a:rPr>
                        <a:t>Schalk</a:t>
                      </a:r>
                      <a:r>
                        <a:rPr lang="en-US" sz="1050" dirty="0">
                          <a:latin typeface="Arial"/>
                          <a:ea typeface="Times New Roman"/>
                          <a:cs typeface="Times New Roman"/>
                        </a:rPr>
                        <a:t> </a:t>
                      </a:r>
                      <a:r>
                        <a:rPr lang="en-US" sz="1050" dirty="0" err="1">
                          <a:latin typeface="Arial"/>
                          <a:ea typeface="Times New Roman"/>
                          <a:cs typeface="Times New Roman"/>
                        </a:rPr>
                        <a:t>Willemz</a:t>
                      </a:r>
                      <a:r>
                        <a:rPr lang="en-US" sz="1050" dirty="0">
                          <a:latin typeface="Arial"/>
                          <a:ea typeface="Times New Roman"/>
                          <a:cs typeface="Times New Roman"/>
                        </a:rPr>
                        <a:t>.</a:t>
                      </a:r>
                      <a:endParaRPr lang="en-US" sz="1100" dirty="0">
                        <a:latin typeface="Calibri"/>
                        <a:ea typeface="Calibri"/>
                        <a:cs typeface="Times New Roman"/>
                      </a:endParaRPr>
                    </a:p>
                  </a:txBody>
                  <a:tcPr marL="61813" marR="61813"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15000"/>
                        </a:lnSpc>
                        <a:spcBef>
                          <a:spcPts val="0"/>
                        </a:spcBef>
                        <a:spcAft>
                          <a:spcPts val="0"/>
                        </a:spcAft>
                      </a:pPr>
                      <a:r>
                        <a:rPr lang="en-US" sz="1050" dirty="0">
                          <a:latin typeface="Arial"/>
                          <a:ea typeface="Times New Roman"/>
                          <a:cs typeface="Times New Roman"/>
                        </a:rPr>
                        <a:t>Burger</a:t>
                      </a:r>
                      <a:endParaRPr lang="en-US" sz="1100" dirty="0">
                        <a:latin typeface="Calibri"/>
                        <a:ea typeface="Calibri"/>
                        <a:cs typeface="Times New Roman"/>
                      </a:endParaRPr>
                    </a:p>
                  </a:txBody>
                  <a:tcPr marL="61813" marR="61813"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r">
                        <a:lnSpc>
                          <a:spcPct val="115000"/>
                        </a:lnSpc>
                        <a:spcBef>
                          <a:spcPts val="0"/>
                        </a:spcBef>
                        <a:spcAft>
                          <a:spcPts val="0"/>
                        </a:spcAft>
                      </a:pPr>
                      <a:r>
                        <a:rPr lang="en-US" sz="1050" dirty="0">
                          <a:latin typeface="Arial"/>
                          <a:ea typeface="Times New Roman"/>
                          <a:cs typeface="Times New Roman"/>
                        </a:rPr>
                        <a:t>19</a:t>
                      </a:r>
                      <a:endParaRPr lang="en-US" sz="1100" dirty="0">
                        <a:latin typeface="Calibri"/>
                        <a:ea typeface="Calibri"/>
                        <a:cs typeface="Times New Roman"/>
                      </a:endParaRPr>
                    </a:p>
                  </a:txBody>
                  <a:tcPr marL="61813" marR="61813"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94451">
                <a:tc>
                  <a:txBody>
                    <a:bodyPr/>
                    <a:lstStyle/>
                    <a:p>
                      <a:pPr marL="0" marR="0" algn="r">
                        <a:lnSpc>
                          <a:spcPct val="115000"/>
                        </a:lnSpc>
                        <a:spcBef>
                          <a:spcPts val="0"/>
                        </a:spcBef>
                        <a:spcAft>
                          <a:spcPts val="0"/>
                        </a:spcAft>
                      </a:pPr>
                      <a:r>
                        <a:rPr lang="en-US" sz="1050" dirty="0">
                          <a:latin typeface="Arial"/>
                          <a:ea typeface="Times New Roman"/>
                          <a:cs typeface="Times New Roman"/>
                        </a:rPr>
                        <a:t>1797</a:t>
                      </a:r>
                      <a:endParaRPr lang="en-US" sz="1100" dirty="0">
                        <a:latin typeface="Calibri"/>
                        <a:ea typeface="Calibri"/>
                        <a:cs typeface="Times New Roman"/>
                      </a:endParaRPr>
                    </a:p>
                  </a:txBody>
                  <a:tcPr marL="61813" marR="61813"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15000"/>
                        </a:lnSpc>
                        <a:spcBef>
                          <a:spcPts val="0"/>
                        </a:spcBef>
                        <a:spcAft>
                          <a:spcPts val="0"/>
                        </a:spcAft>
                      </a:pPr>
                      <a:r>
                        <a:rPr lang="en-US" sz="1050" dirty="0">
                          <a:latin typeface="Arial"/>
                          <a:ea typeface="Times New Roman"/>
                          <a:cs typeface="Times New Roman"/>
                        </a:rPr>
                        <a:t>-</a:t>
                      </a:r>
                      <a:endParaRPr lang="en-US" sz="1100" dirty="0">
                        <a:latin typeface="Calibri"/>
                        <a:ea typeface="Calibri"/>
                        <a:cs typeface="Times New Roman"/>
                      </a:endParaRPr>
                    </a:p>
                  </a:txBody>
                  <a:tcPr marL="61813" marR="61813"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15000"/>
                        </a:lnSpc>
                        <a:spcBef>
                          <a:spcPts val="0"/>
                        </a:spcBef>
                        <a:spcAft>
                          <a:spcPts val="0"/>
                        </a:spcAft>
                      </a:pPr>
                      <a:r>
                        <a:rPr lang="en-US" sz="1050" dirty="0">
                          <a:latin typeface="Arial"/>
                          <a:ea typeface="Times New Roman"/>
                          <a:cs typeface="Times New Roman"/>
                        </a:rPr>
                        <a:t>1804</a:t>
                      </a:r>
                      <a:endParaRPr lang="en-US" sz="1100" dirty="0">
                        <a:latin typeface="Calibri"/>
                        <a:ea typeface="Calibri"/>
                        <a:cs typeface="Times New Roman"/>
                      </a:endParaRPr>
                    </a:p>
                  </a:txBody>
                  <a:tcPr marL="61813" marR="61813"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15000"/>
                        </a:lnSpc>
                        <a:spcBef>
                          <a:spcPts val="0"/>
                        </a:spcBef>
                        <a:spcAft>
                          <a:spcPts val="0"/>
                        </a:spcAft>
                      </a:pPr>
                      <a:r>
                        <a:rPr lang="en-US" sz="1050" dirty="0" err="1">
                          <a:latin typeface="Arial"/>
                          <a:ea typeface="Times New Roman"/>
                          <a:cs typeface="Times New Roman"/>
                        </a:rPr>
                        <a:t>Jacobus</a:t>
                      </a:r>
                      <a:r>
                        <a:rPr lang="en-US" sz="1050" dirty="0">
                          <a:latin typeface="Arial"/>
                          <a:ea typeface="Times New Roman"/>
                          <a:cs typeface="Times New Roman"/>
                        </a:rPr>
                        <a:t> </a:t>
                      </a:r>
                      <a:r>
                        <a:rPr lang="en-US" sz="1050" dirty="0" err="1">
                          <a:latin typeface="Arial"/>
                          <a:ea typeface="Times New Roman"/>
                          <a:cs typeface="Times New Roman"/>
                        </a:rPr>
                        <a:t>Stephanus</a:t>
                      </a:r>
                      <a:endParaRPr lang="en-US" sz="1100" dirty="0">
                        <a:latin typeface="Calibri"/>
                        <a:ea typeface="Calibri"/>
                        <a:cs typeface="Times New Roman"/>
                      </a:endParaRPr>
                    </a:p>
                  </a:txBody>
                  <a:tcPr marL="61813" marR="61813"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15000"/>
                        </a:lnSpc>
                        <a:spcBef>
                          <a:spcPts val="0"/>
                        </a:spcBef>
                        <a:spcAft>
                          <a:spcPts val="0"/>
                        </a:spcAft>
                      </a:pPr>
                      <a:r>
                        <a:rPr lang="en-US" sz="1050" dirty="0">
                          <a:latin typeface="Arial"/>
                          <a:ea typeface="Times New Roman"/>
                          <a:cs typeface="Times New Roman"/>
                        </a:rPr>
                        <a:t>Burger</a:t>
                      </a:r>
                      <a:endParaRPr lang="en-US" sz="1100" dirty="0">
                        <a:latin typeface="Calibri"/>
                        <a:ea typeface="Calibri"/>
                        <a:cs typeface="Times New Roman"/>
                      </a:endParaRPr>
                    </a:p>
                  </a:txBody>
                  <a:tcPr marL="61813" marR="61813"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r">
                        <a:lnSpc>
                          <a:spcPct val="115000"/>
                        </a:lnSpc>
                        <a:spcBef>
                          <a:spcPts val="0"/>
                        </a:spcBef>
                        <a:spcAft>
                          <a:spcPts val="0"/>
                        </a:spcAft>
                      </a:pPr>
                      <a:r>
                        <a:rPr lang="en-US" sz="1050" dirty="0">
                          <a:latin typeface="Arial"/>
                          <a:ea typeface="Times New Roman"/>
                          <a:cs typeface="Times New Roman"/>
                        </a:rPr>
                        <a:t>7</a:t>
                      </a:r>
                      <a:endParaRPr lang="en-US" sz="1100" dirty="0">
                        <a:latin typeface="Calibri"/>
                        <a:ea typeface="Calibri"/>
                        <a:cs typeface="Times New Roman"/>
                      </a:endParaRPr>
                    </a:p>
                  </a:txBody>
                  <a:tcPr marL="61813" marR="61813"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20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smtClean="0"/>
              <a:t>Karnemelksvlei</a:t>
            </a:r>
          </a:p>
        </p:txBody>
      </p:sp>
      <p:pic>
        <p:nvPicPr>
          <p:cNvPr id="33795" name="Picture 5" descr="Karnemelksvlei"/>
          <p:cNvPicPr>
            <a:picLocks noGrp="1" noChangeAspect="1" noChangeArrowheads="1"/>
          </p:cNvPicPr>
          <p:nvPr>
            <p:ph idx="1"/>
          </p:nvPr>
        </p:nvPicPr>
        <p:blipFill>
          <a:blip r:embed="rId2" cstate="print"/>
          <a:srcRect/>
          <a:stretch>
            <a:fillRect/>
          </a:stretch>
        </p:blipFill>
        <p:spPr>
          <a:xfrm>
            <a:off x="-1219200" y="-122238"/>
            <a:ext cx="11122025" cy="6980238"/>
          </a:xfr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194" name="Rectangle 4"/>
          <p:cNvSpPr>
            <a:spLocks noGrp="1" noChangeArrowheads="1"/>
          </p:cNvSpPr>
          <p:nvPr>
            <p:ph type="title" sz="quarter"/>
          </p:nvPr>
        </p:nvSpPr>
        <p:spPr>
          <a:xfrm>
            <a:off x="228600" y="228600"/>
            <a:ext cx="3581400" cy="2057400"/>
          </a:xfrm>
        </p:spPr>
        <p:txBody>
          <a:bodyPr anchor="t"/>
          <a:lstStyle/>
          <a:p>
            <a:pPr eaLnBrk="1" hangingPunct="1">
              <a:defRPr/>
            </a:pPr>
            <a:r>
              <a:rPr lang="en-US" dirty="0" smtClean="0"/>
              <a:t>Signs of </a:t>
            </a:r>
            <a:br>
              <a:rPr lang="en-US" dirty="0" smtClean="0"/>
            </a:br>
            <a:r>
              <a:rPr lang="en-US" dirty="0" smtClean="0"/>
              <a:t>Occupation</a:t>
            </a:r>
          </a:p>
        </p:txBody>
      </p:sp>
      <p:pic>
        <p:nvPicPr>
          <p:cNvPr id="8195" name="Picture 12" descr="OlifantsRiver2 038"/>
          <p:cNvPicPr>
            <a:picLocks noGrp="1" noChangeAspect="1" noChangeArrowheads="1"/>
          </p:cNvPicPr>
          <p:nvPr>
            <p:ph sz="quarter" idx="3"/>
          </p:nvPr>
        </p:nvPicPr>
        <p:blipFill>
          <a:blip r:embed="rId2" cstate="print"/>
          <a:srcRect/>
          <a:stretch>
            <a:fillRect/>
          </a:stretch>
        </p:blipFill>
        <p:spPr>
          <a:xfrm>
            <a:off x="0" y="3257550"/>
            <a:ext cx="4800600" cy="3600450"/>
          </a:xfrm>
          <a:noFill/>
        </p:spPr>
      </p:pic>
      <p:pic>
        <p:nvPicPr>
          <p:cNvPr id="8197" name="Picture 15" descr="OlifantsRiver 081"/>
          <p:cNvPicPr>
            <a:picLocks noGrp="1" noChangeAspect="1" noChangeArrowheads="1"/>
          </p:cNvPicPr>
          <p:nvPr>
            <p:ph sz="quarter" idx="2"/>
          </p:nvPr>
        </p:nvPicPr>
        <p:blipFill>
          <a:blip r:embed="rId3" cstate="print"/>
          <a:srcRect/>
          <a:stretch>
            <a:fillRect/>
          </a:stretch>
        </p:blipFill>
        <p:spPr>
          <a:xfrm>
            <a:off x="4953000" y="3714750"/>
            <a:ext cx="4191000" cy="3143250"/>
          </a:xfrm>
          <a:noFill/>
        </p:spPr>
      </p:pic>
      <p:pic>
        <p:nvPicPr>
          <p:cNvPr id="8198" name="Picture 16" descr="brakfontein"/>
          <p:cNvPicPr>
            <a:picLocks noGrp="1" noChangeAspect="1" noChangeArrowheads="1"/>
          </p:cNvPicPr>
          <p:nvPr>
            <p:ph sz="quarter" idx="1"/>
          </p:nvPr>
        </p:nvPicPr>
        <p:blipFill>
          <a:blip r:embed="rId4" cstate="print"/>
          <a:srcRect/>
          <a:stretch>
            <a:fillRect/>
          </a:stretch>
        </p:blipFill>
        <p:spPr>
          <a:xfrm>
            <a:off x="0" y="0"/>
            <a:ext cx="4205288" cy="3005138"/>
          </a:xfrm>
          <a:noFill/>
        </p:spPr>
      </p:pic>
      <p:pic>
        <p:nvPicPr>
          <p:cNvPr id="8196" name="Picture 14" descr="OlifantsRiver 043"/>
          <p:cNvPicPr>
            <a:picLocks noGrp="1" noChangeAspect="1" noChangeArrowheads="1"/>
          </p:cNvPicPr>
          <p:nvPr>
            <p:ph sz="quarter" idx="4"/>
          </p:nvPr>
        </p:nvPicPr>
        <p:blipFill>
          <a:blip r:embed="rId5" cstate="print">
            <a:lum bright="16000"/>
          </a:blip>
          <a:srcRect/>
          <a:stretch>
            <a:fillRect/>
          </a:stretch>
        </p:blipFill>
        <p:spPr>
          <a:xfrm>
            <a:off x="4419600" y="0"/>
            <a:ext cx="4724400" cy="3543300"/>
          </a:xfrm>
          <a:noFill/>
        </p:spPr>
      </p:pic>
      <p:pic>
        <p:nvPicPr>
          <p:cNvPr id="8199" name="Picture 17" descr="OlifantsRiver 066"/>
          <p:cNvPicPr>
            <a:picLocks noChangeAspect="1" noChangeArrowheads="1"/>
          </p:cNvPicPr>
          <p:nvPr/>
        </p:nvPicPr>
        <p:blipFill>
          <a:blip r:embed="rId6" cstate="print"/>
          <a:srcRect/>
          <a:stretch>
            <a:fillRect/>
          </a:stretch>
        </p:blipFill>
        <p:spPr bwMode="auto">
          <a:xfrm>
            <a:off x="3429000" y="2362200"/>
            <a:ext cx="2971800" cy="2228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0"/>
                            </p:stCondLst>
                            <p:childTnLst>
                              <p:par>
                                <p:cTn id="5" presetID="55" presetClass="entr" presetSubtype="0" fill="hold" nodeType="afterEffect">
                                  <p:stCondLst>
                                    <p:cond delay="1000"/>
                                  </p:stCondLst>
                                  <p:childTnLst>
                                    <p:set>
                                      <p:cBhvr>
                                        <p:cTn id="6" dur="1" fill="hold">
                                          <p:stCondLst>
                                            <p:cond delay="0"/>
                                          </p:stCondLst>
                                        </p:cTn>
                                        <p:tgtEl>
                                          <p:spTgt spid="8196"/>
                                        </p:tgtEl>
                                        <p:attrNameLst>
                                          <p:attrName>style.visibility</p:attrName>
                                        </p:attrNameLst>
                                      </p:cBhvr>
                                      <p:to>
                                        <p:strVal val="visible"/>
                                      </p:to>
                                    </p:set>
                                    <p:anim calcmode="lin" valueType="num">
                                      <p:cBhvr>
                                        <p:cTn id="7" dur="1000" fill="hold"/>
                                        <p:tgtEl>
                                          <p:spTgt spid="8196"/>
                                        </p:tgtEl>
                                        <p:attrNameLst>
                                          <p:attrName>ppt_w</p:attrName>
                                        </p:attrNameLst>
                                      </p:cBhvr>
                                      <p:tavLst>
                                        <p:tav tm="0">
                                          <p:val>
                                            <p:strVal val="#ppt_w*0.70"/>
                                          </p:val>
                                        </p:tav>
                                        <p:tav tm="100000">
                                          <p:val>
                                            <p:strVal val="#ppt_w"/>
                                          </p:val>
                                        </p:tav>
                                      </p:tavLst>
                                    </p:anim>
                                    <p:anim calcmode="lin" valueType="num">
                                      <p:cBhvr>
                                        <p:cTn id="8" dur="1000" fill="hold"/>
                                        <p:tgtEl>
                                          <p:spTgt spid="8196"/>
                                        </p:tgtEl>
                                        <p:attrNameLst>
                                          <p:attrName>ppt_h</p:attrName>
                                        </p:attrNameLst>
                                      </p:cBhvr>
                                      <p:tavLst>
                                        <p:tav tm="0">
                                          <p:val>
                                            <p:strVal val="#ppt_h"/>
                                          </p:val>
                                        </p:tav>
                                        <p:tav tm="100000">
                                          <p:val>
                                            <p:strVal val="#ppt_h"/>
                                          </p:val>
                                        </p:tav>
                                      </p:tavLst>
                                    </p:anim>
                                    <p:animEffect transition="in" filter="fade">
                                      <p:cBhvr>
                                        <p:cTn id="9" dur="1000"/>
                                        <p:tgtEl>
                                          <p:spTgt spid="8196"/>
                                        </p:tgtEl>
                                      </p:cBhvr>
                                    </p:animEffect>
                                  </p:childTnLst>
                                </p:cTn>
                              </p:par>
                            </p:childTnLst>
                          </p:cTn>
                        </p:par>
                        <p:par>
                          <p:cTn id="10" fill="hold">
                            <p:stCondLst>
                              <p:cond delay="4000"/>
                            </p:stCondLst>
                            <p:childTnLst>
                              <p:par>
                                <p:cTn id="11" presetID="55" presetClass="entr" presetSubtype="0" fill="hold" nodeType="afterEffect">
                                  <p:stCondLst>
                                    <p:cond delay="1000"/>
                                  </p:stCondLst>
                                  <p:childTnLst>
                                    <p:set>
                                      <p:cBhvr>
                                        <p:cTn id="12" dur="1" fill="hold">
                                          <p:stCondLst>
                                            <p:cond delay="0"/>
                                          </p:stCondLst>
                                        </p:cTn>
                                        <p:tgtEl>
                                          <p:spTgt spid="8197"/>
                                        </p:tgtEl>
                                        <p:attrNameLst>
                                          <p:attrName>style.visibility</p:attrName>
                                        </p:attrNameLst>
                                      </p:cBhvr>
                                      <p:to>
                                        <p:strVal val="visible"/>
                                      </p:to>
                                    </p:set>
                                    <p:anim calcmode="lin" valueType="num">
                                      <p:cBhvr>
                                        <p:cTn id="13" dur="1000" fill="hold"/>
                                        <p:tgtEl>
                                          <p:spTgt spid="8197"/>
                                        </p:tgtEl>
                                        <p:attrNameLst>
                                          <p:attrName>ppt_w</p:attrName>
                                        </p:attrNameLst>
                                      </p:cBhvr>
                                      <p:tavLst>
                                        <p:tav tm="0">
                                          <p:val>
                                            <p:strVal val="#ppt_w*0.70"/>
                                          </p:val>
                                        </p:tav>
                                        <p:tav tm="100000">
                                          <p:val>
                                            <p:strVal val="#ppt_w"/>
                                          </p:val>
                                        </p:tav>
                                      </p:tavLst>
                                    </p:anim>
                                    <p:anim calcmode="lin" valueType="num">
                                      <p:cBhvr>
                                        <p:cTn id="14" dur="1000" fill="hold"/>
                                        <p:tgtEl>
                                          <p:spTgt spid="8197"/>
                                        </p:tgtEl>
                                        <p:attrNameLst>
                                          <p:attrName>ppt_h</p:attrName>
                                        </p:attrNameLst>
                                      </p:cBhvr>
                                      <p:tavLst>
                                        <p:tav tm="0">
                                          <p:val>
                                            <p:strVal val="#ppt_h"/>
                                          </p:val>
                                        </p:tav>
                                        <p:tav tm="100000">
                                          <p:val>
                                            <p:strVal val="#ppt_h"/>
                                          </p:val>
                                        </p:tav>
                                      </p:tavLst>
                                    </p:anim>
                                    <p:animEffect transition="in" filter="fade">
                                      <p:cBhvr>
                                        <p:cTn id="15" dur="1000"/>
                                        <p:tgtEl>
                                          <p:spTgt spid="8197"/>
                                        </p:tgtEl>
                                      </p:cBhvr>
                                    </p:animEffect>
                                  </p:childTnLst>
                                </p:cTn>
                              </p:par>
                            </p:childTnLst>
                          </p:cTn>
                        </p:par>
                        <p:par>
                          <p:cTn id="16" fill="hold">
                            <p:stCondLst>
                              <p:cond delay="6000"/>
                            </p:stCondLst>
                            <p:childTnLst>
                              <p:par>
                                <p:cTn id="17" presetID="55" presetClass="entr" presetSubtype="0" fill="hold" nodeType="afterEffect">
                                  <p:stCondLst>
                                    <p:cond delay="1000"/>
                                  </p:stCondLst>
                                  <p:childTnLst>
                                    <p:set>
                                      <p:cBhvr>
                                        <p:cTn id="18" dur="1" fill="hold">
                                          <p:stCondLst>
                                            <p:cond delay="0"/>
                                          </p:stCondLst>
                                        </p:cTn>
                                        <p:tgtEl>
                                          <p:spTgt spid="8195"/>
                                        </p:tgtEl>
                                        <p:attrNameLst>
                                          <p:attrName>style.visibility</p:attrName>
                                        </p:attrNameLst>
                                      </p:cBhvr>
                                      <p:to>
                                        <p:strVal val="visible"/>
                                      </p:to>
                                    </p:set>
                                    <p:anim calcmode="lin" valueType="num">
                                      <p:cBhvr>
                                        <p:cTn id="19" dur="1000" fill="hold"/>
                                        <p:tgtEl>
                                          <p:spTgt spid="8195"/>
                                        </p:tgtEl>
                                        <p:attrNameLst>
                                          <p:attrName>ppt_w</p:attrName>
                                        </p:attrNameLst>
                                      </p:cBhvr>
                                      <p:tavLst>
                                        <p:tav tm="0">
                                          <p:val>
                                            <p:strVal val="#ppt_w*0.70"/>
                                          </p:val>
                                        </p:tav>
                                        <p:tav tm="100000">
                                          <p:val>
                                            <p:strVal val="#ppt_w"/>
                                          </p:val>
                                        </p:tav>
                                      </p:tavLst>
                                    </p:anim>
                                    <p:anim calcmode="lin" valueType="num">
                                      <p:cBhvr>
                                        <p:cTn id="20" dur="1000" fill="hold"/>
                                        <p:tgtEl>
                                          <p:spTgt spid="8195"/>
                                        </p:tgtEl>
                                        <p:attrNameLst>
                                          <p:attrName>ppt_h</p:attrName>
                                        </p:attrNameLst>
                                      </p:cBhvr>
                                      <p:tavLst>
                                        <p:tav tm="0">
                                          <p:val>
                                            <p:strVal val="#ppt_h"/>
                                          </p:val>
                                        </p:tav>
                                        <p:tav tm="100000">
                                          <p:val>
                                            <p:strVal val="#ppt_h"/>
                                          </p:val>
                                        </p:tav>
                                      </p:tavLst>
                                    </p:anim>
                                    <p:animEffect transition="in" filter="fade">
                                      <p:cBhvr>
                                        <p:cTn id="21" dur="1000"/>
                                        <p:tgtEl>
                                          <p:spTgt spid="8195"/>
                                        </p:tgtEl>
                                      </p:cBhvr>
                                    </p:animEffect>
                                  </p:childTnLst>
                                </p:cTn>
                              </p:par>
                            </p:childTnLst>
                          </p:cTn>
                        </p:par>
                        <p:par>
                          <p:cTn id="22" fill="hold">
                            <p:stCondLst>
                              <p:cond delay="8000"/>
                            </p:stCondLst>
                            <p:childTnLst>
                              <p:par>
                                <p:cTn id="23" presetID="55" presetClass="entr" presetSubtype="0" fill="hold" nodeType="afterEffect">
                                  <p:stCondLst>
                                    <p:cond delay="0"/>
                                  </p:stCondLst>
                                  <p:childTnLst>
                                    <p:set>
                                      <p:cBhvr>
                                        <p:cTn id="24" dur="1" fill="hold">
                                          <p:stCondLst>
                                            <p:cond delay="0"/>
                                          </p:stCondLst>
                                        </p:cTn>
                                        <p:tgtEl>
                                          <p:spTgt spid="8198"/>
                                        </p:tgtEl>
                                        <p:attrNameLst>
                                          <p:attrName>style.visibility</p:attrName>
                                        </p:attrNameLst>
                                      </p:cBhvr>
                                      <p:to>
                                        <p:strVal val="visible"/>
                                      </p:to>
                                    </p:set>
                                    <p:anim calcmode="lin" valueType="num">
                                      <p:cBhvr>
                                        <p:cTn id="25" dur="1000" fill="hold"/>
                                        <p:tgtEl>
                                          <p:spTgt spid="8198"/>
                                        </p:tgtEl>
                                        <p:attrNameLst>
                                          <p:attrName>ppt_w</p:attrName>
                                        </p:attrNameLst>
                                      </p:cBhvr>
                                      <p:tavLst>
                                        <p:tav tm="0">
                                          <p:val>
                                            <p:strVal val="#ppt_w*0.70"/>
                                          </p:val>
                                        </p:tav>
                                        <p:tav tm="100000">
                                          <p:val>
                                            <p:strVal val="#ppt_w"/>
                                          </p:val>
                                        </p:tav>
                                      </p:tavLst>
                                    </p:anim>
                                    <p:anim calcmode="lin" valueType="num">
                                      <p:cBhvr>
                                        <p:cTn id="26" dur="1000" fill="hold"/>
                                        <p:tgtEl>
                                          <p:spTgt spid="8198"/>
                                        </p:tgtEl>
                                        <p:attrNameLst>
                                          <p:attrName>ppt_h</p:attrName>
                                        </p:attrNameLst>
                                      </p:cBhvr>
                                      <p:tavLst>
                                        <p:tav tm="0">
                                          <p:val>
                                            <p:strVal val="#ppt_h"/>
                                          </p:val>
                                        </p:tav>
                                        <p:tav tm="100000">
                                          <p:val>
                                            <p:strVal val="#ppt_h"/>
                                          </p:val>
                                        </p:tav>
                                      </p:tavLst>
                                    </p:anim>
                                    <p:animEffect transition="in" filter="fade">
                                      <p:cBhvr>
                                        <p:cTn id="27" dur="1000"/>
                                        <p:tgtEl>
                                          <p:spTgt spid="8198"/>
                                        </p:tgtEl>
                                      </p:cBhvr>
                                    </p:animEffect>
                                  </p:childTnLst>
                                </p:cTn>
                              </p:par>
                            </p:childTnLst>
                          </p:cTn>
                        </p:par>
                        <p:par>
                          <p:cTn id="28" fill="hold">
                            <p:stCondLst>
                              <p:cond delay="9000"/>
                            </p:stCondLst>
                            <p:childTnLst>
                              <p:par>
                                <p:cTn id="29" presetID="55" presetClass="entr" presetSubtype="0" fill="hold" nodeType="afterEffect">
                                  <p:stCondLst>
                                    <p:cond delay="1000"/>
                                  </p:stCondLst>
                                  <p:childTnLst>
                                    <p:set>
                                      <p:cBhvr>
                                        <p:cTn id="30" dur="1" fill="hold">
                                          <p:stCondLst>
                                            <p:cond delay="0"/>
                                          </p:stCondLst>
                                        </p:cTn>
                                        <p:tgtEl>
                                          <p:spTgt spid="8199"/>
                                        </p:tgtEl>
                                        <p:attrNameLst>
                                          <p:attrName>style.visibility</p:attrName>
                                        </p:attrNameLst>
                                      </p:cBhvr>
                                      <p:to>
                                        <p:strVal val="visible"/>
                                      </p:to>
                                    </p:set>
                                    <p:anim calcmode="lin" valueType="num">
                                      <p:cBhvr>
                                        <p:cTn id="31" dur="1000" fill="hold"/>
                                        <p:tgtEl>
                                          <p:spTgt spid="8199"/>
                                        </p:tgtEl>
                                        <p:attrNameLst>
                                          <p:attrName>ppt_w</p:attrName>
                                        </p:attrNameLst>
                                      </p:cBhvr>
                                      <p:tavLst>
                                        <p:tav tm="0">
                                          <p:val>
                                            <p:strVal val="#ppt_w*0.70"/>
                                          </p:val>
                                        </p:tav>
                                        <p:tav tm="100000">
                                          <p:val>
                                            <p:strVal val="#ppt_w"/>
                                          </p:val>
                                        </p:tav>
                                      </p:tavLst>
                                    </p:anim>
                                    <p:anim calcmode="lin" valueType="num">
                                      <p:cBhvr>
                                        <p:cTn id="32" dur="1000" fill="hold"/>
                                        <p:tgtEl>
                                          <p:spTgt spid="8199"/>
                                        </p:tgtEl>
                                        <p:attrNameLst>
                                          <p:attrName>ppt_h</p:attrName>
                                        </p:attrNameLst>
                                      </p:cBhvr>
                                      <p:tavLst>
                                        <p:tav tm="0">
                                          <p:val>
                                            <p:strVal val="#ppt_h"/>
                                          </p:val>
                                        </p:tav>
                                        <p:tav tm="100000">
                                          <p:val>
                                            <p:strVal val="#ppt_h"/>
                                          </p:val>
                                        </p:tav>
                                      </p:tavLst>
                                    </p:anim>
                                    <p:animEffect transition="in" filter="fade">
                                      <p:cBhvr>
                                        <p:cTn id="33" dur="10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r>
              <a:rPr lang="en-US" dirty="0" smtClean="0"/>
              <a:t>Pastoralist Life</a:t>
            </a:r>
            <a:endParaRPr lang="en-US" dirty="0"/>
          </a:p>
        </p:txBody>
      </p:sp>
      <p:pic>
        <p:nvPicPr>
          <p:cNvPr id="35843" name="Picture 9"/>
          <p:cNvPicPr>
            <a:picLocks noChangeAspect="1" noChangeArrowheads="1"/>
          </p:cNvPicPr>
          <p:nvPr/>
        </p:nvPicPr>
        <p:blipFill>
          <a:blip r:embed="rId2" cstate="print"/>
          <a:srcRect/>
          <a:stretch>
            <a:fillRect/>
          </a:stretch>
        </p:blipFill>
        <p:spPr bwMode="auto">
          <a:xfrm>
            <a:off x="152400" y="1600200"/>
            <a:ext cx="5105400" cy="4419600"/>
          </a:xfrm>
          <a:prstGeom prst="rect">
            <a:avLst/>
          </a:prstGeom>
          <a:noFill/>
          <a:ln w="9525">
            <a:noFill/>
            <a:miter lim="800000"/>
            <a:headEnd/>
            <a:tailEnd/>
          </a:ln>
        </p:spPr>
      </p:pic>
      <p:pic>
        <p:nvPicPr>
          <p:cNvPr id="35844" name="Picture 10"/>
          <p:cNvPicPr>
            <a:picLocks noChangeAspect="1" noChangeArrowheads="1"/>
          </p:cNvPicPr>
          <p:nvPr/>
        </p:nvPicPr>
        <p:blipFill>
          <a:blip r:embed="rId3" cstate="print"/>
          <a:srcRect/>
          <a:stretch>
            <a:fillRect/>
          </a:stretch>
        </p:blipFill>
        <p:spPr bwMode="auto">
          <a:xfrm>
            <a:off x="5334000" y="152400"/>
            <a:ext cx="3733800" cy="3429000"/>
          </a:xfrm>
          <a:prstGeom prst="rect">
            <a:avLst/>
          </a:prstGeom>
          <a:noFill/>
          <a:ln w="9525">
            <a:noFill/>
            <a:miter lim="800000"/>
            <a:headEnd/>
            <a:tailEnd/>
          </a:ln>
        </p:spPr>
      </p:pic>
      <p:sp>
        <p:nvSpPr>
          <p:cNvPr id="35845" name="Rectangle 11"/>
          <p:cNvSpPr>
            <a:spLocks noChangeArrowheads="1"/>
          </p:cNvSpPr>
          <p:nvPr/>
        </p:nvSpPr>
        <p:spPr bwMode="auto">
          <a:xfrm>
            <a:off x="5791200" y="3676650"/>
            <a:ext cx="2895600" cy="1200150"/>
          </a:xfrm>
          <a:prstGeom prst="rect">
            <a:avLst/>
          </a:prstGeom>
          <a:noFill/>
          <a:ln w="9525">
            <a:noFill/>
            <a:miter lim="800000"/>
            <a:headEnd/>
            <a:tailEnd/>
          </a:ln>
        </p:spPr>
        <p:txBody>
          <a:bodyPr>
            <a:spAutoFit/>
          </a:bodyPr>
          <a:lstStyle/>
          <a:p>
            <a:r>
              <a:rPr lang="en-US" b="1"/>
              <a:t>“The Kraals and Hutts [sic] of the Hottentots” (Kolb, v. 1, “Tab. VII, fig. 1, p. 219”)</a:t>
            </a:r>
            <a:endParaRPr lang="en-US"/>
          </a:p>
        </p:txBody>
      </p:sp>
      <p:sp>
        <p:nvSpPr>
          <p:cNvPr id="35846" name="TextBox 12"/>
          <p:cNvSpPr txBox="1">
            <a:spLocks noChangeArrowheads="1"/>
          </p:cNvSpPr>
          <p:nvPr/>
        </p:nvSpPr>
        <p:spPr bwMode="auto">
          <a:xfrm>
            <a:off x="304800" y="6096000"/>
            <a:ext cx="7315200" cy="923925"/>
          </a:xfrm>
          <a:prstGeom prst="rect">
            <a:avLst/>
          </a:prstGeom>
          <a:noFill/>
          <a:ln w="9525">
            <a:noFill/>
            <a:miter lim="800000"/>
            <a:headEnd/>
            <a:tailEnd/>
          </a:ln>
        </p:spPr>
        <p:txBody>
          <a:bodyPr>
            <a:spAutoFit/>
          </a:bodyPr>
          <a:lstStyle/>
          <a:p>
            <a:r>
              <a:rPr lang="en-US" b="1"/>
              <a:t>“The Hottentots Method of Gelding their Bulls and Rams” (Kolb v. 1 “Tab. V, fig. 1. p. 170”)</a:t>
            </a:r>
            <a:endParaRPr lang="en-US"/>
          </a:p>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5300" dirty="0" smtClean="0"/>
              <a:t>Peter Kolb </a:t>
            </a:r>
            <a:r>
              <a:rPr lang="en-US" dirty="0" smtClean="0"/>
              <a:t/>
            </a:r>
            <a:br>
              <a:rPr lang="en-US" dirty="0" smtClean="0"/>
            </a:br>
            <a:r>
              <a:rPr lang="en-US" dirty="0" smtClean="0"/>
              <a:t>(1675 – 1725)</a:t>
            </a:r>
            <a:endParaRPr lang="en-US" dirty="0"/>
          </a:p>
        </p:txBody>
      </p:sp>
      <p:pic>
        <p:nvPicPr>
          <p:cNvPr id="36867" name="Picture 2" descr="C:\Users\poechs\Documents\_2010 projects\HumCore\lecture materials\kolb frontispiece.jpg"/>
          <p:cNvPicPr>
            <a:picLocks noChangeAspect="1" noChangeArrowheads="1"/>
          </p:cNvPicPr>
          <p:nvPr/>
        </p:nvPicPr>
        <p:blipFill>
          <a:blip r:embed="rId2" cstate="print"/>
          <a:srcRect/>
          <a:stretch>
            <a:fillRect/>
          </a:stretch>
        </p:blipFill>
        <p:spPr bwMode="auto">
          <a:xfrm>
            <a:off x="533400" y="1562100"/>
            <a:ext cx="3276600" cy="5143500"/>
          </a:xfrm>
          <a:prstGeom prst="rect">
            <a:avLst/>
          </a:prstGeom>
          <a:noFill/>
          <a:ln w="9525">
            <a:noFill/>
            <a:miter lim="800000"/>
            <a:headEnd/>
            <a:tailEnd/>
          </a:ln>
        </p:spPr>
      </p:pic>
      <p:pic>
        <p:nvPicPr>
          <p:cNvPr id="36868" name="Picture 3" descr="C:\Users\poechs\Documents\_2010 projects\HumCore\lecture materials\kolb2.jpg"/>
          <p:cNvPicPr>
            <a:picLocks noChangeAspect="1" noChangeArrowheads="1"/>
          </p:cNvPicPr>
          <p:nvPr/>
        </p:nvPicPr>
        <p:blipFill>
          <a:blip r:embed="rId3" cstate="print"/>
          <a:srcRect/>
          <a:stretch>
            <a:fillRect/>
          </a:stretch>
        </p:blipFill>
        <p:spPr bwMode="auto">
          <a:xfrm>
            <a:off x="4684713" y="0"/>
            <a:ext cx="4459287" cy="688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Contested Terrain</a:t>
            </a:r>
            <a:endParaRPr lang="en-US" dirty="0"/>
          </a:p>
        </p:txBody>
      </p:sp>
      <p:pic>
        <p:nvPicPr>
          <p:cNvPr id="37891" name="Picture 2" descr="C:\Users\poechs\Documents\BOOKish\Belongings Surge\Mitchell-Assets\3-10 Contested.jpg"/>
          <p:cNvPicPr>
            <a:picLocks noChangeAspect="1" noChangeArrowheads="1"/>
          </p:cNvPicPr>
          <p:nvPr/>
        </p:nvPicPr>
        <p:blipFill>
          <a:blip r:embed="rId2" cstate="print"/>
          <a:srcRect/>
          <a:stretch>
            <a:fillRect/>
          </a:stretch>
        </p:blipFill>
        <p:spPr bwMode="auto">
          <a:xfrm>
            <a:off x="1646238" y="1589088"/>
            <a:ext cx="5592762" cy="5192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oechs\Documents\_2010 projects\HumCore\lecture materials\SA Chronology.jpg"/>
          <p:cNvPicPr>
            <a:picLocks noChangeAspect="1" noChangeArrowheads="1"/>
          </p:cNvPicPr>
          <p:nvPr/>
        </p:nvPicPr>
        <p:blipFill>
          <a:blip r:embed="rId2" cstate="print"/>
          <a:srcRect l="12505" t="10630" r="23713" b="14959"/>
          <a:stretch>
            <a:fillRect/>
          </a:stretch>
        </p:blipFill>
        <p:spPr bwMode="auto">
          <a:xfrm>
            <a:off x="6553200" y="76200"/>
            <a:ext cx="2438400" cy="3681413"/>
          </a:xfrm>
          <a:prstGeom prst="rect">
            <a:avLst/>
          </a:prstGeom>
          <a:ln w="635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7" name="Title 6"/>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accent1">
                    <a:satMod val="150000"/>
                  </a:schemeClr>
                </a:solidFill>
              </a:rPr>
              <a:t>Components of a </a:t>
            </a:r>
            <a:br>
              <a:rPr lang="en-US" dirty="0" smtClean="0">
                <a:solidFill>
                  <a:schemeClr val="accent1">
                    <a:satMod val="150000"/>
                  </a:schemeClr>
                </a:solidFill>
              </a:rPr>
            </a:br>
            <a:r>
              <a:rPr lang="en-US" dirty="0" smtClean="0">
                <a:solidFill>
                  <a:schemeClr val="accent1">
                    <a:satMod val="150000"/>
                  </a:schemeClr>
                </a:solidFill>
              </a:rPr>
              <a:t>historical argument</a:t>
            </a:r>
            <a:endParaRPr lang="en-US" dirty="0">
              <a:solidFill>
                <a:schemeClr val="accent1">
                  <a:satMod val="150000"/>
                </a:schemeClr>
              </a:solidFill>
            </a:endParaRPr>
          </a:p>
        </p:txBody>
      </p:sp>
      <p:sp>
        <p:nvSpPr>
          <p:cNvPr id="8" name="Content Placeholder 7"/>
          <p:cNvSpPr>
            <a:spLocks noGrp="1"/>
          </p:cNvSpPr>
          <p:nvPr>
            <p:ph idx="1"/>
          </p:nvPr>
        </p:nvSpPr>
        <p:spPr>
          <a:xfrm>
            <a:off x="457200" y="1774825"/>
            <a:ext cx="6096000" cy="4930775"/>
          </a:xfrm>
        </p:spPr>
        <p:txBody>
          <a:bodyPr rtlCol="0">
            <a:normAutofit fontScale="92500" lnSpcReduction="10000"/>
          </a:bodyPr>
          <a:lstStyle/>
          <a:p>
            <a:pPr marL="438912" indent="-320040" eaLnBrk="1" fontAlgn="auto" hangingPunct="1">
              <a:spcBef>
                <a:spcPts val="0"/>
              </a:spcBef>
              <a:spcAft>
                <a:spcPts val="0"/>
              </a:spcAft>
              <a:buFont typeface="Wingdings 2"/>
              <a:buChar char=""/>
              <a:defRPr/>
            </a:pPr>
            <a:r>
              <a:rPr lang="en-US" dirty="0" smtClean="0"/>
              <a:t>Chronology</a:t>
            </a:r>
          </a:p>
          <a:p>
            <a:pPr marL="731520" lvl="1" indent="-274320" eaLnBrk="1" fontAlgn="auto" hangingPunct="1">
              <a:spcAft>
                <a:spcPts val="0"/>
              </a:spcAft>
              <a:buFont typeface="Wingdings"/>
              <a:buChar char=""/>
              <a:defRPr/>
            </a:pPr>
            <a:r>
              <a:rPr lang="en-US" dirty="0" smtClean="0"/>
              <a:t>What happened? Who was there?</a:t>
            </a:r>
          </a:p>
          <a:p>
            <a:pPr marL="731520" lvl="1" indent="-274320" eaLnBrk="1" fontAlgn="auto" hangingPunct="1">
              <a:spcAft>
                <a:spcPts val="0"/>
              </a:spcAft>
              <a:buFont typeface="Wingdings"/>
              <a:buChar char=""/>
              <a:defRPr/>
            </a:pPr>
            <a:r>
              <a:rPr lang="en-US" dirty="0" smtClean="0"/>
              <a:t>Sequence of events</a:t>
            </a:r>
          </a:p>
          <a:p>
            <a:pPr marL="438912" indent="-320040" eaLnBrk="1" fontAlgn="auto" hangingPunct="1">
              <a:spcBef>
                <a:spcPts val="0"/>
              </a:spcBef>
              <a:spcAft>
                <a:spcPts val="0"/>
              </a:spcAft>
              <a:buFont typeface="Wingdings 2"/>
              <a:buChar char=""/>
              <a:defRPr/>
            </a:pPr>
            <a:r>
              <a:rPr lang="en-US" dirty="0" smtClean="0"/>
              <a:t>Evidence</a:t>
            </a:r>
          </a:p>
          <a:p>
            <a:pPr marL="731520" lvl="1" indent="-274320" eaLnBrk="1" fontAlgn="auto" hangingPunct="1">
              <a:spcAft>
                <a:spcPts val="0"/>
              </a:spcAft>
              <a:buFont typeface="Wingdings"/>
              <a:buChar char=""/>
              <a:defRPr/>
            </a:pPr>
            <a:r>
              <a:rPr lang="en-US" dirty="0" smtClean="0"/>
              <a:t>How do we know about these events?</a:t>
            </a:r>
          </a:p>
          <a:p>
            <a:pPr marL="438912" indent="-320040" eaLnBrk="1" fontAlgn="auto" hangingPunct="1">
              <a:spcBef>
                <a:spcPts val="0"/>
              </a:spcBef>
              <a:spcAft>
                <a:spcPts val="0"/>
              </a:spcAft>
              <a:buFont typeface="Wingdings 2"/>
              <a:buChar char=""/>
              <a:defRPr/>
            </a:pPr>
            <a:r>
              <a:rPr lang="en-US" dirty="0" smtClean="0"/>
              <a:t>Causality</a:t>
            </a:r>
          </a:p>
          <a:p>
            <a:pPr marL="731520" lvl="1" indent="-274320" eaLnBrk="1" fontAlgn="auto" hangingPunct="1">
              <a:spcAft>
                <a:spcPts val="0"/>
              </a:spcAft>
              <a:buFont typeface="Wingdings"/>
              <a:buChar char=""/>
              <a:defRPr/>
            </a:pPr>
            <a:r>
              <a:rPr lang="en-US" dirty="0" smtClean="0"/>
              <a:t>What can account for continuity, or change?</a:t>
            </a:r>
          </a:p>
          <a:p>
            <a:pPr marL="438912" indent="-320040" eaLnBrk="1" fontAlgn="auto" hangingPunct="1">
              <a:spcBef>
                <a:spcPts val="0"/>
              </a:spcBef>
              <a:spcAft>
                <a:spcPts val="0"/>
              </a:spcAft>
              <a:buFont typeface="Wingdings 2"/>
              <a:buChar char=""/>
              <a:defRPr/>
            </a:pPr>
            <a:r>
              <a:rPr lang="en-US" dirty="0" smtClean="0"/>
              <a:t>Significance</a:t>
            </a:r>
          </a:p>
          <a:p>
            <a:pPr marL="731520" lvl="1" indent="-274320" eaLnBrk="1" fontAlgn="auto" hangingPunct="1">
              <a:spcAft>
                <a:spcPts val="0"/>
              </a:spcAft>
              <a:buFont typeface="Wingdings"/>
              <a:buChar char=""/>
              <a:defRPr/>
            </a:pPr>
            <a:r>
              <a:rPr lang="en-US" dirty="0" smtClean="0"/>
              <a:t>So what?? Why should we care about these people or events?</a:t>
            </a:r>
            <a:endParaRPr lang="en-US" dirty="0"/>
          </a:p>
        </p:txBody>
      </p:sp>
      <p:pic>
        <p:nvPicPr>
          <p:cNvPr id="2051" name="Picture 3" descr="C:\Users\poechs\Documents\_2010 projects\HumCore\lecture materials\CA1.jpg"/>
          <p:cNvPicPr>
            <a:picLocks noChangeAspect="1" noChangeArrowheads="1"/>
          </p:cNvPicPr>
          <p:nvPr/>
        </p:nvPicPr>
        <p:blipFill>
          <a:blip r:embed="rId3" cstate="print"/>
          <a:srcRect l="29732" t="1690" r="19641" b="4402"/>
          <a:stretch>
            <a:fillRect/>
          </a:stretch>
        </p:blipFill>
        <p:spPr bwMode="auto">
          <a:xfrm>
            <a:off x="6553200" y="3886200"/>
            <a:ext cx="2438400" cy="2900363"/>
          </a:xfrm>
          <a:prstGeom prst="rect">
            <a:avLst/>
          </a:prstGeom>
          <a:ln w="9525" cap="sq">
            <a:solidFill>
              <a:schemeClr val="accent2">
                <a:lumMod val="50000"/>
              </a:schemeClr>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1000"/>
                                        <p:tgtEl>
                                          <p:spTgt spid="8">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1000"/>
                                        <p:tgtEl>
                                          <p:spTgt spid="8">
                                            <p:txEl>
                                              <p:pRg st="2" end="2"/>
                                            </p:txEl>
                                          </p:spTgt>
                                        </p:tgtEl>
                                      </p:cBhvr>
                                    </p:animEffect>
                                  </p:childTnLst>
                                </p:cTn>
                              </p:par>
                            </p:childTnLst>
                          </p:cTn>
                        </p:par>
                        <p:par>
                          <p:cTn id="16" fill="hold">
                            <p:stCondLst>
                              <p:cond delay="5000"/>
                            </p:stCondLst>
                            <p:childTnLst>
                              <p:par>
                                <p:cTn id="17" presetID="35"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2000"/>
                                        <p:tgtEl>
                                          <p:spTgt spid="2050"/>
                                        </p:tgtEl>
                                      </p:cBhvr>
                                    </p:animEffect>
                                    <p:anim calcmode="lin" valueType="num">
                                      <p:cBhvr>
                                        <p:cTn id="20" dur="2000" fill="hold"/>
                                        <p:tgtEl>
                                          <p:spTgt spid="2050"/>
                                        </p:tgtEl>
                                        <p:attrNameLst>
                                          <p:attrName>style.rotation</p:attrName>
                                        </p:attrNameLst>
                                      </p:cBhvr>
                                      <p:tavLst>
                                        <p:tav tm="0">
                                          <p:val>
                                            <p:fltVal val="720"/>
                                          </p:val>
                                        </p:tav>
                                        <p:tav tm="100000">
                                          <p:val>
                                            <p:fltVal val="0"/>
                                          </p:val>
                                        </p:tav>
                                      </p:tavLst>
                                    </p:anim>
                                    <p:anim calcmode="lin" valueType="num">
                                      <p:cBhvr>
                                        <p:cTn id="21" dur="2000" fill="hold"/>
                                        <p:tgtEl>
                                          <p:spTgt spid="2050"/>
                                        </p:tgtEl>
                                        <p:attrNameLst>
                                          <p:attrName>ppt_h</p:attrName>
                                        </p:attrNameLst>
                                      </p:cBhvr>
                                      <p:tavLst>
                                        <p:tav tm="0">
                                          <p:val>
                                            <p:fltVal val="0"/>
                                          </p:val>
                                        </p:tav>
                                        <p:tav tm="100000">
                                          <p:val>
                                            <p:strVal val="#ppt_h"/>
                                          </p:val>
                                        </p:tav>
                                      </p:tavLst>
                                    </p:anim>
                                    <p:anim calcmode="lin" valueType="num">
                                      <p:cBhvr>
                                        <p:cTn id="22" dur="2000" fill="hold"/>
                                        <p:tgtEl>
                                          <p:spTgt spid="2050"/>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childTnLst>
                                </p:cTn>
                              </p:par>
                            </p:childTnLst>
                          </p:cTn>
                        </p:par>
                        <p:par>
                          <p:cTn id="28" fill="hold">
                            <p:stCondLst>
                              <p:cond delay="1000"/>
                            </p:stCondLst>
                            <p:childTnLst>
                              <p:par>
                                <p:cTn id="29" presetID="10" presetClass="entr" presetSubtype="0" fill="hold" grpId="0" nodeType="afterEffect">
                                  <p:stCondLst>
                                    <p:cond delay="100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1000"/>
                                        <p:tgtEl>
                                          <p:spTgt spid="8">
                                            <p:txEl>
                                              <p:pRg st="4" end="4"/>
                                            </p:txEl>
                                          </p:spTgt>
                                        </p:tgtEl>
                                      </p:cBhvr>
                                    </p:animEffect>
                                  </p:childTnLst>
                                </p:cTn>
                              </p:par>
                            </p:childTnLst>
                          </p:cTn>
                        </p:par>
                        <p:par>
                          <p:cTn id="32" fill="hold">
                            <p:stCondLst>
                              <p:cond delay="3000"/>
                            </p:stCondLst>
                            <p:childTnLst>
                              <p:par>
                                <p:cTn id="33" presetID="35" presetClass="entr" presetSubtype="0" fill="hold" nodeType="afterEffect">
                                  <p:stCondLst>
                                    <p:cond delay="0"/>
                                  </p:stCondLst>
                                  <p:childTnLst>
                                    <p:set>
                                      <p:cBhvr>
                                        <p:cTn id="34" dur="1" fill="hold">
                                          <p:stCondLst>
                                            <p:cond delay="0"/>
                                          </p:stCondLst>
                                        </p:cTn>
                                        <p:tgtEl>
                                          <p:spTgt spid="2051"/>
                                        </p:tgtEl>
                                        <p:attrNameLst>
                                          <p:attrName>style.visibility</p:attrName>
                                        </p:attrNameLst>
                                      </p:cBhvr>
                                      <p:to>
                                        <p:strVal val="visible"/>
                                      </p:to>
                                    </p:set>
                                    <p:animEffect transition="in" filter="fade">
                                      <p:cBhvr>
                                        <p:cTn id="35" dur="2000"/>
                                        <p:tgtEl>
                                          <p:spTgt spid="2051"/>
                                        </p:tgtEl>
                                      </p:cBhvr>
                                    </p:animEffect>
                                    <p:anim calcmode="lin" valueType="num">
                                      <p:cBhvr>
                                        <p:cTn id="36" dur="2000" fill="hold"/>
                                        <p:tgtEl>
                                          <p:spTgt spid="2051"/>
                                        </p:tgtEl>
                                        <p:attrNameLst>
                                          <p:attrName>style.rotation</p:attrName>
                                        </p:attrNameLst>
                                      </p:cBhvr>
                                      <p:tavLst>
                                        <p:tav tm="0">
                                          <p:val>
                                            <p:fltVal val="720"/>
                                          </p:val>
                                        </p:tav>
                                        <p:tav tm="100000">
                                          <p:val>
                                            <p:fltVal val="0"/>
                                          </p:val>
                                        </p:tav>
                                      </p:tavLst>
                                    </p:anim>
                                    <p:anim calcmode="lin" valueType="num">
                                      <p:cBhvr>
                                        <p:cTn id="37" dur="2000" fill="hold"/>
                                        <p:tgtEl>
                                          <p:spTgt spid="2051"/>
                                        </p:tgtEl>
                                        <p:attrNameLst>
                                          <p:attrName>ppt_h</p:attrName>
                                        </p:attrNameLst>
                                      </p:cBhvr>
                                      <p:tavLst>
                                        <p:tav tm="0">
                                          <p:val>
                                            <p:fltVal val="0"/>
                                          </p:val>
                                        </p:tav>
                                        <p:tav tm="100000">
                                          <p:val>
                                            <p:strVal val="#ppt_h"/>
                                          </p:val>
                                        </p:tav>
                                      </p:tavLst>
                                    </p:anim>
                                    <p:anim calcmode="lin" valueType="num">
                                      <p:cBhvr>
                                        <p:cTn id="38" dur="2000" fill="hold"/>
                                        <p:tgtEl>
                                          <p:spTgt spid="2051"/>
                                        </p:tgtEl>
                                        <p:attrNameLst>
                                          <p:attrName>ppt_w</p:attrName>
                                        </p:attrNameLst>
                                      </p:cBhvr>
                                      <p:tavLst>
                                        <p:tav tm="0">
                                          <p:val>
                                            <p:fltVal val="0"/>
                                          </p:val>
                                        </p:tav>
                                        <p:tav tm="100000">
                                          <p:val>
                                            <p:strVal val="#ppt_w"/>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Effect transition="in" filter="fade">
                                      <p:cBhvr>
                                        <p:cTn id="43" dur="1000"/>
                                        <p:tgtEl>
                                          <p:spTgt spid="8">
                                            <p:txEl>
                                              <p:pRg st="5" end="5"/>
                                            </p:txEl>
                                          </p:spTgt>
                                        </p:tgtEl>
                                      </p:cBhvr>
                                    </p:animEffect>
                                  </p:childTnLst>
                                </p:cTn>
                              </p:par>
                            </p:childTnLst>
                          </p:cTn>
                        </p:par>
                        <p:par>
                          <p:cTn id="44" fill="hold">
                            <p:stCondLst>
                              <p:cond delay="1000"/>
                            </p:stCondLst>
                            <p:childTnLst>
                              <p:par>
                                <p:cTn id="45" presetID="10" presetClass="entr" presetSubtype="0" fill="hold" grpId="0" nodeType="afterEffect">
                                  <p:stCondLst>
                                    <p:cond delay="100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fade">
                                      <p:cBhvr>
                                        <p:cTn id="47" dur="1000"/>
                                        <p:tgtEl>
                                          <p:spTgt spid="8">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7" end="7"/>
                                            </p:txEl>
                                          </p:spTgt>
                                        </p:tgtEl>
                                        <p:attrNameLst>
                                          <p:attrName>style.visibility</p:attrName>
                                        </p:attrNameLst>
                                      </p:cBhvr>
                                      <p:to>
                                        <p:strVal val="visible"/>
                                      </p:to>
                                    </p:set>
                                    <p:animEffect transition="in" filter="fade">
                                      <p:cBhvr>
                                        <p:cTn id="52" dur="1000"/>
                                        <p:tgtEl>
                                          <p:spTgt spid="8">
                                            <p:txEl>
                                              <p:pRg st="7" end="7"/>
                                            </p:txEl>
                                          </p:spTgt>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8">
                                            <p:txEl>
                                              <p:pRg st="8" end="8"/>
                                            </p:txEl>
                                          </p:spTgt>
                                        </p:tgtEl>
                                        <p:attrNameLst>
                                          <p:attrName>style.visibility</p:attrName>
                                        </p:attrNameLst>
                                      </p:cBhvr>
                                      <p:to>
                                        <p:strVal val="visible"/>
                                      </p:to>
                                    </p:set>
                                    <p:animEffect transition="in" filter="fade">
                                      <p:cBhvr>
                                        <p:cTn id="55" dur="10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4" name="Picture 3" descr="C:\Users\poechs\Documents\BOOKish\Belongings Surge\cover art possibilities\keurbos1brush.jpg"/>
          <p:cNvPicPr>
            <a:picLocks noChangeAspect="1" noChangeArrowheads="1"/>
          </p:cNvPicPr>
          <p:nvPr/>
        </p:nvPicPr>
        <p:blipFill>
          <a:blip r:embed="rId2" cstate="print"/>
          <a:srcRect/>
          <a:stretch>
            <a:fillRect/>
          </a:stretch>
        </p:blipFill>
        <p:spPr bwMode="auto">
          <a:xfrm>
            <a:off x="1182688" y="1497013"/>
            <a:ext cx="7961312" cy="5360987"/>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pPr>
              <a:defRPr/>
            </a:pPr>
            <a:r>
              <a:rPr lang="en-US" dirty="0" smtClean="0"/>
              <a:t>The Shape of South African History</a:t>
            </a:r>
            <a:endParaRPr lang="en-US" dirty="0"/>
          </a:p>
        </p:txBody>
      </p:sp>
      <p:sp>
        <p:nvSpPr>
          <p:cNvPr id="3" name="Content Placeholder 2"/>
          <p:cNvSpPr>
            <a:spLocks noGrp="1"/>
          </p:cNvSpPr>
          <p:nvPr>
            <p:ph idx="1"/>
          </p:nvPr>
        </p:nvSpPr>
        <p:spPr>
          <a:xfrm>
            <a:off x="-76200" y="1698625"/>
            <a:ext cx="3657600" cy="2339975"/>
          </a:xfrm>
        </p:spPr>
        <p:txBody>
          <a:bodyPr/>
          <a:lstStyle/>
          <a:p>
            <a:pPr>
              <a:defRPr/>
            </a:pPr>
            <a:r>
              <a:rPr lang="en-US" dirty="0" smtClean="0">
                <a:solidFill>
                  <a:schemeClr val="accent2">
                    <a:lumMod val="75000"/>
                  </a:schemeClr>
                </a:solidFill>
              </a:rPr>
              <a:t>Struggles over the use and meaning of natural resources</a:t>
            </a:r>
            <a:endParaRPr lang="en-US"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3" descr="C:\Users\poechs\Documents\BOOKish\Belongings Surge\cover art possibilities\keurbos1brush.jpg"/>
          <p:cNvPicPr>
            <a:picLocks noChangeAspect="1" noChangeArrowheads="1"/>
          </p:cNvPicPr>
          <p:nvPr/>
        </p:nvPicPr>
        <p:blipFill>
          <a:blip r:embed="rId2" cstate="print"/>
          <a:srcRect/>
          <a:stretch>
            <a:fillRect/>
          </a:stretch>
        </p:blipFill>
        <p:spPr bwMode="auto">
          <a:xfrm>
            <a:off x="1182688" y="1497013"/>
            <a:ext cx="7961312" cy="5360987"/>
          </a:xfrm>
          <a:prstGeom prst="rect">
            <a:avLst/>
          </a:prstGeom>
          <a:noFill/>
          <a:ln w="9525">
            <a:noFill/>
            <a:miter lim="800000"/>
            <a:headEnd/>
            <a:tailEnd/>
          </a:ln>
        </p:spPr>
      </p:pic>
      <p:sp>
        <p:nvSpPr>
          <p:cNvPr id="2" name="Title 1"/>
          <p:cNvSpPr>
            <a:spLocks noGrp="1"/>
          </p:cNvSpPr>
          <p:nvPr>
            <p:ph type="title"/>
          </p:nvPr>
        </p:nvSpPr>
        <p:spPr>
          <a:xfrm>
            <a:off x="457200" y="155448"/>
            <a:ext cx="3276600" cy="1252728"/>
          </a:xfrm>
        </p:spPr>
        <p:txBody>
          <a:bodyPr/>
          <a:lstStyle/>
          <a:p>
            <a:pPr>
              <a:defRPr/>
            </a:pPr>
            <a:r>
              <a:rPr lang="en-US" dirty="0" smtClean="0"/>
              <a:t>Chronology</a:t>
            </a:r>
            <a:endParaRPr lang="en-US" dirty="0"/>
          </a:p>
        </p:txBody>
      </p:sp>
      <p:sp>
        <p:nvSpPr>
          <p:cNvPr id="3" name="Content Placeholder 2"/>
          <p:cNvSpPr>
            <a:spLocks noGrp="1"/>
          </p:cNvSpPr>
          <p:nvPr>
            <p:ph idx="1"/>
          </p:nvPr>
        </p:nvSpPr>
        <p:spPr>
          <a:xfrm>
            <a:off x="-76200" y="1698625"/>
            <a:ext cx="8382000" cy="5006975"/>
          </a:xfrm>
        </p:spPr>
        <p:txBody>
          <a:bodyPr/>
          <a:lstStyle/>
          <a:p>
            <a:pPr eaLnBrk="1" hangingPunct="1">
              <a:defRPr/>
            </a:pPr>
            <a:r>
              <a:rPr lang="en-US" dirty="0" smtClean="0">
                <a:solidFill>
                  <a:schemeClr val="accent2">
                    <a:lumMod val="75000"/>
                  </a:schemeClr>
                </a:solidFill>
              </a:rPr>
              <a:t>Process of settler land claims in the </a:t>
            </a:r>
            <a:r>
              <a:rPr lang="en-US" dirty="0" err="1" smtClean="0">
                <a:solidFill>
                  <a:schemeClr val="accent2">
                    <a:lumMod val="75000"/>
                  </a:schemeClr>
                </a:solidFill>
              </a:rPr>
              <a:t>Olifants</a:t>
            </a:r>
            <a:r>
              <a:rPr lang="en-US" dirty="0" smtClean="0">
                <a:solidFill>
                  <a:schemeClr val="accent2">
                    <a:lumMod val="75000"/>
                  </a:schemeClr>
                </a:solidFill>
              </a:rPr>
              <a:t> River Valley</a:t>
            </a:r>
          </a:p>
          <a:p>
            <a:pPr eaLnBrk="1" hangingPunct="1">
              <a:defRPr/>
            </a:pPr>
            <a:r>
              <a:rPr lang="en-US" dirty="0" smtClean="0">
                <a:solidFill>
                  <a:schemeClr val="accent2">
                    <a:lumMod val="75000"/>
                  </a:schemeClr>
                </a:solidFill>
              </a:rPr>
              <a:t>Pastoralist settlers displace </a:t>
            </a:r>
            <a:r>
              <a:rPr lang="en-US" dirty="0" err="1" smtClean="0">
                <a:solidFill>
                  <a:schemeClr val="accent2">
                    <a:lumMod val="75000"/>
                  </a:schemeClr>
                </a:solidFill>
              </a:rPr>
              <a:t>Khoikhoi</a:t>
            </a:r>
            <a:r>
              <a:rPr lang="en-US" dirty="0" smtClean="0">
                <a:solidFill>
                  <a:schemeClr val="accent2">
                    <a:lumMod val="75000"/>
                  </a:schemeClr>
                </a:solidFill>
              </a:rPr>
              <a:t> pastoralists and San hunters</a:t>
            </a:r>
          </a:p>
          <a:p>
            <a:pPr>
              <a:defRPr/>
            </a:pPr>
            <a:endParaRPr lang="en-US" dirty="0">
              <a:solidFill>
                <a:schemeClr val="accent2">
                  <a:lumMod val="50000"/>
                </a:schemeClr>
              </a:solidFill>
            </a:endParaRPr>
          </a:p>
        </p:txBody>
      </p:sp>
      <p:sp>
        <p:nvSpPr>
          <p:cNvPr id="6" name="Rectangle 5"/>
          <p:cNvSpPr/>
          <p:nvPr/>
        </p:nvSpPr>
        <p:spPr>
          <a:xfrm>
            <a:off x="3919538" y="434975"/>
            <a:ext cx="5072062" cy="708025"/>
          </a:xfrm>
          <a:prstGeom prst="rect">
            <a:avLst/>
          </a:prstGeom>
        </p:spPr>
        <p:txBody>
          <a:bodyPr>
            <a:spAutoFit/>
          </a:bodyPr>
          <a:lstStyle/>
          <a:p>
            <a:pPr lvl="1">
              <a:buFont typeface="Arial" pitchFamily="34" charset="0"/>
              <a:buChar char="•"/>
              <a:defRPr/>
            </a:pPr>
            <a:r>
              <a:rPr lang="en-US" sz="2000" dirty="0">
                <a:solidFill>
                  <a:schemeClr val="tx2">
                    <a:lumMod val="40000"/>
                    <a:lumOff val="60000"/>
                  </a:schemeClr>
                </a:solidFill>
              </a:rPr>
              <a:t> What happened? Who was there?</a:t>
            </a:r>
          </a:p>
          <a:p>
            <a:pPr lvl="1">
              <a:buFont typeface="Arial" pitchFamily="34" charset="0"/>
              <a:buChar char="•"/>
              <a:defRPr/>
            </a:pPr>
            <a:r>
              <a:rPr lang="en-US" sz="2000" dirty="0">
                <a:solidFill>
                  <a:schemeClr val="tx2">
                    <a:lumMod val="40000"/>
                    <a:lumOff val="60000"/>
                  </a:schemeClr>
                </a:solidFill>
              </a:rPr>
              <a:t> Sequence of events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3" descr="C:\Users\poechs\Documents\BOOKish\Belongings Surge\cover art possibilities\keurbos1brush.jpg"/>
          <p:cNvPicPr>
            <a:picLocks noChangeAspect="1" noChangeArrowheads="1"/>
          </p:cNvPicPr>
          <p:nvPr/>
        </p:nvPicPr>
        <p:blipFill>
          <a:blip r:embed="rId2" cstate="print"/>
          <a:srcRect/>
          <a:stretch>
            <a:fillRect/>
          </a:stretch>
        </p:blipFill>
        <p:spPr bwMode="auto">
          <a:xfrm>
            <a:off x="1182688" y="1497013"/>
            <a:ext cx="7961312" cy="5360987"/>
          </a:xfrm>
          <a:prstGeom prst="rect">
            <a:avLst/>
          </a:prstGeom>
          <a:noFill/>
          <a:ln w="9525">
            <a:noFill/>
            <a:miter lim="800000"/>
            <a:headEnd/>
            <a:tailEnd/>
          </a:ln>
        </p:spPr>
      </p:pic>
      <p:sp>
        <p:nvSpPr>
          <p:cNvPr id="2" name="Title 1"/>
          <p:cNvSpPr>
            <a:spLocks noGrp="1"/>
          </p:cNvSpPr>
          <p:nvPr>
            <p:ph type="title"/>
          </p:nvPr>
        </p:nvSpPr>
        <p:spPr>
          <a:xfrm>
            <a:off x="457200" y="155448"/>
            <a:ext cx="3276600" cy="1252728"/>
          </a:xfrm>
        </p:spPr>
        <p:txBody>
          <a:bodyPr/>
          <a:lstStyle/>
          <a:p>
            <a:pPr>
              <a:defRPr/>
            </a:pPr>
            <a:r>
              <a:rPr lang="en-US" dirty="0" smtClean="0"/>
              <a:t>Evidence</a:t>
            </a:r>
            <a:endParaRPr lang="en-US" dirty="0"/>
          </a:p>
        </p:txBody>
      </p:sp>
      <p:sp>
        <p:nvSpPr>
          <p:cNvPr id="3" name="Content Placeholder 2"/>
          <p:cNvSpPr>
            <a:spLocks noGrp="1"/>
          </p:cNvSpPr>
          <p:nvPr>
            <p:ph idx="1"/>
          </p:nvPr>
        </p:nvSpPr>
        <p:spPr>
          <a:xfrm>
            <a:off x="-76200" y="1698625"/>
            <a:ext cx="4343400" cy="2339975"/>
          </a:xfrm>
        </p:spPr>
        <p:txBody>
          <a:bodyPr/>
          <a:lstStyle/>
          <a:p>
            <a:pPr eaLnBrk="1" hangingPunct="1">
              <a:defRPr/>
            </a:pPr>
            <a:r>
              <a:rPr lang="en-US" dirty="0" smtClean="0">
                <a:solidFill>
                  <a:schemeClr val="accent2">
                    <a:lumMod val="75000"/>
                  </a:schemeClr>
                </a:solidFill>
              </a:rPr>
              <a:t>Loan Farm Permits</a:t>
            </a:r>
          </a:p>
          <a:p>
            <a:pPr eaLnBrk="1" hangingPunct="1">
              <a:defRPr/>
            </a:pPr>
            <a:r>
              <a:rPr lang="en-US" dirty="0" smtClean="0">
                <a:solidFill>
                  <a:schemeClr val="accent2">
                    <a:lumMod val="75000"/>
                  </a:schemeClr>
                </a:solidFill>
              </a:rPr>
              <a:t>Rock art and </a:t>
            </a:r>
            <a:br>
              <a:rPr lang="en-US" dirty="0" smtClean="0">
                <a:solidFill>
                  <a:schemeClr val="accent2">
                    <a:lumMod val="75000"/>
                  </a:schemeClr>
                </a:solidFill>
              </a:rPr>
            </a:br>
            <a:r>
              <a:rPr lang="en-US" dirty="0" smtClean="0">
                <a:solidFill>
                  <a:schemeClr val="accent2">
                    <a:lumMod val="75000"/>
                  </a:schemeClr>
                </a:solidFill>
              </a:rPr>
              <a:t>material culture </a:t>
            </a:r>
            <a:r>
              <a:rPr lang="en-US" dirty="0" smtClean="0"/>
              <a:t>remains</a:t>
            </a:r>
          </a:p>
        </p:txBody>
      </p:sp>
      <p:sp>
        <p:nvSpPr>
          <p:cNvPr id="5" name="Rectangle 4"/>
          <p:cNvSpPr/>
          <p:nvPr/>
        </p:nvSpPr>
        <p:spPr>
          <a:xfrm>
            <a:off x="3773488" y="457200"/>
            <a:ext cx="5124450" cy="400050"/>
          </a:xfrm>
          <a:prstGeom prst="rect">
            <a:avLst/>
          </a:prstGeom>
        </p:spPr>
        <p:txBody>
          <a:bodyPr wrap="none">
            <a:spAutoFit/>
          </a:bodyPr>
          <a:lstStyle/>
          <a:p>
            <a:pPr lvl="1">
              <a:buFont typeface="Arial" pitchFamily="34" charset="0"/>
              <a:buChar char="•"/>
              <a:defRPr/>
            </a:pPr>
            <a:r>
              <a:rPr lang="en-US" sz="2000" dirty="0">
                <a:solidFill>
                  <a:schemeClr val="tx2">
                    <a:lumMod val="40000"/>
                    <a:lumOff val="60000"/>
                  </a:schemeClr>
                </a:solidFill>
              </a:rPr>
              <a:t> How do we know about these events?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3" descr="C:\Users\poechs\Documents\BOOKish\Belongings Surge\cover art possibilities\keurbos1brush.jpg"/>
          <p:cNvPicPr>
            <a:picLocks noChangeAspect="1" noChangeArrowheads="1"/>
          </p:cNvPicPr>
          <p:nvPr/>
        </p:nvPicPr>
        <p:blipFill>
          <a:blip r:embed="rId2" cstate="print"/>
          <a:srcRect/>
          <a:stretch>
            <a:fillRect/>
          </a:stretch>
        </p:blipFill>
        <p:spPr bwMode="auto">
          <a:xfrm>
            <a:off x="1182688" y="1497013"/>
            <a:ext cx="7961312" cy="5360987"/>
          </a:xfrm>
          <a:prstGeom prst="rect">
            <a:avLst/>
          </a:prstGeom>
          <a:noFill/>
          <a:ln w="9525">
            <a:noFill/>
            <a:miter lim="800000"/>
            <a:headEnd/>
            <a:tailEnd/>
          </a:ln>
        </p:spPr>
      </p:pic>
      <p:sp>
        <p:nvSpPr>
          <p:cNvPr id="2" name="Title 1"/>
          <p:cNvSpPr>
            <a:spLocks noGrp="1"/>
          </p:cNvSpPr>
          <p:nvPr>
            <p:ph type="title"/>
          </p:nvPr>
        </p:nvSpPr>
        <p:spPr>
          <a:xfrm>
            <a:off x="457200" y="155448"/>
            <a:ext cx="3429000" cy="1252728"/>
          </a:xfrm>
        </p:spPr>
        <p:txBody>
          <a:bodyPr/>
          <a:lstStyle/>
          <a:p>
            <a:pPr>
              <a:defRPr/>
            </a:pPr>
            <a:r>
              <a:rPr lang="en-US" dirty="0" smtClean="0"/>
              <a:t>Causality</a:t>
            </a:r>
            <a:endParaRPr lang="en-US" dirty="0"/>
          </a:p>
        </p:txBody>
      </p:sp>
      <p:sp>
        <p:nvSpPr>
          <p:cNvPr id="3" name="Content Placeholder 2"/>
          <p:cNvSpPr>
            <a:spLocks noGrp="1"/>
          </p:cNvSpPr>
          <p:nvPr>
            <p:ph idx="1"/>
          </p:nvPr>
        </p:nvSpPr>
        <p:spPr>
          <a:xfrm>
            <a:off x="-76200" y="1698625"/>
            <a:ext cx="3657600" cy="3101975"/>
          </a:xfrm>
        </p:spPr>
        <p:txBody>
          <a:bodyPr/>
          <a:lstStyle/>
          <a:p>
            <a:pPr eaLnBrk="1" hangingPunct="1">
              <a:defRPr/>
            </a:pPr>
            <a:r>
              <a:rPr lang="en-US" dirty="0" smtClean="0">
                <a:solidFill>
                  <a:schemeClr val="accent2">
                    <a:lumMod val="75000"/>
                  </a:schemeClr>
                </a:solidFill>
              </a:rPr>
              <a:t>Individual land tenure precluded multiple access to resources and </a:t>
            </a:r>
            <a:br>
              <a:rPr lang="en-US" dirty="0" smtClean="0">
                <a:solidFill>
                  <a:schemeClr val="accent2">
                    <a:lumMod val="75000"/>
                  </a:schemeClr>
                </a:solidFill>
              </a:rPr>
            </a:br>
            <a:r>
              <a:rPr lang="en-US" dirty="0" smtClean="0">
                <a:solidFill>
                  <a:schemeClr val="accent2">
                    <a:lumMod val="75000"/>
                  </a:schemeClr>
                </a:solidFill>
              </a:rPr>
              <a:t>ritual sites</a:t>
            </a:r>
          </a:p>
        </p:txBody>
      </p:sp>
      <p:sp>
        <p:nvSpPr>
          <p:cNvPr id="5" name="Rectangle 4"/>
          <p:cNvSpPr/>
          <p:nvPr/>
        </p:nvSpPr>
        <p:spPr>
          <a:xfrm>
            <a:off x="3429000" y="457200"/>
            <a:ext cx="5410200" cy="369888"/>
          </a:xfrm>
          <a:prstGeom prst="rect">
            <a:avLst/>
          </a:prstGeom>
        </p:spPr>
        <p:txBody>
          <a:bodyPr>
            <a:spAutoFit/>
          </a:bodyPr>
          <a:lstStyle/>
          <a:p>
            <a:pPr lvl="1">
              <a:buFont typeface="Arial" pitchFamily="34" charset="0"/>
              <a:buChar char="•"/>
              <a:defRPr/>
            </a:pPr>
            <a:r>
              <a:rPr lang="en-US" dirty="0">
                <a:solidFill>
                  <a:schemeClr val="tx2">
                    <a:lumMod val="40000"/>
                    <a:lumOff val="60000"/>
                  </a:schemeClr>
                </a:solidFill>
              </a:rPr>
              <a:t> What can account for continuity, or change?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7827" name="Picture 3" descr="C:\Users\poechs\Documents\BOOKish\Belongings Surge\cover art possibilities\keurbos1brush.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0" y="1497584"/>
            <a:ext cx="9144000" cy="5360416"/>
          </a:xfrm>
          <a:prstGeom prst="rect">
            <a:avLst/>
          </a:prstGeom>
          <a:noFill/>
        </p:spPr>
      </p:pic>
      <p:sp>
        <p:nvSpPr>
          <p:cNvPr id="2" name="Title 1"/>
          <p:cNvSpPr>
            <a:spLocks noGrp="1"/>
          </p:cNvSpPr>
          <p:nvPr>
            <p:ph type="title"/>
          </p:nvPr>
        </p:nvSpPr>
        <p:spPr>
          <a:xfrm>
            <a:off x="457200" y="155448"/>
            <a:ext cx="3657600" cy="1252728"/>
          </a:xfrm>
        </p:spPr>
        <p:txBody>
          <a:bodyPr/>
          <a:lstStyle/>
          <a:p>
            <a:pPr>
              <a:defRPr/>
            </a:pPr>
            <a:r>
              <a:rPr lang="en-US" dirty="0" smtClean="0"/>
              <a:t>Significance</a:t>
            </a:r>
            <a:endParaRPr lang="en-US" dirty="0"/>
          </a:p>
        </p:txBody>
      </p:sp>
      <p:sp>
        <p:nvSpPr>
          <p:cNvPr id="3" name="Content Placeholder 2"/>
          <p:cNvSpPr>
            <a:spLocks noGrp="1"/>
          </p:cNvSpPr>
          <p:nvPr>
            <p:ph idx="1"/>
          </p:nvPr>
        </p:nvSpPr>
        <p:spPr>
          <a:xfrm>
            <a:off x="-76200" y="1698625"/>
            <a:ext cx="9220200" cy="4854575"/>
          </a:xfrm>
        </p:spPr>
        <p:txBody>
          <a:bodyPr/>
          <a:lstStyle/>
          <a:p>
            <a:pPr eaLnBrk="1" hangingPunct="1"/>
            <a:r>
              <a:rPr lang="en-US" smtClean="0">
                <a:solidFill>
                  <a:schemeClr val="tx2"/>
                </a:solidFill>
              </a:rPr>
              <a:t>Overlap between settler and Khoisan pastoralism</a:t>
            </a:r>
          </a:p>
          <a:p>
            <a:pPr lvl="1" eaLnBrk="1" hangingPunct="1"/>
            <a:r>
              <a:rPr lang="en-US" smtClean="0">
                <a:solidFill>
                  <a:schemeClr val="tx2"/>
                </a:solidFill>
              </a:rPr>
              <a:t>Two-way cultural exchange on the frontier</a:t>
            </a:r>
          </a:p>
          <a:p>
            <a:pPr lvl="1" eaLnBrk="1" hangingPunct="1">
              <a:buFont typeface="Wingdings" pitchFamily="2" charset="2"/>
              <a:buNone/>
            </a:pPr>
            <a:endParaRPr lang="en-US" smtClean="0">
              <a:solidFill>
                <a:schemeClr val="tx2"/>
              </a:solidFill>
            </a:endParaRPr>
          </a:p>
          <a:p>
            <a:pPr eaLnBrk="1" hangingPunct="1"/>
            <a:r>
              <a:rPr lang="en-US" smtClean="0">
                <a:solidFill>
                  <a:schemeClr val="tx2"/>
                </a:solidFill>
              </a:rPr>
              <a:t>Khoisan losses were twofold: material and cultural</a:t>
            </a:r>
          </a:p>
          <a:p>
            <a:pPr lvl="1" eaLnBrk="1" hangingPunct="1"/>
            <a:r>
              <a:rPr lang="en-US" smtClean="0">
                <a:solidFill>
                  <a:schemeClr val="tx2"/>
                </a:solidFill>
              </a:rPr>
              <a:t>Cultural dislocation facilitated Khoisan being enfolded in colonial society</a:t>
            </a:r>
          </a:p>
          <a:p>
            <a:pPr lvl="1" eaLnBrk="1" hangingPunct="1">
              <a:buFont typeface="Wingdings" pitchFamily="2" charset="2"/>
              <a:buNone/>
            </a:pPr>
            <a:endParaRPr lang="en-US" smtClean="0">
              <a:solidFill>
                <a:schemeClr val="tx2"/>
              </a:solidFill>
            </a:endParaRPr>
          </a:p>
          <a:p>
            <a:pPr eaLnBrk="1" hangingPunct="1"/>
            <a:r>
              <a:rPr lang="en-US" smtClean="0">
                <a:solidFill>
                  <a:schemeClr val="tx2"/>
                </a:solidFill>
              </a:rPr>
              <a:t>Mutually incompatible views of nature foreclosed options for co-existence</a:t>
            </a:r>
          </a:p>
        </p:txBody>
      </p:sp>
      <p:sp>
        <p:nvSpPr>
          <p:cNvPr id="5" name="Rectangle 4"/>
          <p:cNvSpPr/>
          <p:nvPr/>
        </p:nvSpPr>
        <p:spPr>
          <a:xfrm>
            <a:off x="3810000" y="457200"/>
            <a:ext cx="4572000" cy="923925"/>
          </a:xfrm>
          <a:prstGeom prst="rect">
            <a:avLst/>
          </a:prstGeom>
        </p:spPr>
        <p:txBody>
          <a:bodyPr>
            <a:spAutoFit/>
          </a:bodyPr>
          <a:lstStyle/>
          <a:p>
            <a:pPr marL="731520" lvl="1" indent="-274320" fontAlgn="auto">
              <a:spcAft>
                <a:spcPts val="0"/>
              </a:spcAft>
              <a:buFont typeface="Wingdings"/>
              <a:buChar char=""/>
              <a:defRPr/>
            </a:pPr>
            <a:r>
              <a:rPr lang="en-US" dirty="0">
                <a:solidFill>
                  <a:schemeClr val="tx2">
                    <a:lumMod val="40000"/>
                    <a:lumOff val="60000"/>
                  </a:schemeClr>
                </a:solidFill>
              </a:rPr>
              <a:t>So what?? </a:t>
            </a:r>
          </a:p>
          <a:p>
            <a:pPr marL="731520" lvl="1" indent="-274320" fontAlgn="auto">
              <a:spcAft>
                <a:spcPts val="0"/>
              </a:spcAft>
              <a:buFont typeface="Wingdings"/>
              <a:buChar char=""/>
              <a:defRPr/>
            </a:pPr>
            <a:r>
              <a:rPr lang="en-US" dirty="0">
                <a:solidFill>
                  <a:schemeClr val="tx2">
                    <a:lumMod val="40000"/>
                    <a:lumOff val="60000"/>
                  </a:schemeClr>
                </a:solidFill>
              </a:rPr>
              <a:t>Why should we care about these people or events?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par>
                          <p:cTn id="17" fill="hold">
                            <p:stCondLst>
                              <p:cond delay="2000"/>
                            </p:stCondLst>
                            <p:childTnLst>
                              <p:par>
                                <p:cTn id="18" presetID="10" presetClass="entr" presetSubtype="0" fill="hold" grpId="0" nodeType="afterEffect">
                                  <p:stCondLst>
                                    <p:cond delay="50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US" dirty="0" smtClean="0">
                <a:solidFill>
                  <a:schemeClr val="accent1">
                    <a:satMod val="150000"/>
                  </a:schemeClr>
                </a:solidFill>
              </a:rPr>
              <a:t>1 Biome </a:t>
            </a:r>
            <a:br>
              <a:rPr lang="en-US" dirty="0" smtClean="0">
                <a:solidFill>
                  <a:schemeClr val="accent1">
                    <a:satMod val="150000"/>
                  </a:schemeClr>
                </a:solidFill>
              </a:rPr>
            </a:br>
            <a:r>
              <a:rPr lang="en-US" dirty="0" smtClean="0">
                <a:solidFill>
                  <a:schemeClr val="accent1">
                    <a:satMod val="150000"/>
                  </a:schemeClr>
                </a:solidFill>
              </a:rPr>
              <a:t>                         2 Moral Economies</a:t>
            </a:r>
            <a:endParaRPr lang="en-US" dirty="0">
              <a:solidFill>
                <a:schemeClr val="accent1">
                  <a:satMod val="150000"/>
                </a:schemeClr>
              </a:solidFill>
            </a:endParaRPr>
          </a:p>
        </p:txBody>
      </p:sp>
      <p:sp>
        <p:nvSpPr>
          <p:cNvPr id="44035" name="Subtitle 2"/>
          <p:cNvSpPr>
            <a:spLocks noGrp="1"/>
          </p:cNvSpPr>
          <p:nvPr>
            <p:ph type="subTitle" idx="1"/>
          </p:nvPr>
        </p:nvSpPr>
        <p:spPr>
          <a:xfrm>
            <a:off x="685800" y="1828800"/>
            <a:ext cx="8077200" cy="1500188"/>
          </a:xfrm>
        </p:spPr>
        <p:txBody>
          <a:bodyPr/>
          <a:lstStyle/>
          <a:p>
            <a:pPr eaLnBrk="1" hangingPunct="1"/>
            <a:r>
              <a:rPr lang="en-US" smtClean="0"/>
              <a:t> </a:t>
            </a:r>
          </a:p>
        </p:txBody>
      </p:sp>
      <p:pic>
        <p:nvPicPr>
          <p:cNvPr id="44036" name="Picture 4" descr="C:\Users\poechs\Documents\BOOKish\Belongings Surge\cover art possibilities\keurbos5cropped.jpg"/>
          <p:cNvPicPr>
            <a:picLocks noChangeAspect="1" noChangeArrowheads="1"/>
          </p:cNvPicPr>
          <p:nvPr/>
        </p:nvPicPr>
        <p:blipFill>
          <a:blip r:embed="rId2" cstate="print"/>
          <a:srcRect/>
          <a:stretch>
            <a:fillRect/>
          </a:stretch>
        </p:blipFill>
        <p:spPr bwMode="auto">
          <a:xfrm>
            <a:off x="3886200" y="152400"/>
            <a:ext cx="4343400" cy="3727450"/>
          </a:xfrm>
          <a:prstGeom prst="rect">
            <a:avLst/>
          </a:prstGeom>
          <a:noFill/>
          <a:ln w="9525">
            <a:noFill/>
            <a:miter lim="800000"/>
            <a:headEnd/>
            <a:tailEnd/>
          </a:ln>
        </p:spPr>
      </p:pic>
      <p:pic>
        <p:nvPicPr>
          <p:cNvPr id="44037" name="Picture 5" descr="C:\Users\poechs\Documents\PAST teaching &amp; syllabi\134d South Africa W05\jan5\Khoi &amp; cattle.jpg"/>
          <p:cNvPicPr>
            <a:picLocks noChangeAspect="1" noChangeArrowheads="1"/>
          </p:cNvPicPr>
          <p:nvPr/>
        </p:nvPicPr>
        <p:blipFill>
          <a:blip r:embed="rId3" cstate="print"/>
          <a:srcRect l="3363" t="4791" b="50208"/>
          <a:stretch>
            <a:fillRect/>
          </a:stretch>
        </p:blipFill>
        <p:spPr bwMode="auto">
          <a:xfrm>
            <a:off x="152400" y="5334000"/>
            <a:ext cx="1958975" cy="1447800"/>
          </a:xfrm>
          <a:prstGeom prst="rect">
            <a:avLst/>
          </a:prstGeom>
          <a:noFill/>
          <a:ln w="9525">
            <a:noFill/>
            <a:miter lim="800000"/>
            <a:headEnd/>
            <a:tailEnd/>
          </a:ln>
        </p:spPr>
      </p:pic>
      <p:pic>
        <p:nvPicPr>
          <p:cNvPr id="44038" name="Picture 6" descr="C:\Users\poechs\Documents\PAST teaching &amp; syllabi\134d South Africa W05\SA teaching pics\Eland kridow Krans close.jpg"/>
          <p:cNvPicPr>
            <a:picLocks noChangeAspect="1" noChangeArrowheads="1"/>
          </p:cNvPicPr>
          <p:nvPr/>
        </p:nvPicPr>
        <p:blipFill>
          <a:blip r:embed="rId4" cstate="print"/>
          <a:srcRect l="22951" t="17220" r="6934"/>
          <a:stretch>
            <a:fillRect/>
          </a:stretch>
        </p:blipFill>
        <p:spPr bwMode="auto">
          <a:xfrm>
            <a:off x="2286000" y="5334000"/>
            <a:ext cx="1905000" cy="1447800"/>
          </a:xfrm>
          <a:prstGeom prst="rect">
            <a:avLst/>
          </a:prstGeom>
          <a:noFill/>
          <a:ln w="9525">
            <a:noFill/>
            <a:miter lim="800000"/>
            <a:headEnd/>
            <a:tailEnd/>
          </a:ln>
        </p:spPr>
      </p:pic>
      <p:pic>
        <p:nvPicPr>
          <p:cNvPr id="44039" name="Picture 7" descr="C:\Users\poechs\Pictures\My Pictures\Cedarberg Dec 2006\OlifantsRiver2 002.jpg"/>
          <p:cNvPicPr>
            <a:picLocks noChangeAspect="1" noChangeArrowheads="1"/>
          </p:cNvPicPr>
          <p:nvPr/>
        </p:nvPicPr>
        <p:blipFill>
          <a:blip r:embed="rId5" cstate="print"/>
          <a:srcRect l="14037" t="6433" r="-1755" b="9357"/>
          <a:stretch>
            <a:fillRect/>
          </a:stretch>
        </p:blipFill>
        <p:spPr bwMode="auto">
          <a:xfrm>
            <a:off x="4343400" y="5334000"/>
            <a:ext cx="2011363" cy="1447800"/>
          </a:xfrm>
          <a:prstGeom prst="rect">
            <a:avLst/>
          </a:prstGeom>
          <a:noFill/>
          <a:ln w="9525">
            <a:noFill/>
            <a:miter lim="800000"/>
            <a:headEnd/>
            <a:tailEnd/>
          </a:ln>
        </p:spPr>
      </p:pic>
      <p:pic>
        <p:nvPicPr>
          <p:cNvPr id="44040" name="Picture 9" descr="C:\Users\poechs\Pictures\My Pictures\Cedarberg Dec 2006\OlifantsRiver 080.jpg"/>
          <p:cNvPicPr>
            <a:picLocks noChangeAspect="1" noChangeArrowheads="1"/>
          </p:cNvPicPr>
          <p:nvPr/>
        </p:nvPicPr>
        <p:blipFill>
          <a:blip r:embed="rId6" cstate="print"/>
          <a:srcRect l="24454" t="16563" r="15547" b="38437"/>
          <a:stretch>
            <a:fillRect/>
          </a:stretch>
        </p:blipFill>
        <p:spPr bwMode="auto">
          <a:xfrm>
            <a:off x="6477000" y="5334000"/>
            <a:ext cx="2514600" cy="1414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rPr>
              <a:t>The </a:t>
            </a:r>
            <a:r>
              <a:rPr lang="en-US" dirty="0" err="1" smtClean="0">
                <a:solidFill>
                  <a:schemeClr val="accent1">
                    <a:satMod val="150000"/>
                  </a:schemeClr>
                </a:solidFill>
              </a:rPr>
              <a:t>Olifants</a:t>
            </a:r>
            <a:r>
              <a:rPr lang="en-US" dirty="0" smtClean="0">
                <a:solidFill>
                  <a:schemeClr val="accent1">
                    <a:satMod val="150000"/>
                  </a:schemeClr>
                </a:solidFill>
              </a:rPr>
              <a:t> River Valley Biome</a:t>
            </a:r>
            <a:endParaRPr lang="en-US" dirty="0">
              <a:solidFill>
                <a:schemeClr val="accent1">
                  <a:satMod val="150000"/>
                </a:schemeClr>
              </a:solidFill>
            </a:endParaRPr>
          </a:p>
        </p:txBody>
      </p:sp>
      <p:pic>
        <p:nvPicPr>
          <p:cNvPr id="12291" name="Picture 8" descr="Witsenberg Valley 008"/>
          <p:cNvPicPr>
            <a:picLocks noChangeAspect="1" noChangeArrowheads="1"/>
          </p:cNvPicPr>
          <p:nvPr/>
        </p:nvPicPr>
        <p:blipFill>
          <a:blip r:embed="rId2" cstate="print">
            <a:lum bright="22000"/>
          </a:blip>
          <a:srcRect/>
          <a:stretch>
            <a:fillRect/>
          </a:stretch>
        </p:blipFill>
        <p:spPr bwMode="auto">
          <a:xfrm>
            <a:off x="838200" y="1524000"/>
            <a:ext cx="70104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495800" y="304800"/>
            <a:ext cx="4267200" cy="2590800"/>
          </a:xfrm>
        </p:spPr>
        <p:txBody>
          <a:bodyPr/>
          <a:lstStyle/>
          <a:p>
            <a:pPr eaLnBrk="1" hangingPunct="1">
              <a:defRPr/>
            </a:pPr>
            <a:r>
              <a:rPr lang="en-US" sz="4000" dirty="0" smtClean="0"/>
              <a:t>The Dutch Colony</a:t>
            </a:r>
            <a:br>
              <a:rPr lang="en-US" sz="4000" dirty="0" smtClean="0"/>
            </a:br>
            <a:r>
              <a:rPr lang="en-US" sz="4000" dirty="0" smtClean="0"/>
              <a:t>of the Cape</a:t>
            </a:r>
            <a:br>
              <a:rPr lang="en-US" sz="4000" dirty="0" smtClean="0"/>
            </a:br>
            <a:r>
              <a:rPr lang="en-US" sz="4000" dirty="0" smtClean="0"/>
              <a:t>of Good Hope</a:t>
            </a:r>
            <a:br>
              <a:rPr lang="en-US" sz="4000" dirty="0" smtClean="0"/>
            </a:br>
            <a:r>
              <a:rPr lang="en-US" sz="4000" dirty="0" smtClean="0"/>
              <a:t>1786</a:t>
            </a:r>
            <a:endParaRPr lang="en-US" dirty="0" smtClean="0"/>
          </a:p>
        </p:txBody>
      </p:sp>
      <p:pic>
        <p:nvPicPr>
          <p:cNvPr id="13315" name="Picture 3"/>
          <p:cNvPicPr>
            <a:picLocks noChangeAspect="1" noChangeArrowheads="1"/>
          </p:cNvPicPr>
          <p:nvPr/>
        </p:nvPicPr>
        <p:blipFill>
          <a:blip r:embed="rId2" cstate="print"/>
          <a:srcRect/>
          <a:stretch>
            <a:fillRect/>
          </a:stretch>
        </p:blipFill>
        <p:spPr bwMode="auto">
          <a:xfrm>
            <a:off x="228600" y="127000"/>
            <a:ext cx="4186238" cy="6578600"/>
          </a:xfrm>
          <a:prstGeom prst="rect">
            <a:avLst/>
          </a:prstGeom>
          <a:noFill/>
          <a:ln w="9525">
            <a:noFill/>
            <a:miter lim="800000"/>
            <a:headEnd/>
            <a:tailEnd/>
          </a:ln>
        </p:spPr>
      </p:pic>
      <p:sp>
        <p:nvSpPr>
          <p:cNvPr id="13316" name="Text Box 4"/>
          <p:cNvSpPr txBox="1">
            <a:spLocks noChangeArrowheads="1"/>
          </p:cNvSpPr>
          <p:nvPr/>
        </p:nvSpPr>
        <p:spPr bwMode="auto">
          <a:xfrm>
            <a:off x="4724400" y="5783263"/>
            <a:ext cx="3435350" cy="641350"/>
          </a:xfrm>
          <a:prstGeom prst="rect">
            <a:avLst/>
          </a:prstGeom>
          <a:noFill/>
          <a:ln w="9525">
            <a:noFill/>
            <a:miter lim="800000"/>
            <a:headEnd/>
            <a:tailEnd/>
          </a:ln>
        </p:spPr>
        <p:txBody>
          <a:bodyPr wrap="none">
            <a:spAutoFit/>
          </a:bodyPr>
          <a:lstStyle/>
          <a:p>
            <a:pPr>
              <a:defRPr/>
            </a:pPr>
            <a:r>
              <a:rPr lang="en-US" dirty="0" err="1">
                <a:solidFill>
                  <a:schemeClr val="accent3">
                    <a:lumMod val="60000"/>
                    <a:lumOff val="40000"/>
                  </a:schemeClr>
                </a:solidFill>
              </a:rPr>
              <a:t>Biblioteque</a:t>
            </a:r>
            <a:r>
              <a:rPr lang="en-US" dirty="0">
                <a:solidFill>
                  <a:schemeClr val="accent3">
                    <a:lumMod val="60000"/>
                    <a:lumOff val="40000"/>
                  </a:schemeClr>
                </a:solidFill>
              </a:rPr>
              <a:t> </a:t>
            </a:r>
            <a:r>
              <a:rPr lang="en-US" dirty="0" err="1">
                <a:solidFill>
                  <a:schemeClr val="accent3">
                    <a:lumMod val="60000"/>
                    <a:lumOff val="40000"/>
                  </a:schemeClr>
                </a:solidFill>
              </a:rPr>
              <a:t>Nationale</a:t>
            </a:r>
            <a:r>
              <a:rPr lang="en-US" dirty="0">
                <a:solidFill>
                  <a:schemeClr val="accent3">
                    <a:lumMod val="60000"/>
                    <a:lumOff val="40000"/>
                  </a:schemeClr>
                </a:solidFill>
              </a:rPr>
              <a:t> de France</a:t>
            </a:r>
          </a:p>
          <a:p>
            <a:pPr>
              <a:defRPr/>
            </a:pPr>
            <a:r>
              <a:rPr lang="en-US" dirty="0">
                <a:solidFill>
                  <a:schemeClr val="accent3">
                    <a:lumMod val="60000"/>
                    <a:lumOff val="40000"/>
                  </a:schemeClr>
                </a:solidFill>
              </a:rPr>
              <a:t>GE SH 18 PF 114 Div 6 P 47</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3" cstate="print"/>
          <a:srcRect l="8347" r="8347"/>
          <a:stretch>
            <a:fillRect/>
          </a:stretch>
        </p:blipFill>
        <p:spPr bwMode="auto">
          <a:xfrm>
            <a:off x="0" y="0"/>
            <a:ext cx="9175750" cy="6858000"/>
          </a:xfrm>
          <a:prstGeom prst="rect">
            <a:avLst/>
          </a:prstGeom>
          <a:noFill/>
          <a:ln w="9525">
            <a:noFill/>
            <a:miter lim="800000"/>
            <a:headEnd/>
            <a:tailEnd/>
          </a:ln>
        </p:spPr>
      </p:pic>
      <p:sp>
        <p:nvSpPr>
          <p:cNvPr id="14339" name="Rectangle 2"/>
          <p:cNvSpPr>
            <a:spLocks noGrp="1" noChangeArrowheads="1"/>
          </p:cNvSpPr>
          <p:nvPr>
            <p:ph type="title"/>
          </p:nvPr>
        </p:nvSpPr>
        <p:spPr>
          <a:xfrm>
            <a:off x="76200" y="6096000"/>
            <a:ext cx="5105400" cy="685800"/>
          </a:xfrm>
        </p:spPr>
        <p:txBody>
          <a:bodyPr>
            <a:noAutofit/>
          </a:bodyPr>
          <a:lstStyle/>
          <a:p>
            <a:pPr eaLnBrk="1" hangingPunct="1">
              <a:defRPr/>
            </a:pPr>
            <a:r>
              <a:rPr lang="en-US" sz="2800" dirty="0" err="1" smtClean="0">
                <a:solidFill>
                  <a:schemeClr val="bg2">
                    <a:lumMod val="10000"/>
                  </a:schemeClr>
                </a:solidFill>
              </a:rPr>
              <a:t>Wolfberg</a:t>
            </a:r>
            <a:r>
              <a:rPr lang="en-US" sz="2800" dirty="0" smtClean="0">
                <a:solidFill>
                  <a:schemeClr val="bg2">
                    <a:lumMod val="10000"/>
                  </a:schemeClr>
                </a:solidFill>
              </a:rPr>
              <a:t>, </a:t>
            </a:r>
            <a:r>
              <a:rPr lang="en-US" sz="2800" dirty="0" err="1" smtClean="0">
                <a:solidFill>
                  <a:schemeClr val="bg2">
                    <a:lumMod val="10000"/>
                  </a:schemeClr>
                </a:solidFill>
              </a:rPr>
              <a:t>Olifants</a:t>
            </a:r>
            <a:r>
              <a:rPr lang="en-US" sz="2800" dirty="0" smtClean="0">
                <a:solidFill>
                  <a:schemeClr val="bg2">
                    <a:lumMod val="10000"/>
                  </a:schemeClr>
                </a:solidFill>
              </a:rPr>
              <a:t> River Valley</a:t>
            </a:r>
            <a:endParaRPr lang="en-US" sz="5400" dirty="0" smtClean="0">
              <a:solidFill>
                <a:schemeClr val="bg2">
                  <a:lumMod val="1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4191000" y="304800"/>
            <a:ext cx="4800600" cy="6299200"/>
          </a:xfrm>
          <a:prstGeom prst="rect">
            <a:avLst/>
          </a:prstGeom>
          <a:solidFill>
            <a:schemeClr val="tx1"/>
          </a:solidFill>
          <a:ln w="9525">
            <a:noFill/>
            <a:miter lim="800000"/>
            <a:headEnd/>
            <a:tailEnd/>
          </a:ln>
        </p:spPr>
        <p:txBody>
          <a:bodyPr>
            <a:spAutoFit/>
          </a:bodyPr>
          <a:lstStyle/>
          <a:p>
            <a:pPr algn="ctr"/>
            <a:r>
              <a:rPr lang="en-US"/>
              <a:t>A</a:t>
            </a:r>
          </a:p>
          <a:p>
            <a:pPr algn="ctr"/>
            <a:r>
              <a:rPr lang="en-US"/>
              <a:t>A</a:t>
            </a:r>
          </a:p>
          <a:p>
            <a:pPr algn="ctr"/>
            <a:r>
              <a:rPr lang="en-US"/>
              <a:t>A</a:t>
            </a:r>
          </a:p>
          <a:p>
            <a:pPr algn="ctr"/>
            <a:r>
              <a:rPr lang="en-US"/>
              <a:t>A</a:t>
            </a:r>
          </a:p>
          <a:p>
            <a:pPr algn="ctr"/>
            <a:r>
              <a:rPr lang="en-US"/>
              <a:t>A</a:t>
            </a:r>
          </a:p>
          <a:p>
            <a:pPr algn="ctr"/>
            <a:r>
              <a:rPr lang="en-US"/>
              <a:t>A</a:t>
            </a:r>
          </a:p>
          <a:p>
            <a:pPr algn="ctr"/>
            <a:r>
              <a:rPr lang="en-US"/>
              <a:t>A</a:t>
            </a:r>
          </a:p>
          <a:p>
            <a:pPr algn="ctr"/>
            <a:r>
              <a:rPr lang="en-US"/>
              <a:t>A</a:t>
            </a:r>
          </a:p>
          <a:p>
            <a:pPr algn="ctr"/>
            <a:r>
              <a:rPr lang="en-US"/>
              <a:t>A</a:t>
            </a:r>
          </a:p>
          <a:p>
            <a:pPr algn="ctr"/>
            <a:r>
              <a:rPr lang="en-US"/>
              <a:t>A</a:t>
            </a:r>
          </a:p>
          <a:p>
            <a:pPr algn="ctr"/>
            <a:r>
              <a:rPr lang="en-US"/>
              <a:t>A</a:t>
            </a:r>
          </a:p>
          <a:p>
            <a:pPr algn="ctr"/>
            <a:r>
              <a:rPr lang="en-US"/>
              <a:t>A</a:t>
            </a:r>
          </a:p>
          <a:p>
            <a:pPr algn="ctr"/>
            <a:r>
              <a:rPr lang="en-US"/>
              <a:t>A</a:t>
            </a:r>
          </a:p>
          <a:p>
            <a:pPr algn="ctr"/>
            <a:r>
              <a:rPr lang="en-US"/>
              <a:t>A</a:t>
            </a:r>
          </a:p>
          <a:p>
            <a:pPr algn="ctr"/>
            <a:r>
              <a:rPr lang="en-US"/>
              <a:t>A</a:t>
            </a:r>
          </a:p>
          <a:p>
            <a:pPr algn="ctr"/>
            <a:endParaRPr lang="en-US"/>
          </a:p>
          <a:p>
            <a:pPr algn="ctr"/>
            <a:r>
              <a:rPr lang="en-US"/>
              <a:t>A</a:t>
            </a:r>
          </a:p>
        </p:txBody>
      </p:sp>
      <p:sp>
        <p:nvSpPr>
          <p:cNvPr id="15363" name="Rectangle 2"/>
          <p:cNvSpPr>
            <a:spLocks noGrp="1" noChangeArrowheads="1"/>
          </p:cNvSpPr>
          <p:nvPr>
            <p:ph type="title"/>
          </p:nvPr>
        </p:nvSpPr>
        <p:spPr>
          <a:xfrm>
            <a:off x="304800" y="457200"/>
            <a:ext cx="3810000" cy="2667000"/>
          </a:xfrm>
        </p:spPr>
        <p:txBody>
          <a:bodyPr/>
          <a:lstStyle/>
          <a:p>
            <a:pPr eaLnBrk="1" hangingPunct="1">
              <a:defRPr/>
            </a:pPr>
            <a:r>
              <a:rPr lang="en-US" smtClean="0"/>
              <a:t>Clanwilliam</a:t>
            </a:r>
            <a:br>
              <a:rPr lang="en-US" smtClean="0"/>
            </a:br>
            <a:r>
              <a:rPr lang="en-US" smtClean="0"/>
              <a:t>Magisterial</a:t>
            </a:r>
            <a:br>
              <a:rPr lang="en-US" smtClean="0"/>
            </a:br>
            <a:r>
              <a:rPr lang="en-US" smtClean="0"/>
              <a:t>District, 1920</a:t>
            </a:r>
          </a:p>
        </p:txBody>
      </p:sp>
      <p:sp>
        <p:nvSpPr>
          <p:cNvPr id="15364" name="Text Box 4"/>
          <p:cNvSpPr txBox="1">
            <a:spLocks noChangeArrowheads="1"/>
          </p:cNvSpPr>
          <p:nvPr/>
        </p:nvSpPr>
        <p:spPr bwMode="auto">
          <a:xfrm>
            <a:off x="304800" y="6172200"/>
            <a:ext cx="3657600" cy="366713"/>
          </a:xfrm>
          <a:prstGeom prst="rect">
            <a:avLst/>
          </a:prstGeom>
          <a:noFill/>
          <a:ln w="9525">
            <a:noFill/>
            <a:miter lim="800000"/>
            <a:headEnd/>
            <a:tailEnd/>
          </a:ln>
        </p:spPr>
        <p:txBody>
          <a:bodyPr>
            <a:spAutoFit/>
          </a:bodyPr>
          <a:lstStyle/>
          <a:p>
            <a:pPr>
              <a:defRPr/>
            </a:pPr>
            <a:r>
              <a:rPr lang="en-US" dirty="0">
                <a:solidFill>
                  <a:schemeClr val="accent6">
                    <a:lumMod val="40000"/>
                    <a:lumOff val="60000"/>
                  </a:schemeClr>
                </a:solidFill>
              </a:rPr>
              <a:t>Cape Archives: M3/4772, 1920</a:t>
            </a:r>
          </a:p>
        </p:txBody>
      </p:sp>
      <p:pic>
        <p:nvPicPr>
          <p:cNvPr id="15365" name="Picture 3"/>
          <p:cNvPicPr>
            <a:picLocks noChangeAspect="1" noChangeArrowheads="1"/>
          </p:cNvPicPr>
          <p:nvPr/>
        </p:nvPicPr>
        <p:blipFill>
          <a:blip r:embed="rId3" cstate="print"/>
          <a:srcRect l="888" t="4124" b="11662"/>
          <a:stretch>
            <a:fillRect/>
          </a:stretch>
        </p:blipFill>
        <p:spPr bwMode="auto">
          <a:xfrm>
            <a:off x="3733800" y="228600"/>
            <a:ext cx="5257800" cy="6407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oechs\Pictures\My Pictures\Cedarberg Dec 2006\Witsenberg Valley 01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3505200" y="304800"/>
            <a:ext cx="5592763" cy="461963"/>
          </a:xfrm>
          <a:prstGeom prst="rect">
            <a:avLst/>
          </a:prstGeom>
          <a:noFill/>
        </p:spPr>
        <p:txBody>
          <a:bodyPr wrap="none">
            <a:spAutoFit/>
          </a:bodyPr>
          <a:lstStyle/>
          <a:p>
            <a:pPr>
              <a:defRPr/>
            </a:pPr>
            <a:r>
              <a:rPr lang="en-US" sz="2400" dirty="0">
                <a:solidFill>
                  <a:schemeClr val="accent6">
                    <a:lumMod val="50000"/>
                  </a:schemeClr>
                </a:solidFill>
              </a:rPr>
              <a:t>The </a:t>
            </a:r>
            <a:r>
              <a:rPr lang="en-US" sz="2400" dirty="0" err="1">
                <a:solidFill>
                  <a:schemeClr val="accent6">
                    <a:lumMod val="50000"/>
                  </a:schemeClr>
                </a:solidFill>
              </a:rPr>
              <a:t>Olifants</a:t>
            </a:r>
            <a:r>
              <a:rPr lang="en-US" sz="2400" dirty="0">
                <a:solidFill>
                  <a:schemeClr val="accent6">
                    <a:lumMod val="50000"/>
                  </a:schemeClr>
                </a:solidFill>
              </a:rPr>
              <a:t> River near the headwaters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3" cstate="print"/>
          <a:srcRect l="8345" r="8345"/>
          <a:stretch>
            <a:fillRect/>
          </a:stretch>
        </p:blipFill>
        <p:spPr bwMode="auto">
          <a:xfrm>
            <a:off x="0" y="0"/>
            <a:ext cx="9144000" cy="6858000"/>
          </a:xfrm>
          <a:prstGeom prst="rect">
            <a:avLst/>
          </a:prstGeom>
          <a:noFill/>
          <a:ln w="9525">
            <a:noFill/>
            <a:miter lim="800000"/>
            <a:headEnd/>
            <a:tailEnd/>
          </a:ln>
        </p:spPr>
      </p:pic>
      <p:sp>
        <p:nvSpPr>
          <p:cNvPr id="16387" name="Rectangle 2"/>
          <p:cNvSpPr>
            <a:spLocks noGrp="1" noChangeArrowheads="1"/>
          </p:cNvSpPr>
          <p:nvPr>
            <p:ph type="title"/>
          </p:nvPr>
        </p:nvSpPr>
        <p:spPr>
          <a:xfrm>
            <a:off x="152400" y="5715000"/>
            <a:ext cx="6629400" cy="762000"/>
          </a:xfrm>
        </p:spPr>
        <p:txBody>
          <a:bodyPr>
            <a:noAutofit/>
          </a:bodyPr>
          <a:lstStyle/>
          <a:p>
            <a:pPr eaLnBrk="1" hangingPunct="1">
              <a:defRPr/>
            </a:pPr>
            <a:r>
              <a:rPr lang="en-US" sz="2800" dirty="0" err="1" smtClean="0">
                <a:solidFill>
                  <a:schemeClr val="bg2">
                    <a:lumMod val="75000"/>
                  </a:schemeClr>
                </a:solidFill>
              </a:rPr>
              <a:t>Fynbos</a:t>
            </a:r>
            <a:r>
              <a:rPr lang="en-US" sz="2800" dirty="0" smtClean="0">
                <a:solidFill>
                  <a:schemeClr val="bg2">
                    <a:lumMod val="75000"/>
                  </a:schemeClr>
                </a:solidFill>
              </a:rPr>
              <a:t>, </a:t>
            </a:r>
            <a:r>
              <a:rPr lang="en-US" sz="2800" dirty="0" err="1" smtClean="0">
                <a:solidFill>
                  <a:schemeClr val="bg2">
                    <a:lumMod val="75000"/>
                  </a:schemeClr>
                </a:solidFill>
              </a:rPr>
              <a:t>Protea</a:t>
            </a:r>
            <a:r>
              <a:rPr lang="en-US" sz="2800" dirty="0" smtClean="0">
                <a:solidFill>
                  <a:schemeClr val="bg2">
                    <a:lumMod val="75000"/>
                  </a:schemeClr>
                </a:solidFill>
              </a:rPr>
              <a:t>, Euphorbia, </a:t>
            </a:r>
            <a:br>
              <a:rPr lang="en-US" sz="2800" dirty="0" smtClean="0">
                <a:solidFill>
                  <a:schemeClr val="bg2">
                    <a:lumMod val="75000"/>
                  </a:schemeClr>
                </a:solidFill>
              </a:rPr>
            </a:br>
            <a:r>
              <a:rPr lang="en-US" sz="2800" dirty="0" smtClean="0">
                <a:solidFill>
                  <a:schemeClr val="bg2">
                    <a:lumMod val="75000"/>
                  </a:schemeClr>
                </a:solidFill>
              </a:rPr>
              <a:t>Asters</a:t>
            </a:r>
            <a:endParaRPr lang="en-US" sz="5400" dirty="0" smtClean="0">
              <a:solidFill>
                <a:schemeClr val="bg2">
                  <a:lumMod val="75000"/>
                </a:schemeClr>
              </a:solidFill>
            </a:endParaRPr>
          </a:p>
        </p:txBody>
      </p:sp>
    </p:spTree>
  </p:cSld>
  <p:clrMapOvr>
    <a:masterClrMapping/>
  </p:clrMapOvr>
  <p:transition advTm="5000"/>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2.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docProps/app.xml><?xml version="1.0" encoding="utf-8"?>
<Properties xmlns="http://schemas.openxmlformats.org/officeDocument/2006/extended-properties" xmlns:vt="http://schemas.openxmlformats.org/officeDocument/2006/docPropsVTypes">
  <Template>Module</Template>
  <TotalTime>1602</TotalTime>
  <Words>953</Words>
  <Application>Microsoft Office PowerPoint</Application>
  <PresentationFormat>On-screen Show (4:3)</PresentationFormat>
  <Paragraphs>260</Paragraphs>
  <Slides>35</Slides>
  <Notes>7</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Module</vt:lpstr>
      <vt:lpstr>1 Biome                           2 Moral Economies</vt:lpstr>
      <vt:lpstr>Today’s Lecture</vt:lpstr>
      <vt:lpstr>Components of a  historical argument</vt:lpstr>
      <vt:lpstr>The Olifants River Valley Biome</vt:lpstr>
      <vt:lpstr>The Dutch Colony of the Cape of Good Hope 1786</vt:lpstr>
      <vt:lpstr>Wolfberg, Olifants River Valley</vt:lpstr>
      <vt:lpstr>Clanwilliam Magisterial District, 1920</vt:lpstr>
      <vt:lpstr>Slide 8</vt:lpstr>
      <vt:lpstr>Fynbos, Protea, Euphorbia,  Asters</vt:lpstr>
      <vt:lpstr>Erica (heather)</vt:lpstr>
      <vt:lpstr>Iracidea (Iris family)</vt:lpstr>
      <vt:lpstr>Cedarberg Landscape</vt:lpstr>
      <vt:lpstr>Early Inhabitants</vt:lpstr>
      <vt:lpstr>Rock Art Sites</vt:lpstr>
      <vt:lpstr>Colonial Presence</vt:lpstr>
      <vt:lpstr>Colonial Settlement</vt:lpstr>
      <vt:lpstr>Slide 17</vt:lpstr>
      <vt:lpstr>Angela of Bengal</vt:lpstr>
      <vt:lpstr>Working with historical evidence</vt:lpstr>
      <vt:lpstr>6 C’s  Source Analysis</vt:lpstr>
      <vt:lpstr>In the Archives</vt:lpstr>
      <vt:lpstr>Halve Dorschvloer</vt:lpstr>
      <vt:lpstr>Colonial Land Use</vt:lpstr>
      <vt:lpstr>Loan Farm &amp; Freehold Claims</vt:lpstr>
      <vt:lpstr>Karnemelksvlei</vt:lpstr>
      <vt:lpstr>Signs of  Occupation</vt:lpstr>
      <vt:lpstr>Pastoralist Life</vt:lpstr>
      <vt:lpstr>Peter Kolb  (1675 – 1725)</vt:lpstr>
      <vt:lpstr>Contested Terrain</vt:lpstr>
      <vt:lpstr>The Shape of South African History</vt:lpstr>
      <vt:lpstr>Chronology</vt:lpstr>
      <vt:lpstr>Evidence</vt:lpstr>
      <vt:lpstr>Causality</vt:lpstr>
      <vt:lpstr>Significance</vt:lpstr>
      <vt:lpstr>1 Biome                           2 Moral Economies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Biome                           2 Moral Economies</dc:title>
  <dc:creator>Laura Jane Mitchell</dc:creator>
  <cp:lastModifiedBy>Laura Jane Mitchell</cp:lastModifiedBy>
  <cp:revision>71</cp:revision>
  <dcterms:created xsi:type="dcterms:W3CDTF">2011-04-22T23:49:41Z</dcterms:created>
  <dcterms:modified xsi:type="dcterms:W3CDTF">2012-04-30T00:21:15Z</dcterms:modified>
</cp:coreProperties>
</file>