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7" r:id="rId9"/>
    <p:sldId id="268" r:id="rId10"/>
    <p:sldId id="261" r:id="rId11"/>
    <p:sldId id="270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1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AEAB-D99E-41FD-85AE-6399771116BD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CB47-1087-4D83-A14C-96DF1C6A26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AEAB-D99E-41FD-85AE-6399771116BD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CB47-1087-4D83-A14C-96DF1C6A2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AEAB-D99E-41FD-85AE-6399771116BD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CB47-1087-4D83-A14C-96DF1C6A2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AEAB-D99E-41FD-85AE-6399771116BD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CB47-1087-4D83-A14C-96DF1C6A2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AEAB-D99E-41FD-85AE-6399771116BD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CB47-1087-4D83-A14C-96DF1C6A2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AEAB-D99E-41FD-85AE-6399771116BD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CB47-1087-4D83-A14C-96DF1C6A2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AEAB-D99E-41FD-85AE-6399771116BD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CB47-1087-4D83-A14C-96DF1C6A2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AEAB-D99E-41FD-85AE-6399771116BD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CB47-1087-4D83-A14C-96DF1C6A2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AEAB-D99E-41FD-85AE-6399771116BD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CB47-1087-4D83-A14C-96DF1C6A2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AEAB-D99E-41FD-85AE-6399771116BD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CB47-1087-4D83-A14C-96DF1C6A26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169AEAB-D99E-41FD-85AE-6399771116BD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82CB47-1087-4D83-A14C-96DF1C6A2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169AEAB-D99E-41FD-85AE-6399771116BD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82CB47-1087-4D83-A14C-96DF1C6A2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l.si.edu/Exhibitions/wonderbound/crocodiles.h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Colonial Contexts of Knowledge Acquisition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 descr="C:\Users\poechs\Documents\_art &amp; envrio\Brenthurst June-July 2009 images\83-1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5243577"/>
            <a:ext cx="2447925" cy="1538223"/>
          </a:xfrm>
          <a:prstGeom prst="rect">
            <a:avLst/>
          </a:prstGeom>
          <a:noFill/>
        </p:spPr>
      </p:pic>
      <p:pic>
        <p:nvPicPr>
          <p:cNvPr id="7171" name="Picture 3" descr="C:\Users\poechs\Documents\_art &amp; envrio\Brenthurst June-July 2009 images\ART17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257800"/>
            <a:ext cx="1905000" cy="1491746"/>
          </a:xfrm>
          <a:prstGeom prst="rect">
            <a:avLst/>
          </a:prstGeom>
          <a:noFill/>
        </p:spPr>
      </p:pic>
      <p:pic>
        <p:nvPicPr>
          <p:cNvPr id="7172" name="Picture 4" descr="C:\Users\poechs\Documents\_art &amp; envrio\Brenthurst June-July 2009 images\ART83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81000"/>
            <a:ext cx="2240038" cy="3681413"/>
          </a:xfrm>
          <a:prstGeom prst="rect">
            <a:avLst/>
          </a:prstGeom>
          <a:noFill/>
        </p:spPr>
      </p:pic>
      <p:pic>
        <p:nvPicPr>
          <p:cNvPr id="7173" name="Picture 5" descr="C:\Users\poechs\Documents\_art &amp; envrio\Brenthurst June-July 2009 images\ART162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4614" y="5309924"/>
            <a:ext cx="2091386" cy="1430601"/>
          </a:xfrm>
          <a:prstGeom prst="rect">
            <a:avLst/>
          </a:prstGeom>
          <a:noFill/>
        </p:spPr>
      </p:pic>
      <p:pic>
        <p:nvPicPr>
          <p:cNvPr id="7176" name="Picture 8" descr="C:\Users\poechs\Documents\PAST teaching &amp; syllabi\134d South Africa W05\jan5\Untitled-8 copy.jpg"/>
          <p:cNvPicPr>
            <a:picLocks noChangeAspect="1" noChangeArrowheads="1"/>
          </p:cNvPicPr>
          <p:nvPr/>
        </p:nvPicPr>
        <p:blipFill>
          <a:blip r:embed="rId6" cstate="print"/>
          <a:srcRect l="5079" t="2357" r="9433" b="14214"/>
          <a:stretch>
            <a:fillRect/>
          </a:stretch>
        </p:blipFill>
        <p:spPr bwMode="auto">
          <a:xfrm>
            <a:off x="91857" y="5257800"/>
            <a:ext cx="112734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1062"/>
          </a:xfrm>
        </p:spPr>
        <p:txBody>
          <a:bodyPr/>
          <a:lstStyle/>
          <a:p>
            <a:r>
              <a:rPr lang="en-US" dirty="0" smtClean="0"/>
              <a:t>European Expansion</a:t>
            </a:r>
            <a:endParaRPr lang="en-US" dirty="0"/>
          </a:p>
        </p:txBody>
      </p:sp>
      <p:pic>
        <p:nvPicPr>
          <p:cNvPr id="2050" name="Picture 2" descr="C:\Users\poechs\Documents\_2010 projects\HumCore\lecture materials\1544_Battista_Agnese_World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772400" cy="53116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6200000">
            <a:off x="6092800" y="3977268"/>
            <a:ext cx="5275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Battista </a:t>
            </a:r>
            <a:r>
              <a:rPr lang="en-US" dirty="0" err="1" smtClean="0"/>
              <a:t>Agnese</a:t>
            </a:r>
            <a:r>
              <a:rPr lang="en-US" dirty="0" smtClean="0"/>
              <a:t>, World Map from </a:t>
            </a:r>
            <a:r>
              <a:rPr lang="en-US" dirty="0" err="1" smtClean="0"/>
              <a:t>Portolan</a:t>
            </a:r>
            <a:r>
              <a:rPr lang="en-US" dirty="0" smtClean="0"/>
              <a:t> Atlas, 1544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25415" y="990600"/>
            <a:ext cx="596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Ferdinand Magellan expedition,  circumnavigation 1519-1522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Exchanges</a:t>
            </a:r>
            <a:endParaRPr lang="en-US" dirty="0"/>
          </a:p>
        </p:txBody>
      </p:sp>
      <p:pic>
        <p:nvPicPr>
          <p:cNvPr id="8194" name="Picture 2" descr="C:\Users\poechs\Documents\_art &amp; envrio\Brenthurst June-July 2009 images\ART8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587500"/>
            <a:ext cx="3124200" cy="5194300"/>
          </a:xfrm>
          <a:prstGeom prst="rect">
            <a:avLst/>
          </a:prstGeom>
          <a:noFill/>
        </p:spPr>
      </p:pic>
      <p:pic>
        <p:nvPicPr>
          <p:cNvPr id="8195" name="Picture 3" descr="C:\Users\poechs\Documents\_art &amp; envrio\Brenthurst June-July 2009 images\ART83-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3048000" cy="5057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Anders </a:t>
            </a:r>
            <a:r>
              <a:rPr lang="en-US" dirty="0" err="1" smtClean="0"/>
              <a:t>Sparrman</a:t>
            </a:r>
            <a:r>
              <a:rPr lang="en-US" dirty="0" smtClean="0"/>
              <a:t> (1748-1820)</a:t>
            </a:r>
            <a:endParaRPr lang="en-US" dirty="0"/>
          </a:p>
        </p:txBody>
      </p:sp>
      <p:pic>
        <p:nvPicPr>
          <p:cNvPr id="5122" name="Picture 2" descr="C:\Users\poechs\Documents\_2010 projects\HumCore\lecture materials\220px-Anders_Sparr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35430"/>
            <a:ext cx="4495800" cy="5170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Cross-cultural collaborations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Wilhelm </a:t>
            </a:r>
            <a:r>
              <a:rPr lang="en-US" dirty="0" err="1" smtClean="0"/>
              <a:t>Bleek</a:t>
            </a:r>
            <a:r>
              <a:rPr lang="en-US" dirty="0" smtClean="0"/>
              <a:t> (1827-1875)</a:t>
            </a:r>
          </a:p>
          <a:p>
            <a:r>
              <a:rPr lang="en-US" dirty="0" smtClean="0"/>
              <a:t>Lucy Lloyd (1834-1914)</a:t>
            </a:r>
          </a:p>
          <a:p>
            <a:r>
              <a:rPr lang="en-US" dirty="0" smtClean="0"/>
              <a:t>|</a:t>
            </a:r>
            <a:r>
              <a:rPr lang="en-US" dirty="0" err="1" smtClean="0"/>
              <a:t>xam</a:t>
            </a:r>
            <a:endParaRPr lang="en-US" dirty="0" smtClean="0"/>
          </a:p>
          <a:p>
            <a:r>
              <a:rPr lang="en-US" dirty="0" smtClean="0"/>
              <a:t>||</a:t>
            </a:r>
            <a:r>
              <a:rPr lang="en-US" dirty="0" err="1" smtClean="0"/>
              <a:t>kabbo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12" descr="Diakw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4648200"/>
            <a:ext cx="1468438" cy="1944688"/>
          </a:xfrm>
          <a:prstGeom prst="rect">
            <a:avLst/>
          </a:prstGeom>
          <a:noFill/>
          <a:ln/>
        </p:spPr>
      </p:pic>
      <p:pic>
        <p:nvPicPr>
          <p:cNvPr id="6146" name="Picture 2" descr="C:\Users\poechs\Documents\_2010 projects\HumCore\lecture materials\Wilhelm_Ble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648200"/>
            <a:ext cx="1571625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2427288"/>
          </a:xfrm>
        </p:spPr>
        <p:txBody>
          <a:bodyPr>
            <a:normAutofit/>
          </a:bodyPr>
          <a:lstStyle/>
          <a:p>
            <a:r>
              <a:rPr lang="en-US" dirty="0" smtClean="0"/>
              <a:t>Change over time</a:t>
            </a:r>
          </a:p>
          <a:p>
            <a:r>
              <a:rPr lang="en-US" dirty="0" smtClean="0"/>
              <a:t>Reading/interpreting </a:t>
            </a:r>
            <a:r>
              <a:rPr lang="en-US" dirty="0" smtClean="0"/>
              <a:t>sources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Specific </a:t>
            </a:r>
            <a:r>
              <a:rPr lang="en-US" dirty="0" smtClean="0"/>
              <a:t>comparisons</a:t>
            </a:r>
            <a:endParaRPr lang="en-US" dirty="0" smtClean="0"/>
          </a:p>
          <a:p>
            <a:r>
              <a:rPr lang="en-US" dirty="0" smtClean="0"/>
              <a:t>Scale </a:t>
            </a:r>
          </a:p>
          <a:p>
            <a:pPr lvl="1"/>
            <a:r>
              <a:rPr lang="en-US" dirty="0" smtClean="0"/>
              <a:t>“unit of analysis”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Historical Content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2351088"/>
          </a:xfrm>
        </p:spPr>
        <p:txBody>
          <a:bodyPr/>
          <a:lstStyle/>
          <a:p>
            <a:r>
              <a:rPr lang="en-US" dirty="0" smtClean="0"/>
              <a:t>Mutual development of colonialism and science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Compare the projects of Kolb, </a:t>
            </a:r>
            <a:r>
              <a:rPr lang="en-US" dirty="0" err="1" smtClean="0"/>
              <a:t>Sparrman</a:t>
            </a:r>
            <a:r>
              <a:rPr lang="en-US" dirty="0" smtClean="0"/>
              <a:t>, and </a:t>
            </a:r>
            <a:r>
              <a:rPr lang="en-US" dirty="0" err="1" smtClean="0"/>
              <a:t>Bleek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2" descr="C:\Users\poechs\Documents\BOOKish\Research Images\Africa images\Archival maps\colonie cl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52400"/>
            <a:ext cx="1638188" cy="1165503"/>
          </a:xfrm>
          <a:prstGeom prst="rect">
            <a:avLst/>
          </a:prstGeom>
          <a:noFill/>
        </p:spPr>
      </p:pic>
      <p:pic>
        <p:nvPicPr>
          <p:cNvPr id="8" name="Picture 4" descr="C:\Users\poechs\Documents\PAST teaching &amp; syllabi\134d South Africa W05\b&amp;w rock art\hands.gif"/>
          <p:cNvPicPr>
            <a:picLocks noChangeAspect="1" noChangeArrowheads="1"/>
          </p:cNvPicPr>
          <p:nvPr/>
        </p:nvPicPr>
        <p:blipFill>
          <a:blip r:embed="rId3" cstate="print"/>
          <a:srcRect l="5500" t="70558" b="174"/>
          <a:stretch>
            <a:fillRect/>
          </a:stretch>
        </p:blipFill>
        <p:spPr bwMode="auto">
          <a:xfrm>
            <a:off x="0" y="5257800"/>
            <a:ext cx="3600450" cy="1600200"/>
          </a:xfrm>
          <a:prstGeom prst="rect">
            <a:avLst/>
          </a:prstGeom>
          <a:noFill/>
        </p:spPr>
      </p:pic>
      <p:pic>
        <p:nvPicPr>
          <p:cNvPr id="9" name="Picture 4" descr="C:\Users\poechs\Documents\PAST teaching &amp; syllabi\134d South Africa W05\b&amp;w rock art\hands.gif"/>
          <p:cNvPicPr>
            <a:picLocks noChangeAspect="1" noChangeArrowheads="1"/>
          </p:cNvPicPr>
          <p:nvPr/>
        </p:nvPicPr>
        <p:blipFill>
          <a:blip r:embed="rId3" cstate="print"/>
          <a:srcRect l="5500" t="70558" b="174"/>
          <a:stretch>
            <a:fillRect/>
          </a:stretch>
        </p:blipFill>
        <p:spPr bwMode="auto">
          <a:xfrm>
            <a:off x="3200400" y="5257800"/>
            <a:ext cx="3600450" cy="1600200"/>
          </a:xfrm>
          <a:prstGeom prst="rect">
            <a:avLst/>
          </a:prstGeom>
          <a:noFill/>
        </p:spPr>
      </p:pic>
      <p:pic>
        <p:nvPicPr>
          <p:cNvPr id="10" name="Picture 4" descr="C:\Users\poechs\Documents\PAST teaching &amp; syllabi\134d South Africa W05\b&amp;w rock art\hands.gif"/>
          <p:cNvPicPr>
            <a:picLocks noChangeAspect="1" noChangeArrowheads="1"/>
          </p:cNvPicPr>
          <p:nvPr/>
        </p:nvPicPr>
        <p:blipFill>
          <a:blip r:embed="rId3" cstate="print"/>
          <a:srcRect l="5500" t="70558" r="22500" b="174"/>
          <a:stretch>
            <a:fillRect/>
          </a:stretch>
        </p:blipFill>
        <p:spPr bwMode="auto">
          <a:xfrm>
            <a:off x="6400800" y="5257800"/>
            <a:ext cx="2743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Cape Colony: Territorial Expansion</a:t>
            </a:r>
            <a:endParaRPr lang="en-US" dirty="0"/>
          </a:p>
        </p:txBody>
      </p:sp>
      <p:pic>
        <p:nvPicPr>
          <p:cNvPr id="8" name="Picture 2" descr="C:\Users\poechs\Documents\BOOKish\Research Images\Africa images\Archival maps\colonie cl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00200"/>
            <a:ext cx="3855740" cy="2743200"/>
          </a:xfrm>
          <a:prstGeom prst="rect">
            <a:avLst/>
          </a:prstGeom>
          <a:ln w="127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3" descr="mapSouthAfricaRainf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905000"/>
            <a:ext cx="4804341" cy="4648200"/>
          </a:xfrm>
          <a:prstGeom prst="rect">
            <a:avLst/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8600" y="4419600"/>
            <a:ext cx="3593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Colonie</a:t>
            </a:r>
            <a:r>
              <a:rPr lang="en-US" dirty="0" smtClean="0"/>
              <a:t> du Cap de Bonne </a:t>
            </a:r>
            <a:r>
              <a:rPr lang="en-US" dirty="0" err="1" smtClean="0"/>
              <a:t>Esp</a:t>
            </a:r>
            <a:r>
              <a:rPr lang="en-US" dirty="0" err="1"/>
              <a:t>é</a:t>
            </a:r>
            <a:r>
              <a:rPr lang="en-US" dirty="0" err="1" smtClean="0"/>
              <a:t>rance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CA: M 1/326, c. 1820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of Power</a:t>
            </a:r>
            <a:endParaRPr lang="en-US" dirty="0"/>
          </a:p>
        </p:txBody>
      </p:sp>
      <p:pic>
        <p:nvPicPr>
          <p:cNvPr id="9218" name="Picture 2" descr="C:\Users\poechs\Documents\_art &amp; envrio\Brenthurst June-July 2009 images\ART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78264"/>
            <a:ext cx="7162800" cy="5100781"/>
          </a:xfrm>
          <a:prstGeom prst="rect">
            <a:avLst/>
          </a:prstGeom>
          <a:noFill/>
        </p:spPr>
      </p:pic>
      <p:pic>
        <p:nvPicPr>
          <p:cNvPr id="9219" name="Picture 3" descr="C:\Users\poechs\Documents\PAST teaching &amp; syllabi\134d South Africa W05\SA teaching pics\castleskizz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900" y="228600"/>
            <a:ext cx="12573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Science</a:t>
            </a:r>
            <a:endParaRPr lang="en-US" dirty="0"/>
          </a:p>
        </p:txBody>
      </p:sp>
      <p:pic>
        <p:nvPicPr>
          <p:cNvPr id="4" name="Content Placeholder 3" descr="754px-Musei_Wormiani_Histor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87871"/>
            <a:ext cx="6527039" cy="5193929"/>
          </a:xfrm>
        </p:spPr>
      </p:pic>
      <p:sp>
        <p:nvSpPr>
          <p:cNvPr id="5" name="TextBox 4"/>
          <p:cNvSpPr txBox="1"/>
          <p:nvPr/>
        </p:nvSpPr>
        <p:spPr>
          <a:xfrm>
            <a:off x="7010400" y="1600200"/>
            <a:ext cx="175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Ole Worm </a:t>
            </a:r>
            <a:r>
              <a:rPr lang="en-US" dirty="0" smtClean="0"/>
              <a:t>(1588-1654), a doctor and professor of natural philosophy in Copenhagen, used his collection to teach students.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5504527"/>
            <a:ext cx="2286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Museum </a:t>
            </a:r>
            <a:r>
              <a:rPr lang="en-US" sz="1100" i="1" dirty="0" err="1" smtClean="0"/>
              <a:t>Wormianum</a:t>
            </a:r>
            <a:r>
              <a:rPr lang="en-US" sz="1100" i="1" dirty="0" smtClean="0"/>
              <a:t>; </a:t>
            </a:r>
            <a:r>
              <a:rPr lang="en-US" sz="1100" i="1" dirty="0" err="1" smtClean="0"/>
              <a:t>seu</a:t>
            </a:r>
            <a:r>
              <a:rPr lang="en-US" sz="1100" i="1" dirty="0" smtClean="0"/>
              <a:t>, </a:t>
            </a:r>
            <a:r>
              <a:rPr lang="en-US" sz="1100" i="1" dirty="0" err="1" smtClean="0"/>
              <a:t>Historia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rerum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rariorum</a:t>
            </a:r>
            <a:r>
              <a:rPr lang="en-US" sz="1100" i="1" dirty="0" smtClean="0"/>
              <a:t>, tam </a:t>
            </a:r>
            <a:r>
              <a:rPr lang="en-US" sz="1100" i="1" dirty="0" err="1" smtClean="0"/>
              <a:t>naturalium</a:t>
            </a:r>
            <a:r>
              <a:rPr lang="en-US" sz="1100" i="1" dirty="0" smtClean="0"/>
              <a:t>, quam </a:t>
            </a:r>
            <a:r>
              <a:rPr lang="en-US" sz="1100" i="1" dirty="0" err="1" smtClean="0"/>
              <a:t>artificialium</a:t>
            </a:r>
            <a:r>
              <a:rPr lang="en-US" sz="1100" i="1" dirty="0" smtClean="0"/>
              <a:t>, tam </a:t>
            </a:r>
            <a:r>
              <a:rPr lang="en-US" sz="1100" i="1" dirty="0" err="1" smtClean="0"/>
              <a:t>domesticarum</a:t>
            </a:r>
            <a:r>
              <a:rPr lang="en-US" sz="1100" i="1" dirty="0" smtClean="0"/>
              <a:t>, quam </a:t>
            </a:r>
            <a:r>
              <a:rPr lang="en-US" sz="1100" i="1" dirty="0" err="1" smtClean="0"/>
              <a:t>exoticarum</a:t>
            </a:r>
            <a:r>
              <a:rPr lang="en-US" sz="1100" i="1" dirty="0" smtClean="0"/>
              <a:t> . . .</a:t>
            </a:r>
            <a:r>
              <a:rPr lang="en-US" sz="1100" dirty="0" smtClean="0"/>
              <a:t> </a:t>
            </a:r>
            <a:br>
              <a:rPr lang="en-US" sz="1100" dirty="0" smtClean="0"/>
            </a:br>
            <a:r>
              <a:rPr lang="en-US" sz="1100" dirty="0" smtClean="0"/>
              <a:t>Leiden: ex </a:t>
            </a:r>
            <a:r>
              <a:rPr lang="en-US" sz="1100" dirty="0" err="1" smtClean="0"/>
              <a:t>officina</a:t>
            </a:r>
            <a:r>
              <a:rPr lang="en-US" sz="1100" dirty="0" smtClean="0"/>
              <a:t> </a:t>
            </a:r>
            <a:r>
              <a:rPr lang="en-US" sz="1100" dirty="0" err="1" smtClean="0"/>
              <a:t>Elseviriorum</a:t>
            </a:r>
            <a:r>
              <a:rPr lang="en-US" sz="1100" dirty="0" smtClean="0"/>
              <a:t>, 1655</a:t>
            </a:r>
            <a:br>
              <a:rPr lang="en-US" sz="1100" dirty="0" smtClean="0"/>
            </a:br>
            <a:r>
              <a:rPr lang="en-US" sz="1100" dirty="0" smtClean="0">
                <a:hlinkClick r:id="rId3"/>
              </a:rPr>
              <a:t>Smithsonian Institution Library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152400"/>
            <a:ext cx="17267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bg2">
                    <a:lumMod val="50000"/>
                  </a:schemeClr>
                </a:solidFill>
              </a:rPr>
              <a:t>Briefly,</a:t>
            </a:r>
          </a:p>
          <a:p>
            <a:r>
              <a:rPr lang="en-US" sz="3200" i="1" dirty="0" smtClean="0">
                <a:solidFill>
                  <a:schemeClr val="bg2">
                    <a:lumMod val="50000"/>
                  </a:schemeClr>
                </a:solidFill>
              </a:rPr>
              <a:t>In Europe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echs\Documents\_art &amp; envrio\Brenthurst June-July 2009 images\87-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574" y="1333500"/>
            <a:ext cx="6753226" cy="5448300"/>
          </a:xfrm>
          <a:prstGeom prst="rect">
            <a:avLst/>
          </a:prstGeom>
          <a:noFill/>
        </p:spPr>
      </p:pic>
      <p:pic>
        <p:nvPicPr>
          <p:cNvPr id="1030" name="Picture 6" descr="C:\Users\poechs\Pictures\2009\2009-07-24 CapeTown09\CapeTown09 045.JPG"/>
          <p:cNvPicPr>
            <a:picLocks noChangeAspect="1" noChangeArrowheads="1"/>
          </p:cNvPicPr>
          <p:nvPr/>
        </p:nvPicPr>
        <p:blipFill>
          <a:blip r:embed="rId3" cstate="print"/>
          <a:srcRect t="10204"/>
          <a:stretch>
            <a:fillRect/>
          </a:stretch>
        </p:blipFill>
        <p:spPr bwMode="auto">
          <a:xfrm>
            <a:off x="76200" y="4267200"/>
            <a:ext cx="3733800" cy="2514600"/>
          </a:xfrm>
          <a:prstGeom prst="rect">
            <a:avLst/>
          </a:prstGeom>
          <a:noFill/>
        </p:spPr>
      </p:pic>
      <p:pic>
        <p:nvPicPr>
          <p:cNvPr id="1029" name="Picture 5" descr="C:\Users\poechs\Pictures\2009\2009-07-24 CapeTown09\CapeTown09 044.JPG"/>
          <p:cNvPicPr>
            <a:picLocks noChangeAspect="1" noChangeArrowheads="1"/>
          </p:cNvPicPr>
          <p:nvPr/>
        </p:nvPicPr>
        <p:blipFill>
          <a:blip r:embed="rId4" cstate="print"/>
          <a:srcRect t="8696" b="13044"/>
          <a:stretch>
            <a:fillRect/>
          </a:stretch>
        </p:blipFill>
        <p:spPr bwMode="auto">
          <a:xfrm>
            <a:off x="76200" y="102705"/>
            <a:ext cx="3200400" cy="1878495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1181100" y="2324100"/>
            <a:ext cx="2057400" cy="12192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43200" y="4572000"/>
            <a:ext cx="1752600" cy="8382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6336" y="6443246"/>
            <a:ext cx="3534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South African National Gallery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1524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South African Museum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poechs\Documents\_2010 projects\HumCore\lecture materials\slave lod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52400"/>
            <a:ext cx="2371725" cy="1710946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>
          <a:xfrm rot="5400000">
            <a:off x="5448300" y="2400302"/>
            <a:ext cx="2286002" cy="114299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81800" y="1443335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Slave Lodge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rtuguese 1502"/>
          <p:cNvPicPr>
            <a:picLocks noChangeAspect="1" noChangeArrowheads="1"/>
          </p:cNvPicPr>
          <p:nvPr/>
        </p:nvPicPr>
        <p:blipFill>
          <a:blip r:embed="rId2" cstate="print"/>
          <a:srcRect l="1075" t="3204" b="12192"/>
          <a:stretch>
            <a:fillRect/>
          </a:stretch>
        </p:blipFill>
        <p:spPr>
          <a:xfrm>
            <a:off x="960582" y="1600201"/>
            <a:ext cx="7116618" cy="5105399"/>
          </a:xfrm>
          <a:prstGeom prst="rect">
            <a:avLst/>
          </a:prstGeom>
          <a:noFill/>
          <a:ln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51062"/>
          </a:xfrm>
        </p:spPr>
        <p:txBody>
          <a:bodyPr/>
          <a:lstStyle/>
          <a:p>
            <a:r>
              <a:rPr lang="en-US" dirty="0" smtClean="0"/>
              <a:t>Portuguese Exploration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031468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Bartolomeu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Dias, 1488</a:t>
            </a:r>
          </a:p>
        </p:txBody>
      </p:sp>
      <p:sp>
        <p:nvSpPr>
          <p:cNvPr id="9" name="Rectangle 8"/>
          <p:cNvSpPr/>
          <p:nvPr/>
        </p:nvSpPr>
        <p:spPr>
          <a:xfrm>
            <a:off x="6816286" y="4038600"/>
            <a:ext cx="2344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Vasco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Da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Gama, 1498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346" y="990600"/>
            <a:ext cx="450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Portuguese navigators reach the Azores, 1427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oechs\Documents\_2010 projects\HumCore\lecture materials\carr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8363" y="1524000"/>
            <a:ext cx="4389437" cy="34559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Maritime Science and Technology</a:t>
            </a:r>
            <a:endParaRPr lang="en-US" dirty="0"/>
          </a:p>
        </p:txBody>
      </p:sp>
      <p:pic>
        <p:nvPicPr>
          <p:cNvPr id="3074" name="Picture 2" descr="C:\Users\poechs\Documents\_2010 projects\HumCore\lecture materials\carav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810000"/>
            <a:ext cx="4968587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pic>
        <p:nvPicPr>
          <p:cNvPr id="4098" name="Picture 2" descr="C:\Users\poechs\Documents\_2010 projects\HumCore\lecture materials\C0075230-Portuguese_sea_chart,_16th_century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08639" y="275038"/>
            <a:ext cx="5088722" cy="7772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-1917532" y="3645068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Portuguese sea chart, 16th century</a:t>
            </a:r>
            <a:endParaRPr lang="en-US" sz="1400" dirty="0"/>
          </a:p>
          <a:p>
            <a:r>
              <a:rPr lang="en-US" sz="1400" b="1" dirty="0"/>
              <a:t>Caption:</a:t>
            </a:r>
            <a:r>
              <a:rPr lang="en-US" sz="1400" dirty="0"/>
              <a:t> This map is from a 1563 atlas by the Portuguese cartographer </a:t>
            </a:r>
            <a:r>
              <a:rPr lang="en-US" sz="1400" dirty="0" err="1"/>
              <a:t>Lazaro</a:t>
            </a:r>
            <a:r>
              <a:rPr lang="en-US" sz="1400" dirty="0"/>
              <a:t> Luis, at the Sciences Academy of Lisbon.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479</TotalTime>
  <Words>209</Words>
  <Application>Microsoft Office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Colonial Contexts of Knowledge Acquisition</vt:lpstr>
      <vt:lpstr>Today’s Lecture</vt:lpstr>
      <vt:lpstr>Cape Colony: Territorial Expansion</vt:lpstr>
      <vt:lpstr>Considerations of Power</vt:lpstr>
      <vt:lpstr>History of Science</vt:lpstr>
      <vt:lpstr>Slide 6</vt:lpstr>
      <vt:lpstr>Portuguese Exploration</vt:lpstr>
      <vt:lpstr>Maritime Science and Technology</vt:lpstr>
      <vt:lpstr>Navigation</vt:lpstr>
      <vt:lpstr>European Expansion</vt:lpstr>
      <vt:lpstr>Colonial Exchanges</vt:lpstr>
      <vt:lpstr>Anders Sparrman (1748-1820)</vt:lpstr>
      <vt:lpstr>Cross-cultural collaborations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 Contexts of Knowledge Acquisition</dc:title>
  <dc:creator>Laura Jane Mitchell</dc:creator>
  <cp:lastModifiedBy>Laura Jane Mitchell</cp:lastModifiedBy>
  <cp:revision>50</cp:revision>
  <dcterms:created xsi:type="dcterms:W3CDTF">2011-04-26T22:54:37Z</dcterms:created>
  <dcterms:modified xsi:type="dcterms:W3CDTF">2011-04-27T15:17:38Z</dcterms:modified>
</cp:coreProperties>
</file>