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61" r:id="rId3"/>
    <p:sldId id="260" r:id="rId4"/>
    <p:sldId id="262" r:id="rId5"/>
    <p:sldId id="263" r:id="rId6"/>
    <p:sldId id="259" r:id="rId7"/>
    <p:sldId id="264" r:id="rId8"/>
    <p:sldId id="266" r:id="rId9"/>
    <p:sldId id="265" r:id="rId10"/>
    <p:sldId id="267" r:id="rId11"/>
    <p:sldId id="268" r:id="rId12"/>
    <p:sldId id="269" r:id="rId13"/>
    <p:sldId id="270" r:id="rId14"/>
    <p:sldId id="272" r:id="rId15"/>
    <p:sldId id="271" r:id="rId16"/>
    <p:sldId id="258" r:id="rId17"/>
    <p:sldId id="257" r:id="rId18"/>
    <p:sldId id="273" r:id="rId19"/>
    <p:sldId id="274" r:id="rId20"/>
    <p:sldId id="279" r:id="rId21"/>
    <p:sldId id="281" r:id="rId22"/>
    <p:sldId id="280" r:id="rId23"/>
    <p:sldId id="276" r:id="rId24"/>
    <p:sldId id="275" r:id="rId25"/>
    <p:sldId id="277" r:id="rId26"/>
    <p:sldId id="278"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0351" autoAdjust="0"/>
  </p:normalViewPr>
  <p:slideViewPr>
    <p:cSldViewPr>
      <p:cViewPr varScale="1">
        <p:scale>
          <a:sx n="72" d="100"/>
          <a:sy n="72" d="100"/>
        </p:scale>
        <p:origin x="-91" y="-13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9D73EE1-6E50-434A-BDC5-92E992B1BEFB}" type="datetimeFigureOut">
              <a:rPr lang="en-US" smtClean="0"/>
              <a:pPr/>
              <a:t>5/1/2011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4525CE-833D-484B-BF88-37DB95290A1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lloydbleekcollection.cs.uct.ac.za/books/BC_151_A1_4_001/A1_4_1_FUCOV.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lloydbleekcollection.cs.uct.ac.za/books/BC_151_A1_4_001/index.html"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lloydbleekcollection.cs.uct.ac.za/books/BC_151_A1_4_001/A1_4_1_00001.html"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lloydbleekcollection.cs.uct.ac.za/books/BC_151_A1_4_001/index.html"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lloydbleekcollection.cs.uct.ac.za/books/BC_151_A2_1_044/A2_1_44_03486.htm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lloydbleekcollection.cs.uct.ac.za/books/BC_151_A2_1_044/index.html"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"Sketch Map of South Africa showing British Possessions July 1885" from the Scottish Geographical Magazine. Published by the Scottish Geographical Society and edited by Hugh A. Webster and Arthur Silva White. Volume I, 1885</a:t>
            </a:r>
          </a:p>
          <a:p>
            <a:r>
              <a:rPr lang="en-US" dirty="0" smtClean="0"/>
              <a:t>Perry Castaneda Map Collection,</a:t>
            </a:r>
            <a:r>
              <a:rPr lang="en-US" baseline="0" dirty="0" smtClean="0"/>
              <a:t> UT Austin</a:t>
            </a:r>
          </a:p>
          <a:p>
            <a:r>
              <a:rPr lang="en-US" dirty="0" smtClean="0"/>
              <a:t>http://www.lib.utexas.edu/maps/south_africa.html</a:t>
            </a:r>
            <a:endParaRPr lang="en-US" dirty="0"/>
          </a:p>
        </p:txBody>
      </p:sp>
      <p:sp>
        <p:nvSpPr>
          <p:cNvPr id="4" name="Slide Number Placeholder 3"/>
          <p:cNvSpPr>
            <a:spLocks noGrp="1"/>
          </p:cNvSpPr>
          <p:nvPr>
            <p:ph type="sldNum" sz="quarter" idx="10"/>
          </p:nvPr>
        </p:nvSpPr>
        <p:spPr/>
        <p:txBody>
          <a:bodyPr/>
          <a:lstStyle/>
          <a:p>
            <a:fld id="{7E4525CE-833D-484B-BF88-37DB95290A1F}" type="slidenum">
              <a:rPr lang="en-US" smtClean="0"/>
              <a:pPr/>
              <a:t>5</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Hunters, </a:t>
            </a:r>
            <a:r>
              <a:rPr lang="en-US" dirty="0" err="1" smtClean="0"/>
              <a:t>Warmhoek</a:t>
            </a:r>
            <a:endParaRPr lang="en-US" dirty="0" smtClean="0"/>
          </a:p>
          <a:p>
            <a:r>
              <a:rPr lang="en-US" dirty="0" err="1" smtClean="0"/>
              <a:t>Karos</a:t>
            </a:r>
            <a:r>
              <a:rPr lang="en-US" dirty="0" smtClean="0"/>
              <a:t> Procession, </a:t>
            </a:r>
            <a:r>
              <a:rPr lang="en-US" dirty="0" err="1" smtClean="0"/>
              <a:t>Keurbos</a:t>
            </a:r>
            <a:endParaRPr lang="en-US" dirty="0" smtClean="0"/>
          </a:p>
          <a:p>
            <a:r>
              <a:rPr lang="en-US" dirty="0" smtClean="0"/>
              <a:t>Woman, </a:t>
            </a:r>
            <a:r>
              <a:rPr lang="en-US" dirty="0" err="1" smtClean="0"/>
              <a:t>Salman’s</a:t>
            </a:r>
            <a:r>
              <a:rPr lang="en-US" dirty="0" smtClean="0"/>
              <a:t> </a:t>
            </a:r>
            <a:r>
              <a:rPr lang="en-US" dirty="0" err="1" smtClean="0"/>
              <a:t>Lagter</a:t>
            </a:r>
            <a:endParaRPr lang="en-US" dirty="0"/>
          </a:p>
        </p:txBody>
      </p:sp>
      <p:sp>
        <p:nvSpPr>
          <p:cNvPr id="4" name="Slide Number Placeholder 3"/>
          <p:cNvSpPr>
            <a:spLocks noGrp="1"/>
          </p:cNvSpPr>
          <p:nvPr>
            <p:ph type="sldNum" sz="quarter" idx="10"/>
          </p:nvPr>
        </p:nvSpPr>
        <p:spPr/>
        <p:txBody>
          <a:bodyPr/>
          <a:lstStyle/>
          <a:p>
            <a:fld id="{7E4525CE-833D-484B-BF88-37DB95290A1F}" type="slidenum">
              <a:rPr lang="en-US" smtClean="0"/>
              <a:pPr/>
              <a:t>21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Images from UCT Lloyd-</a:t>
            </a:r>
            <a:r>
              <a:rPr lang="en-US" dirty="0" err="1" smtClean="0"/>
              <a:t>Bleek</a:t>
            </a:r>
            <a:r>
              <a:rPr lang="en-US" dirty="0" smtClean="0"/>
              <a:t> collection</a:t>
            </a:r>
          </a:p>
          <a:p>
            <a:r>
              <a:rPr lang="en-US" dirty="0" smtClean="0"/>
              <a:t>http://lloydbleekcollection.cs.uct.ac.za/</a:t>
            </a:r>
            <a:endParaRPr lang="en-US" dirty="0"/>
          </a:p>
        </p:txBody>
      </p:sp>
      <p:sp>
        <p:nvSpPr>
          <p:cNvPr id="4" name="Slide Number Placeholder 3"/>
          <p:cNvSpPr>
            <a:spLocks noGrp="1"/>
          </p:cNvSpPr>
          <p:nvPr>
            <p:ph type="sldNum" sz="quarter" idx="10"/>
          </p:nvPr>
        </p:nvSpPr>
        <p:spPr/>
        <p:txBody>
          <a:bodyPr/>
          <a:lstStyle/>
          <a:p>
            <a:fld id="{7E4525CE-833D-484B-BF88-37DB95290A1F}" type="slidenum">
              <a:rPr lang="en-US" smtClean="0"/>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UCT Lloyd</a:t>
            </a:r>
            <a:r>
              <a:rPr lang="en-US" baseline="0" dirty="0" smtClean="0"/>
              <a:t> and </a:t>
            </a:r>
            <a:r>
              <a:rPr lang="en-US" baseline="0" dirty="0" err="1" smtClean="0"/>
              <a:t>Bleek</a:t>
            </a:r>
            <a:r>
              <a:rPr lang="en-US" baseline="0" dirty="0" smtClean="0"/>
              <a:t> collection</a:t>
            </a:r>
          </a:p>
          <a:p>
            <a:r>
              <a:rPr lang="en-US" dirty="0" smtClean="0"/>
              <a:t>Image File: </a:t>
            </a:r>
            <a:r>
              <a:rPr lang="en-US" dirty="0" smtClean="0">
                <a:hlinkClick r:id="rId3"/>
              </a:rPr>
              <a:t>A1_4_1_FUCOV.JPG</a:t>
            </a:r>
            <a:endParaRPr lang="en-US" dirty="0" smtClean="0"/>
          </a:p>
          <a:p>
            <a:r>
              <a:rPr lang="en-US" dirty="0" smtClean="0"/>
              <a:t>Book: </a:t>
            </a:r>
            <a:r>
              <a:rPr lang="en-US" dirty="0" smtClean="0">
                <a:hlinkClick r:id="rId4"/>
              </a:rPr>
              <a:t>BC_151_A1_4_001</a:t>
            </a:r>
            <a:endParaRPr lang="en-US" dirty="0" smtClean="0"/>
          </a:p>
          <a:p>
            <a:r>
              <a:rPr lang="en-US" dirty="0" smtClean="0"/>
              <a:t>http://lloydbleekcollection.cs.uct.ac.za/stories/1/index.html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7E4525CE-833D-484B-BF88-37DB95290A1F}" type="slidenum">
              <a:rPr lang="en-US" smtClean="0"/>
              <a:pPr/>
              <a:t>7</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Ribs</a:t>
            </a:r>
          </a:p>
          <a:p>
            <a:r>
              <a:rPr lang="en-US" dirty="0" smtClean="0"/>
              <a:t>Heart of ox</a:t>
            </a:r>
          </a:p>
          <a:p>
            <a:r>
              <a:rPr lang="en-US" dirty="0" smtClean="0"/>
              <a:t>Thy</a:t>
            </a:r>
            <a:r>
              <a:rPr lang="en-US" baseline="0" dirty="0" smtClean="0"/>
              <a:t> heart</a:t>
            </a:r>
          </a:p>
          <a:p>
            <a:r>
              <a:rPr lang="en-US" baseline="0" dirty="0" smtClean="0"/>
              <a:t>My heart is sore</a:t>
            </a:r>
          </a:p>
          <a:p>
            <a:r>
              <a:rPr lang="en-US" baseline="0" dirty="0" smtClean="0"/>
              <a:t>Ox lungs</a:t>
            </a:r>
          </a:p>
          <a:p>
            <a:r>
              <a:rPr lang="en-US" baseline="0" dirty="0" smtClean="0"/>
              <a:t>Ox lung</a:t>
            </a:r>
          </a:p>
          <a:p>
            <a:r>
              <a:rPr lang="en-US" baseline="0" dirty="0" smtClean="0"/>
              <a:t>My lungs are sore</a:t>
            </a:r>
          </a:p>
          <a:p>
            <a:r>
              <a:rPr lang="en-US" baseline="0" dirty="0" smtClean="0"/>
              <a:t>Ox liver</a:t>
            </a:r>
          </a:p>
          <a:p>
            <a:r>
              <a:rPr lang="en-US" baseline="0" dirty="0" smtClean="0"/>
              <a:t>My liver is sore</a:t>
            </a:r>
          </a:p>
          <a:p>
            <a:r>
              <a:rPr lang="en-US" baseline="0" dirty="0" smtClean="0"/>
              <a:t>The Bushmen eat the cattle</a:t>
            </a:r>
          </a:p>
          <a:p>
            <a:r>
              <a:rPr lang="en-US" baseline="0" dirty="0" smtClean="0"/>
              <a:t>Of the Boers</a:t>
            </a:r>
          </a:p>
          <a:p>
            <a:r>
              <a:rPr lang="en-US" baseline="0" dirty="0" smtClean="0"/>
              <a:t>The Boers take the children </a:t>
            </a:r>
          </a:p>
          <a:p>
            <a:r>
              <a:rPr lang="en-US" baseline="0" dirty="0" smtClean="0"/>
              <a:t>Of the Bushmen</a:t>
            </a:r>
          </a:p>
          <a:p>
            <a:endParaRPr lang="en-US" baseline="0" dirty="0" smtClean="0"/>
          </a:p>
          <a:p>
            <a:r>
              <a:rPr lang="en-US" baseline="0" dirty="0" smtClean="0"/>
              <a:t>UCT Lloyd and </a:t>
            </a:r>
            <a:r>
              <a:rPr lang="en-US" baseline="0" dirty="0" err="1" smtClean="0"/>
              <a:t>Bleek</a:t>
            </a:r>
            <a:r>
              <a:rPr lang="en-US" baseline="0" dirty="0" smtClean="0"/>
              <a:t> collection</a:t>
            </a:r>
          </a:p>
          <a:p>
            <a:r>
              <a:rPr lang="en-US" baseline="0" dirty="0" smtClean="0"/>
              <a:t>Image: </a:t>
            </a:r>
            <a:r>
              <a:rPr lang="en-US" dirty="0" smtClean="0">
                <a:hlinkClick r:id="rId3"/>
              </a:rPr>
              <a:t>A1_4_1_00001.JPG</a:t>
            </a:r>
            <a:endParaRPr lang="en-US" dirty="0" smtClean="0"/>
          </a:p>
          <a:p>
            <a:r>
              <a:rPr lang="en-US" dirty="0" smtClean="0"/>
              <a:t>Book: </a:t>
            </a:r>
            <a:r>
              <a:rPr lang="en-US" dirty="0" smtClean="0">
                <a:hlinkClick r:id="rId4"/>
              </a:rPr>
              <a:t>BC_151_A1_4_001</a:t>
            </a:r>
            <a:endParaRPr lang="en-US" dirty="0" smtClean="0"/>
          </a:p>
          <a:p>
            <a:r>
              <a:rPr lang="en-US" dirty="0" smtClean="0"/>
              <a:t>http://lloydbleekcollection.cs.uct.ac.za/stories/2/index.html </a:t>
            </a:r>
          </a:p>
          <a:p>
            <a:endParaRPr lang="en-US" dirty="0"/>
          </a:p>
        </p:txBody>
      </p:sp>
      <p:sp>
        <p:nvSpPr>
          <p:cNvPr id="4" name="Slide Number Placeholder 3"/>
          <p:cNvSpPr>
            <a:spLocks noGrp="1"/>
          </p:cNvSpPr>
          <p:nvPr>
            <p:ph type="sldNum" sz="quarter" idx="10"/>
          </p:nvPr>
        </p:nvSpPr>
        <p:spPr/>
        <p:txBody>
          <a:bodyPr/>
          <a:lstStyle/>
          <a:p>
            <a:fld id="{7E4525CE-833D-484B-BF88-37DB95290A1F}"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UCT Lloyd &amp;</a:t>
            </a:r>
            <a:r>
              <a:rPr lang="en-US" baseline="0" dirty="0" smtClean="0"/>
              <a:t> </a:t>
            </a:r>
            <a:r>
              <a:rPr lang="en-US" baseline="0" dirty="0" err="1" smtClean="0"/>
              <a:t>Bleek</a:t>
            </a:r>
            <a:r>
              <a:rPr lang="en-US" baseline="0" dirty="0" smtClean="0"/>
              <a:t> Collection</a:t>
            </a:r>
            <a:endParaRPr lang="en-US" dirty="0" smtClean="0"/>
          </a:p>
          <a:p>
            <a:r>
              <a:rPr lang="en-US" dirty="0" smtClean="0"/>
              <a:t>Image File: </a:t>
            </a:r>
            <a:r>
              <a:rPr lang="en-US" dirty="0" smtClean="0">
                <a:hlinkClick r:id="rId3"/>
              </a:rPr>
              <a:t>A2_1_44_03486.JPG</a:t>
            </a:r>
            <a:endParaRPr lang="en-US" dirty="0" smtClean="0"/>
          </a:p>
          <a:p>
            <a:r>
              <a:rPr lang="en-US" dirty="0" smtClean="0"/>
              <a:t>Book: </a:t>
            </a:r>
            <a:r>
              <a:rPr lang="en-US" dirty="0" smtClean="0">
                <a:hlinkClick r:id="rId4"/>
              </a:rPr>
              <a:t>BC_151_A2_1_044</a:t>
            </a:r>
            <a:endParaRPr lang="en-US" dirty="0" smtClean="0"/>
          </a:p>
          <a:p>
            <a:r>
              <a:rPr lang="en-US" dirty="0" smtClean="0"/>
              <a:t>http://lloydbleekcollection.cs.uct.ac.za/stories/342/index.html </a:t>
            </a:r>
          </a:p>
          <a:p>
            <a:endParaRPr lang="en-US" dirty="0"/>
          </a:p>
        </p:txBody>
      </p:sp>
      <p:sp>
        <p:nvSpPr>
          <p:cNvPr id="4" name="Slide Number Placeholder 3"/>
          <p:cNvSpPr>
            <a:spLocks noGrp="1"/>
          </p:cNvSpPr>
          <p:nvPr>
            <p:ph type="sldNum" sz="quarter" idx="10"/>
          </p:nvPr>
        </p:nvSpPr>
        <p:spPr/>
        <p:txBody>
          <a:bodyPr/>
          <a:lstStyle/>
          <a:p>
            <a:fld id="{7E4525CE-833D-484B-BF88-37DB95290A1F}"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i="0" kern="1200" dirty="0" smtClean="0">
                <a:solidFill>
                  <a:schemeClr val="tx1"/>
                </a:solidFill>
                <a:latin typeface="+mn-lt"/>
                <a:ea typeface="+mn-ea"/>
                <a:cs typeface="+mn-cs"/>
              </a:rPr>
              <a:t>Citation</a:t>
            </a:r>
            <a:r>
              <a:rPr lang="en-US" sz="1200" i="0" kern="1200" baseline="0" dirty="0" smtClean="0">
                <a:solidFill>
                  <a:schemeClr val="tx1"/>
                </a:solidFill>
                <a:latin typeface="+mn-lt"/>
                <a:ea typeface="+mn-ea"/>
                <a:cs typeface="+mn-cs"/>
              </a:rPr>
              <a:t> for honorary degree (first woman to receive this in SA)</a:t>
            </a:r>
            <a:endParaRPr lang="en-US" sz="1200" i="0" kern="1200" dirty="0" smtClean="0">
              <a:solidFill>
                <a:schemeClr val="tx1"/>
              </a:solidFill>
              <a:latin typeface="+mn-lt"/>
              <a:ea typeface="+mn-ea"/>
              <a:cs typeface="+mn-cs"/>
            </a:endParaRPr>
          </a:p>
          <a:p>
            <a:r>
              <a:rPr lang="en-US" sz="1200" i="1" kern="1200" dirty="0" smtClean="0">
                <a:solidFill>
                  <a:schemeClr val="tx1"/>
                </a:solidFill>
                <a:latin typeface="+mn-lt"/>
                <a:ea typeface="+mn-ea"/>
                <a:cs typeface="+mn-cs"/>
              </a:rPr>
              <a:t>…an original production worthy of the highest praise. It is not only a masterly exposition of the folklore of a vanishing race that has remained primitive, but the philological value of the work is greater still, and the work will remain an authority on the language of the “Bushman and kindred races. </a:t>
            </a:r>
          </a:p>
          <a:p>
            <a:endParaRPr lang="en-US" sz="1200" i="1" kern="1200" dirty="0" smtClean="0">
              <a:solidFill>
                <a:schemeClr val="tx1"/>
              </a:solidFill>
              <a:latin typeface="+mn-lt"/>
              <a:ea typeface="+mn-ea"/>
              <a:cs typeface="+mn-cs"/>
            </a:endParaRPr>
          </a:p>
          <a:p>
            <a:r>
              <a:rPr lang="en-US" sz="1200" i="0" kern="1200" dirty="0" smtClean="0">
                <a:solidFill>
                  <a:schemeClr val="tx1"/>
                </a:solidFill>
                <a:latin typeface="+mn-lt"/>
                <a:ea typeface="+mn-ea"/>
                <a:cs typeface="+mn-cs"/>
              </a:rPr>
              <a:t>Photo: UNESCO Memory of the</a:t>
            </a:r>
            <a:r>
              <a:rPr lang="en-US" sz="1200" i="0" kern="1200" baseline="0" dirty="0" smtClean="0">
                <a:solidFill>
                  <a:schemeClr val="tx1"/>
                </a:solidFill>
                <a:latin typeface="+mn-lt"/>
                <a:ea typeface="+mn-ea"/>
                <a:cs typeface="+mn-cs"/>
              </a:rPr>
              <a:t> World</a:t>
            </a:r>
          </a:p>
          <a:p>
            <a:r>
              <a:rPr lang="en-US" dirty="0" smtClean="0"/>
              <a:t>http://www.unesco-ci.org/photos/showphoto.php/photo/4968/title/lucy-lloyd/cat/957</a:t>
            </a:r>
            <a:endParaRPr lang="en-US" dirty="0"/>
          </a:p>
        </p:txBody>
      </p:sp>
      <p:sp>
        <p:nvSpPr>
          <p:cNvPr id="4" name="Slide Number Placeholder 3"/>
          <p:cNvSpPr>
            <a:spLocks noGrp="1"/>
          </p:cNvSpPr>
          <p:nvPr>
            <p:ph type="sldNum" sz="quarter" idx="10"/>
          </p:nvPr>
        </p:nvSpPr>
        <p:spPr/>
        <p:txBody>
          <a:bodyPr/>
          <a:lstStyle/>
          <a:p>
            <a:fld id="{7E4525CE-833D-484B-BF88-37DB95290A1F}" type="slidenum">
              <a:rPr lang="en-US" smtClean="0"/>
              <a:pPr/>
              <a:t>12</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Farini’s</a:t>
            </a:r>
            <a:r>
              <a:rPr lang="en-US" dirty="0" smtClean="0"/>
              <a:t> “African Earthmen.”</a:t>
            </a:r>
            <a:r>
              <a:rPr lang="en-US" baseline="0" dirty="0" smtClean="0"/>
              <a:t> A Family “from the Orange River” who had been persuaded by Mr. W.A. Healey with sugar and coffee to travel to London for an exhibition in the 1880s. Some of the group had escaped in Cape Town, but were later recaptured and brought to England as the </a:t>
            </a:r>
            <a:r>
              <a:rPr lang="en-US" baseline="0" dirty="0" err="1" smtClean="0"/>
              <a:t>posessions</a:t>
            </a:r>
            <a:r>
              <a:rPr lang="en-US" baseline="0" dirty="0" smtClean="0"/>
              <a:t> of their exhibitors, who claimed to have saved them from slavery. [From </a:t>
            </a:r>
            <a:r>
              <a:rPr lang="en-US" i="1" baseline="0" dirty="0" smtClean="0"/>
              <a:t>Miscast</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7E4525CE-833D-484B-BF88-37DB95290A1F}" type="slidenum">
              <a:rPr lang="en-US" smtClean="0"/>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dirty="0" smtClean="0"/>
              <a:t>Frontispice du </a:t>
            </a:r>
            <a:r>
              <a:rPr lang="fr-FR" i="1" dirty="0" smtClean="0"/>
              <a:t>Voyage de F. Le Vaillant dans l'intérieur de l'Afrique par le cap de Bonne Espérance</a:t>
            </a:r>
            <a:r>
              <a:rPr lang="fr-FR" dirty="0" smtClean="0"/>
              <a:t> nouvelle édition, </a:t>
            </a:r>
            <a:r>
              <a:rPr lang="fr-FR" dirty="0" err="1" smtClean="0"/>
              <a:t>Desray</a:t>
            </a:r>
            <a:r>
              <a:rPr lang="fr-FR" dirty="0" smtClean="0"/>
              <a:t>, An VI.</a:t>
            </a:r>
            <a:endParaRPr lang="en-US" dirty="0"/>
          </a:p>
        </p:txBody>
      </p:sp>
      <p:sp>
        <p:nvSpPr>
          <p:cNvPr id="4" name="Slide Number Placeholder 3"/>
          <p:cNvSpPr>
            <a:spLocks noGrp="1"/>
          </p:cNvSpPr>
          <p:nvPr>
            <p:ph type="sldNum" sz="quarter" idx="10"/>
          </p:nvPr>
        </p:nvSpPr>
        <p:spPr/>
        <p:txBody>
          <a:bodyPr/>
          <a:lstStyle/>
          <a:p>
            <a:fld id="{7E4525CE-833D-484B-BF88-37DB95290A1F}" type="slidenum">
              <a:rPr lang="en-US" smtClean="0"/>
              <a:pPr/>
              <a:t>17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Chap</a:t>
            </a:r>
            <a:r>
              <a:rPr lang="en-US" baseline="0" dirty="0" smtClean="0"/>
              <a:t> </a:t>
            </a:r>
            <a:r>
              <a:rPr lang="en-US" baseline="0" dirty="0" err="1" smtClean="0"/>
              <a:t>Kusimba</a:t>
            </a:r>
            <a:r>
              <a:rPr lang="en-US" baseline="0" dirty="0" smtClean="0"/>
              <a:t>, </a:t>
            </a:r>
            <a:r>
              <a:rPr lang="en-US" baseline="0" dirty="0" err="1" smtClean="0"/>
              <a:t>Mtwapa</a:t>
            </a:r>
            <a:r>
              <a:rPr lang="en-US" baseline="0" dirty="0" smtClean="0"/>
              <a:t>, Kenya</a:t>
            </a:r>
          </a:p>
          <a:p>
            <a:r>
              <a:rPr lang="en-US" dirty="0" smtClean="0"/>
              <a:t>http://sambali.blogspot.com/2009/09/new-evidence-of-cinnamon-route-from.html</a:t>
            </a:r>
          </a:p>
          <a:p>
            <a:endParaRPr lang="en-US" dirty="0" smtClean="0"/>
          </a:p>
          <a:p>
            <a:r>
              <a:rPr lang="en-US" dirty="0" err="1" smtClean="0"/>
              <a:t>Clanwilliam</a:t>
            </a:r>
            <a:r>
              <a:rPr lang="en-US" baseline="0" dirty="0" smtClean="0"/>
              <a:t> Living Landscape</a:t>
            </a:r>
          </a:p>
          <a:p>
            <a:r>
              <a:rPr lang="en-US" dirty="0" smtClean="0"/>
              <a:t>http://www.cllp.uct.ac.za/index.htm</a:t>
            </a:r>
          </a:p>
          <a:p>
            <a:endParaRPr lang="en-US" dirty="0" smtClean="0"/>
          </a:p>
          <a:p>
            <a:r>
              <a:rPr lang="en-US" dirty="0" smtClean="0"/>
              <a:t>John</a:t>
            </a:r>
            <a:r>
              <a:rPr lang="en-US" baseline="0" dirty="0" smtClean="0"/>
              <a:t> </a:t>
            </a:r>
            <a:r>
              <a:rPr lang="en-US" baseline="0" dirty="0" err="1" smtClean="0"/>
              <a:t>Parkington</a:t>
            </a:r>
            <a:endParaRPr lang="en-US" baseline="0" dirty="0" smtClean="0"/>
          </a:p>
          <a:p>
            <a:r>
              <a:rPr lang="en-US" dirty="0" smtClean="0"/>
              <a:t>http://web.uct.ac.za/depts/age/people/parking.htm</a:t>
            </a:r>
            <a:endParaRPr lang="en-US" dirty="0"/>
          </a:p>
        </p:txBody>
      </p:sp>
      <p:sp>
        <p:nvSpPr>
          <p:cNvPr id="4" name="Slide Number Placeholder 3"/>
          <p:cNvSpPr>
            <a:spLocks noGrp="1"/>
          </p:cNvSpPr>
          <p:nvPr>
            <p:ph type="sldNum" sz="quarter" idx="10"/>
          </p:nvPr>
        </p:nvSpPr>
        <p:spPr/>
        <p:txBody>
          <a:bodyPr/>
          <a:lstStyle/>
          <a:p>
            <a:fld id="{7E4525CE-833D-484B-BF88-37DB95290A1F}" type="slidenum">
              <a:rPr lang="en-US" smtClean="0"/>
              <a:pPr/>
              <a:t>20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7FE314C6-573E-4065-8E68-26E1094D709C}" type="datetimeFigureOut">
              <a:rPr lang="en-US" smtClean="0"/>
              <a:pPr/>
              <a:t>5/1/2011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3FF8A-E907-4A4A-A6D2-6584AED54076}"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E314C6-573E-4065-8E68-26E1094D709C}" type="datetimeFigureOut">
              <a:rPr lang="en-US" smtClean="0"/>
              <a:pPr/>
              <a:t>5/1/2011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3FF8A-E907-4A4A-A6D2-6584AED5407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E314C6-573E-4065-8E68-26E1094D709C}" type="datetimeFigureOut">
              <a:rPr lang="en-US" smtClean="0"/>
              <a:pPr/>
              <a:t>5/1/2011</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9643FF8A-E907-4A4A-A6D2-6584AED5407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E314C6-573E-4065-8E68-26E1094D709C}" type="datetimeFigureOut">
              <a:rPr lang="en-US" smtClean="0"/>
              <a:pPr/>
              <a:t>5/1/2011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3FF8A-E907-4A4A-A6D2-6584AED5407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7FE314C6-573E-4065-8E68-26E1094D709C}" type="datetimeFigureOut">
              <a:rPr lang="en-US" smtClean="0"/>
              <a:pPr/>
              <a:t>5/1/2011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3FF8A-E907-4A4A-A6D2-6584AED54076}"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7FE314C6-573E-4065-8E68-26E1094D709C}" type="datetimeFigureOut">
              <a:rPr lang="en-US" smtClean="0"/>
              <a:pPr/>
              <a:t>5/1/2011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3FF8A-E907-4A4A-A6D2-6584AED5407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7FE314C6-573E-4065-8E68-26E1094D709C}" type="datetimeFigureOut">
              <a:rPr lang="en-US" smtClean="0"/>
              <a:pPr/>
              <a:t>5/1/2011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43FF8A-E907-4A4A-A6D2-6584AED5407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FE314C6-573E-4065-8E68-26E1094D709C}" type="datetimeFigureOut">
              <a:rPr lang="en-US" smtClean="0"/>
              <a:pPr/>
              <a:t>5/1/2011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43FF8A-E907-4A4A-A6D2-6584AED5407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E314C6-573E-4065-8E68-26E1094D709C}" type="datetimeFigureOut">
              <a:rPr lang="en-US" smtClean="0"/>
              <a:pPr/>
              <a:t>5/1/2011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43FF8A-E907-4A4A-A6D2-6584AED5407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7FE314C6-573E-4065-8E68-26E1094D709C}" type="datetimeFigureOut">
              <a:rPr lang="en-US" smtClean="0"/>
              <a:pPr/>
              <a:t>5/1/2011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3FF8A-E907-4A4A-A6D2-6584AED54076}"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7FE314C6-573E-4065-8E68-26E1094D709C}" type="datetimeFigureOut">
              <a:rPr lang="en-US" smtClean="0"/>
              <a:pPr/>
              <a:t>5/1/2011</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9643FF8A-E907-4A4A-A6D2-6584AED54076}"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40000"/>
            <a:lumOff val="60000"/>
          </a:schemeClr>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7FE314C6-573E-4065-8E68-26E1094D709C}" type="datetimeFigureOut">
              <a:rPr lang="en-US" smtClean="0"/>
              <a:pPr/>
              <a:t>5/1/2011</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9643FF8A-E907-4A4A-A6D2-6584AED5407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30.jpeg"/><Relationship Id="rId3" Type="http://schemas.openxmlformats.org/officeDocument/2006/relationships/image" Target="../media/image28.jpeg"/><Relationship Id="rId7" Type="http://schemas.openxmlformats.org/officeDocument/2006/relationships/image" Target="../media/image29.jpeg"/><Relationship Id="rId2" Type="http://schemas.openxmlformats.org/officeDocument/2006/relationships/image" Target="../media/image27.jpeg"/><Relationship Id="rId1" Type="http://schemas.openxmlformats.org/officeDocument/2006/relationships/slideLayout" Target="../slideLayouts/slideLayout6.xml"/><Relationship Id="rId6" Type="http://schemas.openxmlformats.org/officeDocument/2006/relationships/hyperlink" Target="http://portal.unesco.org/ci/en/ev.php-URL_ID=22938&amp;URL_DO=DO_TOPIC&amp;URL_SECTION=201.html" TargetMode="External"/><Relationship Id="rId5" Type="http://schemas.openxmlformats.org/officeDocument/2006/relationships/hyperlink" Target="http://lloydbleekcollection.cs.uct.ac.za/index.html" TargetMode="External"/><Relationship Id="rId4" Type="http://schemas.openxmlformats.org/officeDocument/2006/relationships/hyperlink" Target="http://www.amazon.com/Claim-Country-Archive-Wilhelm-Bleek/dp/0821417789" TargetMode="External"/><Relationship Id="rId9" Type="http://schemas.openxmlformats.org/officeDocument/2006/relationships/hyperlink" Target="http://www.amazon.com/Bushmen-Victorian-World-Remarkable-Bleek-lloyd/dp/1770130918/ref=sr_1_fkmr0_1?ie=UTF8&amp;qid=1304138913&amp;sr=1-1-fkmr0"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lloydbleekcollection.cs.uct.ac.za/index.html" TargetMode="External"/><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3.jpeg"/><Relationship Id="rId1" Type="http://schemas.openxmlformats.org/officeDocument/2006/relationships/slideLayout" Target="../slideLayouts/slideLayout6.xml"/><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15.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6.xml"/><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51.gif"/><Relationship Id="rId2" Type="http://schemas.openxmlformats.org/officeDocument/2006/relationships/image" Target="../media/image50.gif"/><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6.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6.xml"/><Relationship Id="rId5" Type="http://schemas.openxmlformats.org/officeDocument/2006/relationships/image" Target="../media/image15.jpeg"/><Relationship Id="rId4" Type="http://schemas.openxmlformats.org/officeDocument/2006/relationships/image" Target="../media/image14.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5.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355848"/>
            <a:ext cx="8077200" cy="1673352"/>
          </a:xfrm>
        </p:spPr>
        <p:txBody>
          <a:bodyPr/>
          <a:lstStyle/>
          <a:p>
            <a:r>
              <a:rPr lang="en-US" dirty="0" smtClean="0"/>
              <a:t>Reading Colonial Landscapes</a:t>
            </a:r>
            <a:endParaRPr lang="en-US" dirty="0"/>
          </a:p>
        </p:txBody>
      </p:sp>
      <p:sp>
        <p:nvSpPr>
          <p:cNvPr id="3" name="Subtitle 2"/>
          <p:cNvSpPr>
            <a:spLocks noGrp="1"/>
          </p:cNvSpPr>
          <p:nvPr>
            <p:ph type="subTitle" idx="1"/>
          </p:nvPr>
        </p:nvSpPr>
        <p:spPr/>
        <p:txBody>
          <a:bodyPr/>
          <a:lstStyle/>
          <a:p>
            <a:r>
              <a:rPr lang="en-US" dirty="0" smtClean="0"/>
              <a:t> </a:t>
            </a:r>
            <a:endParaRPr lang="en-US" dirty="0"/>
          </a:p>
        </p:txBody>
      </p:sp>
      <p:pic>
        <p:nvPicPr>
          <p:cNvPr id="5122" name="Picture 2" descr="C:\Users\poechs\Pictures\My Pictures\Cedarberg Dec 2006\OlifantsRiver2 026.jpg"/>
          <p:cNvPicPr>
            <a:picLocks noChangeAspect="1" noChangeArrowheads="1"/>
          </p:cNvPicPr>
          <p:nvPr/>
        </p:nvPicPr>
        <p:blipFill>
          <a:blip r:embed="rId2" cstate="print"/>
          <a:srcRect/>
          <a:stretch>
            <a:fillRect/>
          </a:stretch>
        </p:blipFill>
        <p:spPr bwMode="auto">
          <a:xfrm>
            <a:off x="76200" y="5257800"/>
            <a:ext cx="1930400" cy="1447800"/>
          </a:xfrm>
          <a:prstGeom prst="rect">
            <a:avLst/>
          </a:prstGeom>
          <a:noFill/>
        </p:spPr>
      </p:pic>
      <p:pic>
        <p:nvPicPr>
          <p:cNvPr id="5123" name="Picture 3" descr="C:\Users\poechs\Pictures\My Pictures\Cedarberg Dec 2006\OlifantsRiver 092.jpg"/>
          <p:cNvPicPr>
            <a:picLocks noChangeAspect="1" noChangeArrowheads="1"/>
          </p:cNvPicPr>
          <p:nvPr/>
        </p:nvPicPr>
        <p:blipFill>
          <a:blip r:embed="rId3" cstate="print"/>
          <a:srcRect/>
          <a:stretch>
            <a:fillRect/>
          </a:stretch>
        </p:blipFill>
        <p:spPr bwMode="auto">
          <a:xfrm>
            <a:off x="2057400" y="5257800"/>
            <a:ext cx="1905000" cy="1428750"/>
          </a:xfrm>
          <a:prstGeom prst="rect">
            <a:avLst/>
          </a:prstGeom>
          <a:noFill/>
        </p:spPr>
      </p:pic>
      <p:pic>
        <p:nvPicPr>
          <p:cNvPr id="5124" name="Picture 4" descr="C:\Users\poechs\Pictures\My Pictures\Cedarberg Dec 2006\Witsenberg Valley 001.jpg"/>
          <p:cNvPicPr>
            <a:picLocks noChangeAspect="1" noChangeArrowheads="1"/>
          </p:cNvPicPr>
          <p:nvPr/>
        </p:nvPicPr>
        <p:blipFill>
          <a:blip r:embed="rId4" cstate="print"/>
          <a:srcRect/>
          <a:stretch>
            <a:fillRect/>
          </a:stretch>
        </p:blipFill>
        <p:spPr bwMode="auto">
          <a:xfrm>
            <a:off x="4038600" y="5257800"/>
            <a:ext cx="1905000" cy="1428750"/>
          </a:xfrm>
          <a:prstGeom prst="rect">
            <a:avLst/>
          </a:prstGeom>
          <a:noFill/>
        </p:spPr>
      </p:pic>
      <p:pic>
        <p:nvPicPr>
          <p:cNvPr id="5125" name="Picture 5" descr="C:\Users\poechs\Pictures\My Pictures\Cedarberg Dec 2006\Witsenberg Valley 031.jpg"/>
          <p:cNvPicPr>
            <a:picLocks noChangeAspect="1" noChangeArrowheads="1"/>
          </p:cNvPicPr>
          <p:nvPr/>
        </p:nvPicPr>
        <p:blipFill>
          <a:blip r:embed="rId5" cstate="print"/>
          <a:srcRect/>
          <a:stretch>
            <a:fillRect/>
          </a:stretch>
        </p:blipFill>
        <p:spPr bwMode="auto">
          <a:xfrm rot="5400000">
            <a:off x="7734300" y="5448300"/>
            <a:ext cx="1524000" cy="1143000"/>
          </a:xfrm>
          <a:prstGeom prst="rect">
            <a:avLst/>
          </a:prstGeom>
          <a:noFill/>
        </p:spPr>
      </p:pic>
      <p:pic>
        <p:nvPicPr>
          <p:cNvPr id="5126" name="Picture 6" descr="C:\Users\poechs\Pictures\My Pictures\Cedarberg Dec 2006\OlifantsRiver 045.jpg"/>
          <p:cNvPicPr>
            <a:picLocks noChangeAspect="1" noChangeArrowheads="1"/>
          </p:cNvPicPr>
          <p:nvPr/>
        </p:nvPicPr>
        <p:blipFill>
          <a:blip r:embed="rId6" cstate="print"/>
          <a:srcRect l="3947"/>
          <a:stretch>
            <a:fillRect/>
          </a:stretch>
        </p:blipFill>
        <p:spPr bwMode="auto">
          <a:xfrm>
            <a:off x="6019800" y="5257800"/>
            <a:ext cx="1854200" cy="14478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an archive?</a:t>
            </a:r>
            <a:endParaRPr lang="en-US" dirty="0"/>
          </a:p>
        </p:txBody>
      </p:sp>
      <p:pic>
        <p:nvPicPr>
          <p:cNvPr id="36866" name="Picture 2" descr="C:\Users\poechs\Documents\_2010 projects\HumCore\lecture materials\Lucy_Lloyd_notebooks.jpg"/>
          <p:cNvPicPr>
            <a:picLocks noChangeAspect="1" noChangeArrowheads="1"/>
          </p:cNvPicPr>
          <p:nvPr/>
        </p:nvPicPr>
        <p:blipFill>
          <a:blip r:embed="rId2" cstate="print"/>
          <a:srcRect/>
          <a:stretch>
            <a:fillRect/>
          </a:stretch>
        </p:blipFill>
        <p:spPr bwMode="auto">
          <a:xfrm>
            <a:off x="304800" y="1600200"/>
            <a:ext cx="4885881" cy="314325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6869" name="Picture 5" descr="C:\Users\poechs\Documents\_2010 projects\HumCore\lecture materials\claimtothecountry.jpg"/>
          <p:cNvPicPr>
            <a:picLocks noChangeAspect="1" noChangeArrowheads="1"/>
          </p:cNvPicPr>
          <p:nvPr/>
        </p:nvPicPr>
        <p:blipFill>
          <a:blip r:embed="rId3" cstate="print"/>
          <a:srcRect l="8834" t="1056" r="8500"/>
          <a:stretch>
            <a:fillRect/>
          </a:stretch>
        </p:blipFill>
        <p:spPr bwMode="auto">
          <a:xfrm>
            <a:off x="6934200" y="3733800"/>
            <a:ext cx="2057400" cy="2462520"/>
          </a:xfrm>
          <a:prstGeom prst="rect">
            <a:avLst/>
          </a:prstGeom>
          <a:noFill/>
        </p:spPr>
      </p:pic>
      <p:sp>
        <p:nvSpPr>
          <p:cNvPr id="7" name="TextBox 6"/>
          <p:cNvSpPr txBox="1"/>
          <p:nvPr/>
        </p:nvSpPr>
        <p:spPr>
          <a:xfrm>
            <a:off x="5410200" y="6211669"/>
            <a:ext cx="3602909" cy="646331"/>
          </a:xfrm>
          <a:prstGeom prst="rect">
            <a:avLst/>
          </a:prstGeom>
          <a:noFill/>
        </p:spPr>
        <p:txBody>
          <a:bodyPr wrap="none" rtlCol="0">
            <a:spAutoFit/>
          </a:bodyPr>
          <a:lstStyle/>
          <a:p>
            <a:r>
              <a:rPr lang="en-US" dirty="0" err="1" smtClean="0"/>
              <a:t>Pippa</a:t>
            </a:r>
            <a:r>
              <a:rPr lang="en-US" dirty="0" smtClean="0"/>
              <a:t> </a:t>
            </a:r>
            <a:r>
              <a:rPr lang="en-US" dirty="0" err="1" smtClean="0"/>
              <a:t>Skotnes</a:t>
            </a:r>
            <a:r>
              <a:rPr lang="en-US" dirty="0" smtClean="0"/>
              <a:t>, </a:t>
            </a:r>
            <a:r>
              <a:rPr lang="en-US" dirty="0" smtClean="0">
                <a:hlinkClick r:id="rId4"/>
              </a:rPr>
              <a:t>Claim to the Country</a:t>
            </a:r>
            <a:r>
              <a:rPr lang="en-US" dirty="0" smtClean="0"/>
              <a:t/>
            </a:r>
            <a:br>
              <a:rPr lang="en-US" dirty="0" smtClean="0"/>
            </a:br>
            <a:r>
              <a:rPr lang="en-US" dirty="0" smtClean="0"/>
              <a:t>Ohio University Press, 2007</a:t>
            </a:r>
            <a:endParaRPr lang="en-US" dirty="0"/>
          </a:p>
        </p:txBody>
      </p:sp>
      <p:sp>
        <p:nvSpPr>
          <p:cNvPr id="8" name="TextBox 7"/>
          <p:cNvSpPr txBox="1"/>
          <p:nvPr/>
        </p:nvSpPr>
        <p:spPr>
          <a:xfrm>
            <a:off x="533400" y="4876800"/>
            <a:ext cx="2474332" cy="923330"/>
          </a:xfrm>
          <a:prstGeom prst="rect">
            <a:avLst/>
          </a:prstGeom>
          <a:noFill/>
        </p:spPr>
        <p:txBody>
          <a:bodyPr wrap="none" rtlCol="0">
            <a:spAutoFit/>
          </a:bodyPr>
          <a:lstStyle/>
          <a:p>
            <a:r>
              <a:rPr lang="en-US" dirty="0" smtClean="0"/>
              <a:t>Lucy Lloyd’s Notebooks</a:t>
            </a:r>
            <a:br>
              <a:rPr lang="en-US" dirty="0" smtClean="0"/>
            </a:br>
            <a:r>
              <a:rPr lang="en-US" dirty="0" smtClean="0"/>
              <a:t>University of Cape Town</a:t>
            </a:r>
            <a:br>
              <a:rPr lang="en-US" dirty="0" smtClean="0"/>
            </a:br>
            <a:r>
              <a:rPr lang="en-US" dirty="0" smtClean="0"/>
              <a:t>Lloyd &amp; </a:t>
            </a:r>
            <a:r>
              <a:rPr lang="en-US" dirty="0" err="1" smtClean="0"/>
              <a:t>Bleek</a:t>
            </a:r>
            <a:r>
              <a:rPr lang="en-US" dirty="0" smtClean="0"/>
              <a:t> Collection</a:t>
            </a:r>
            <a:endParaRPr lang="en-US" dirty="0"/>
          </a:p>
        </p:txBody>
      </p:sp>
      <p:sp>
        <p:nvSpPr>
          <p:cNvPr id="9" name="TextBox 8"/>
          <p:cNvSpPr txBox="1"/>
          <p:nvPr/>
        </p:nvSpPr>
        <p:spPr>
          <a:xfrm>
            <a:off x="457200" y="5791200"/>
            <a:ext cx="2584362" cy="369332"/>
          </a:xfrm>
          <a:prstGeom prst="rect">
            <a:avLst/>
          </a:prstGeom>
          <a:noFill/>
        </p:spPr>
        <p:txBody>
          <a:bodyPr wrap="none" rtlCol="0">
            <a:spAutoFit/>
          </a:bodyPr>
          <a:lstStyle/>
          <a:p>
            <a:r>
              <a:rPr lang="en-US" dirty="0" smtClean="0">
                <a:hlinkClick r:id="rId5"/>
              </a:rPr>
              <a:t>The Digital </a:t>
            </a:r>
            <a:r>
              <a:rPr lang="en-US" dirty="0" err="1" smtClean="0">
                <a:hlinkClick r:id="rId5"/>
              </a:rPr>
              <a:t>Bleek</a:t>
            </a:r>
            <a:r>
              <a:rPr lang="en-US" dirty="0" smtClean="0">
                <a:hlinkClick r:id="rId5"/>
              </a:rPr>
              <a:t> &amp; Lloyd</a:t>
            </a:r>
            <a:endParaRPr lang="en-US" dirty="0"/>
          </a:p>
        </p:txBody>
      </p:sp>
      <p:sp>
        <p:nvSpPr>
          <p:cNvPr id="10" name="TextBox 9"/>
          <p:cNvSpPr txBox="1"/>
          <p:nvPr/>
        </p:nvSpPr>
        <p:spPr>
          <a:xfrm>
            <a:off x="457200" y="6248400"/>
            <a:ext cx="3857146" cy="369332"/>
          </a:xfrm>
          <a:prstGeom prst="rect">
            <a:avLst/>
          </a:prstGeom>
          <a:noFill/>
        </p:spPr>
        <p:txBody>
          <a:bodyPr wrap="none" rtlCol="0">
            <a:spAutoFit/>
          </a:bodyPr>
          <a:lstStyle/>
          <a:p>
            <a:r>
              <a:rPr lang="en-US" dirty="0" smtClean="0">
                <a:hlinkClick r:id="rId6"/>
              </a:rPr>
              <a:t>UNESCO Memory of the World Project</a:t>
            </a:r>
            <a:endParaRPr lang="en-US" dirty="0"/>
          </a:p>
        </p:txBody>
      </p:sp>
      <p:pic>
        <p:nvPicPr>
          <p:cNvPr id="36870" name="Picture 6" descr="C:\Users\poechs\Documents\PAST teaching &amp; syllabi\134d South Africa W05\SA teaching pics\UCT &amp; Devils Peak.jpg"/>
          <p:cNvPicPr>
            <a:picLocks noChangeAspect="1" noChangeArrowheads="1"/>
          </p:cNvPicPr>
          <p:nvPr/>
        </p:nvPicPr>
        <p:blipFill>
          <a:blip r:embed="rId7" cstate="print"/>
          <a:srcRect/>
          <a:stretch>
            <a:fillRect/>
          </a:stretch>
        </p:blipFill>
        <p:spPr bwMode="auto">
          <a:xfrm>
            <a:off x="6934200" y="100879"/>
            <a:ext cx="2011363" cy="1270721"/>
          </a:xfrm>
          <a:prstGeom prst="rect">
            <a:avLst/>
          </a:prstGeom>
          <a:noFill/>
        </p:spPr>
      </p:pic>
      <p:pic>
        <p:nvPicPr>
          <p:cNvPr id="36871" name="Picture 7" descr="C:\Users\poechs\Documents\_2010 projects\HumCore\lecture materials\bank book cover.jpg"/>
          <p:cNvPicPr>
            <a:picLocks noChangeAspect="1" noChangeArrowheads="1"/>
          </p:cNvPicPr>
          <p:nvPr/>
        </p:nvPicPr>
        <p:blipFill>
          <a:blip r:embed="rId8" cstate="print"/>
          <a:srcRect/>
          <a:stretch>
            <a:fillRect/>
          </a:stretch>
        </p:blipFill>
        <p:spPr bwMode="auto">
          <a:xfrm>
            <a:off x="5486400" y="1600200"/>
            <a:ext cx="1837306" cy="2743200"/>
          </a:xfrm>
          <a:prstGeom prst="rect">
            <a:avLst/>
          </a:prstGeom>
          <a:noFill/>
        </p:spPr>
      </p:pic>
      <p:sp>
        <p:nvSpPr>
          <p:cNvPr id="13" name="TextBox 12"/>
          <p:cNvSpPr txBox="1"/>
          <p:nvPr/>
        </p:nvSpPr>
        <p:spPr>
          <a:xfrm>
            <a:off x="7315200" y="1752600"/>
            <a:ext cx="1713931" cy="1754326"/>
          </a:xfrm>
          <a:prstGeom prst="rect">
            <a:avLst/>
          </a:prstGeom>
          <a:noFill/>
        </p:spPr>
        <p:txBody>
          <a:bodyPr wrap="none" rtlCol="0">
            <a:spAutoFit/>
          </a:bodyPr>
          <a:lstStyle/>
          <a:p>
            <a:r>
              <a:rPr lang="en-US" dirty="0" smtClean="0"/>
              <a:t>Andrew Banks,</a:t>
            </a:r>
          </a:p>
          <a:p>
            <a:r>
              <a:rPr lang="en-US" dirty="0" smtClean="0">
                <a:hlinkClick r:id="rId9"/>
              </a:rPr>
              <a:t>Bushmen in a </a:t>
            </a:r>
          </a:p>
          <a:p>
            <a:r>
              <a:rPr lang="en-US" dirty="0" smtClean="0">
                <a:hlinkClick r:id="rId9"/>
              </a:rPr>
              <a:t>Victorian World</a:t>
            </a:r>
            <a:r>
              <a:rPr lang="en-US" dirty="0" smtClean="0"/>
              <a:t>,</a:t>
            </a:r>
          </a:p>
          <a:p>
            <a:r>
              <a:rPr lang="en-US" dirty="0" smtClean="0"/>
              <a:t>Double Storey </a:t>
            </a:r>
          </a:p>
          <a:p>
            <a:r>
              <a:rPr lang="en-US" dirty="0" smtClean="0"/>
              <a:t>Books</a:t>
            </a:r>
          </a:p>
          <a:p>
            <a:r>
              <a:rPr lang="en-US" dirty="0" smtClean="0"/>
              <a:t>2008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870"/>
                                        </p:tgtEl>
                                        <p:attrNameLst>
                                          <p:attrName>style.visibility</p:attrName>
                                        </p:attrNameLst>
                                      </p:cBhvr>
                                      <p:to>
                                        <p:strVal val="visible"/>
                                      </p:to>
                                    </p:set>
                                    <p:animEffect transition="in" filter="fade">
                                      <p:cBhvr>
                                        <p:cTn id="7" dur="1000"/>
                                        <p:tgtEl>
                                          <p:spTgt spid="3687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866"/>
                                        </p:tgtEl>
                                        <p:attrNameLst>
                                          <p:attrName>style.visibility</p:attrName>
                                        </p:attrNameLst>
                                      </p:cBhvr>
                                      <p:to>
                                        <p:strVal val="visible"/>
                                      </p:to>
                                    </p:set>
                                    <p:animEffect transition="in" filter="fade">
                                      <p:cBhvr>
                                        <p:cTn id="12" dur="2000"/>
                                        <p:tgtEl>
                                          <p:spTgt spid="3686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2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6871"/>
                                        </p:tgtEl>
                                        <p:attrNameLst>
                                          <p:attrName>style.visibility</p:attrName>
                                        </p:attrNameLst>
                                      </p:cBhvr>
                                      <p:to>
                                        <p:strVal val="visible"/>
                                      </p:to>
                                    </p:set>
                                    <p:animEffect transition="in" filter="fade">
                                      <p:cBhvr>
                                        <p:cTn id="20" dur="2000"/>
                                        <p:tgtEl>
                                          <p:spTgt spid="36871"/>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20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36869"/>
                                        </p:tgtEl>
                                        <p:attrNameLst>
                                          <p:attrName>style.visibility</p:attrName>
                                        </p:attrNameLst>
                                      </p:cBhvr>
                                      <p:to>
                                        <p:strVal val="visible"/>
                                      </p:to>
                                    </p:set>
                                    <p:animEffect transition="in" filter="fade">
                                      <p:cBhvr>
                                        <p:cTn id="28" dur="2000"/>
                                        <p:tgtEl>
                                          <p:spTgt spid="3686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20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20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Access</a:t>
            </a:r>
            <a:endParaRPr lang="en-US" dirty="0"/>
          </a:p>
        </p:txBody>
      </p:sp>
      <p:pic>
        <p:nvPicPr>
          <p:cNvPr id="37890" name="Picture 2"/>
          <p:cNvPicPr>
            <a:picLocks noChangeAspect="1" noChangeArrowheads="1"/>
          </p:cNvPicPr>
          <p:nvPr/>
        </p:nvPicPr>
        <p:blipFill>
          <a:blip r:embed="rId2" cstate="print"/>
          <a:srcRect l="58930" t="17021" r="6431" b="13475"/>
          <a:stretch>
            <a:fillRect/>
          </a:stretch>
        </p:blipFill>
        <p:spPr bwMode="auto">
          <a:xfrm>
            <a:off x="228600" y="1600200"/>
            <a:ext cx="8534400" cy="5137212"/>
          </a:xfrm>
          <a:prstGeom prst="rect">
            <a:avLst/>
          </a:prstGeom>
          <a:noFill/>
          <a:ln w="9525">
            <a:noFill/>
            <a:miter lim="800000"/>
            <a:headEnd/>
            <a:tailEnd/>
          </a:ln>
        </p:spPr>
      </p:pic>
      <p:sp>
        <p:nvSpPr>
          <p:cNvPr id="4" name="TextBox 3"/>
          <p:cNvSpPr txBox="1"/>
          <p:nvPr/>
        </p:nvSpPr>
        <p:spPr>
          <a:xfrm>
            <a:off x="838200" y="6248400"/>
            <a:ext cx="7585153" cy="523220"/>
          </a:xfrm>
          <a:prstGeom prst="rect">
            <a:avLst/>
          </a:prstGeom>
          <a:noFill/>
        </p:spPr>
        <p:txBody>
          <a:bodyPr wrap="none" rtlCol="0">
            <a:spAutoFit/>
          </a:bodyPr>
          <a:lstStyle/>
          <a:p>
            <a:r>
              <a:rPr lang="en-US" sz="2800" dirty="0" smtClean="0">
                <a:hlinkClick r:id="rId3"/>
              </a:rPr>
              <a:t>http://lloydbleekcollection.cs.uct.ac.za/index.html</a:t>
            </a:r>
            <a:endParaRPr lang="en-US" sz="2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4038600" cy="5715000"/>
          </a:xfrm>
        </p:spPr>
        <p:txBody>
          <a:bodyPr>
            <a:normAutofit/>
          </a:bodyPr>
          <a:lstStyle/>
          <a:p>
            <a:r>
              <a:rPr lang="en-US" sz="6000" dirty="0" smtClean="0"/>
              <a:t>Lucy Lloyd</a:t>
            </a:r>
            <a:r>
              <a:rPr lang="en-US" dirty="0" smtClean="0"/>
              <a:t/>
            </a:r>
            <a:br>
              <a:rPr lang="en-US" dirty="0" smtClean="0"/>
            </a:br>
            <a:r>
              <a:rPr lang="en-US" dirty="0" smtClean="0"/>
              <a:t>Honorary Doctorate, 1911</a:t>
            </a:r>
            <a:br>
              <a:rPr lang="en-US" dirty="0" smtClean="0"/>
            </a:br>
            <a:r>
              <a:rPr lang="en-US" sz="3600" dirty="0" smtClean="0"/>
              <a:t/>
            </a:r>
            <a:br>
              <a:rPr lang="en-US" sz="3600" dirty="0" smtClean="0"/>
            </a:br>
            <a:r>
              <a:rPr lang="en-US" dirty="0" smtClean="0"/>
              <a:t>University of the Cape of Good Hope</a:t>
            </a:r>
            <a:endParaRPr lang="en-US" dirty="0"/>
          </a:p>
        </p:txBody>
      </p:sp>
      <p:pic>
        <p:nvPicPr>
          <p:cNvPr id="38915" name="Picture 3" descr="C:\Users\poechs\Documents\_2010 projects\HumCore\lecture materials\lloydhonorary.jpg"/>
          <p:cNvPicPr>
            <a:picLocks noChangeAspect="1" noChangeArrowheads="1"/>
          </p:cNvPicPr>
          <p:nvPr/>
        </p:nvPicPr>
        <p:blipFill>
          <a:blip r:embed="rId3" cstate="print"/>
          <a:srcRect/>
          <a:stretch>
            <a:fillRect/>
          </a:stretch>
        </p:blipFill>
        <p:spPr bwMode="auto">
          <a:xfrm>
            <a:off x="4876800" y="73000"/>
            <a:ext cx="4191000" cy="6589000"/>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intermediaries and facilitators</a:t>
            </a:r>
            <a:endParaRPr lang="en-US" dirty="0"/>
          </a:p>
        </p:txBody>
      </p:sp>
      <p:pic>
        <p:nvPicPr>
          <p:cNvPr id="3" name="Picture 5" descr="C:\Users\poechs\Documents\PAST teaching &amp; syllabi\134d South Africa W05\jan5\Khoi &amp; cattle.jpg"/>
          <p:cNvPicPr>
            <a:picLocks noChangeAspect="1" noChangeArrowheads="1"/>
          </p:cNvPicPr>
          <p:nvPr/>
        </p:nvPicPr>
        <p:blipFill>
          <a:blip r:embed="rId2" cstate="print"/>
          <a:srcRect l="3363" t="4791" b="50208"/>
          <a:stretch>
            <a:fillRect/>
          </a:stretch>
        </p:blipFill>
        <p:spPr bwMode="auto">
          <a:xfrm>
            <a:off x="4118810" y="1600200"/>
            <a:ext cx="4948990" cy="3657600"/>
          </a:xfrm>
          <a:prstGeom prst="rect">
            <a:avLst/>
          </a:prstGeom>
          <a:noFill/>
          <a:ln w="9525">
            <a:noFill/>
            <a:miter lim="800000"/>
            <a:headEnd/>
            <a:tailEnd/>
          </a:ln>
        </p:spPr>
      </p:pic>
      <p:pic>
        <p:nvPicPr>
          <p:cNvPr id="5" name="Picture 3" descr="C:\Users\poechs\Documents\_2010 projects\HumCore\lecture materials\kabbo.jpg"/>
          <p:cNvPicPr>
            <a:picLocks noChangeAspect="1" noChangeArrowheads="1"/>
          </p:cNvPicPr>
          <p:nvPr/>
        </p:nvPicPr>
        <p:blipFill>
          <a:blip r:embed="rId3" cstate="print"/>
          <a:srcRect/>
          <a:stretch>
            <a:fillRect/>
          </a:stretch>
        </p:blipFill>
        <p:spPr bwMode="auto">
          <a:xfrm>
            <a:off x="97901" y="1600200"/>
            <a:ext cx="2111899" cy="3346548"/>
          </a:xfrm>
          <a:prstGeom prst="ellipse">
            <a:avLst/>
          </a:prstGeom>
          <a:ln>
            <a:noFill/>
          </a:ln>
          <a:effectLst>
            <a:softEdge rad="112500"/>
          </a:effectLst>
        </p:spPr>
      </p:pic>
      <p:pic>
        <p:nvPicPr>
          <p:cNvPr id="6" name="Picture 7" descr="C:\Users\poechs\Documents\_2010 projects\HumCore\lecture materials\!kweiten.jpg"/>
          <p:cNvPicPr>
            <a:picLocks noChangeAspect="1" noChangeArrowheads="1"/>
          </p:cNvPicPr>
          <p:nvPr/>
        </p:nvPicPr>
        <p:blipFill>
          <a:blip r:embed="rId4" cstate="print"/>
          <a:srcRect/>
          <a:stretch>
            <a:fillRect/>
          </a:stretch>
        </p:blipFill>
        <p:spPr bwMode="auto">
          <a:xfrm>
            <a:off x="1905000" y="3085513"/>
            <a:ext cx="2184400" cy="3461435"/>
          </a:xfrm>
          <a:prstGeom prst="ellipse">
            <a:avLst/>
          </a:prstGeom>
          <a:ln>
            <a:noFill/>
          </a:ln>
          <a:effectLst>
            <a:softEdge rad="112500"/>
          </a:effectLst>
        </p:spPr>
      </p:pic>
      <p:sp>
        <p:nvSpPr>
          <p:cNvPr id="7" name="TextBox 6"/>
          <p:cNvSpPr txBox="1"/>
          <p:nvPr/>
        </p:nvSpPr>
        <p:spPr>
          <a:xfrm>
            <a:off x="762000" y="4921348"/>
            <a:ext cx="886781" cy="369332"/>
          </a:xfrm>
          <a:prstGeom prst="rect">
            <a:avLst/>
          </a:prstGeom>
          <a:noFill/>
        </p:spPr>
        <p:txBody>
          <a:bodyPr wrap="none" rtlCol="0">
            <a:spAutoFit/>
          </a:bodyPr>
          <a:lstStyle/>
          <a:p>
            <a:r>
              <a:rPr lang="en-US" dirty="0" smtClean="0"/>
              <a:t>||</a:t>
            </a:r>
            <a:r>
              <a:rPr lang="en-US" dirty="0" err="1" smtClean="0"/>
              <a:t>kabbo</a:t>
            </a:r>
            <a:endParaRPr lang="en-US" dirty="0"/>
          </a:p>
        </p:txBody>
      </p:sp>
      <p:sp>
        <p:nvSpPr>
          <p:cNvPr id="8" name="TextBox 7"/>
          <p:cNvSpPr txBox="1"/>
          <p:nvPr/>
        </p:nvSpPr>
        <p:spPr>
          <a:xfrm>
            <a:off x="2209800" y="6477000"/>
            <a:ext cx="1746312" cy="369332"/>
          </a:xfrm>
          <a:prstGeom prst="rect">
            <a:avLst/>
          </a:prstGeom>
          <a:noFill/>
        </p:spPr>
        <p:txBody>
          <a:bodyPr wrap="none" rtlCol="0">
            <a:spAutoFit/>
          </a:bodyPr>
          <a:lstStyle/>
          <a:p>
            <a:r>
              <a:rPr lang="en-US" dirty="0" smtClean="0"/>
              <a:t>!</a:t>
            </a:r>
            <a:r>
              <a:rPr lang="en-US" dirty="0" err="1" smtClean="0"/>
              <a:t>kweiten</a:t>
            </a:r>
            <a:r>
              <a:rPr lang="en-US" dirty="0" smtClean="0"/>
              <a:t> </a:t>
            </a:r>
            <a:r>
              <a:rPr lang="en-US" dirty="0" err="1" smtClean="0"/>
              <a:t>ta</a:t>
            </a:r>
            <a:r>
              <a:rPr lang="en-US" dirty="0" smtClean="0"/>
              <a:t> ||ken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par>
                          <p:cTn id="12" fill="hold">
                            <p:stCondLst>
                              <p:cond delay="5000"/>
                            </p:stCondLst>
                            <p:childTnLst>
                              <p:par>
                                <p:cTn id="13" presetID="10" presetClass="entr" presetSubtype="0" fill="hold" grpId="1" nodeType="afterEffect">
                                  <p:stCondLst>
                                    <p:cond delay="50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2000"/>
                                        <p:tgtEl>
                                          <p:spTgt spid="7"/>
                                        </p:tgtEl>
                                      </p:cBhvr>
                                    </p:animEffect>
                                  </p:childTnLst>
                                </p:cTn>
                              </p:par>
                            </p:childTnLst>
                          </p:cTn>
                        </p:par>
                        <p:par>
                          <p:cTn id="16" fill="hold">
                            <p:stCondLst>
                              <p:cond delay="7500"/>
                            </p:stCondLst>
                            <p:childTnLst>
                              <p:par>
                                <p:cTn id="17" presetID="10" presetClass="entr" presetSubtype="0" fill="hold" nodeType="afterEffect">
                                  <p:stCondLst>
                                    <p:cond delay="100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2000"/>
                                        <p:tgtEl>
                                          <p:spTgt spid="6"/>
                                        </p:tgtEl>
                                      </p:cBhvr>
                                    </p:animEffect>
                                  </p:childTnLst>
                                </p:cTn>
                              </p:par>
                            </p:childTnLst>
                          </p:cTn>
                        </p:par>
                        <p:par>
                          <p:cTn id="20" fill="hold">
                            <p:stCondLst>
                              <p:cond delay="10500"/>
                            </p:stCondLst>
                            <p:childTnLst>
                              <p:par>
                                <p:cTn id="21" presetID="10"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Research intermediaries and facilitators</a:t>
            </a:r>
            <a:endParaRPr lang="en-US" dirty="0"/>
          </a:p>
        </p:txBody>
      </p:sp>
      <p:pic>
        <p:nvPicPr>
          <p:cNvPr id="4" name="Picture 3" descr="C:\Users\poechs\Documents\_2010 projects\HumCore\lecture materials\kolb2.jpg"/>
          <p:cNvPicPr>
            <a:picLocks noChangeAspect="1" noChangeArrowheads="1"/>
          </p:cNvPicPr>
          <p:nvPr/>
        </p:nvPicPr>
        <p:blipFill>
          <a:blip r:embed="rId3" cstate="print"/>
          <a:srcRect/>
          <a:stretch>
            <a:fillRect/>
          </a:stretch>
        </p:blipFill>
        <p:spPr bwMode="auto">
          <a:xfrm>
            <a:off x="228600" y="1524000"/>
            <a:ext cx="3429000" cy="5293038"/>
          </a:xfrm>
          <a:prstGeom prst="rect">
            <a:avLst/>
          </a:prstGeom>
          <a:noFill/>
          <a:ln w="9525">
            <a:noFill/>
            <a:miter lim="800000"/>
            <a:headEnd/>
            <a:tailEnd/>
          </a:ln>
        </p:spPr>
      </p:pic>
      <p:pic>
        <p:nvPicPr>
          <p:cNvPr id="40962" name="Picture 2" descr="C:\Users\poechs\Documents\PAST teaching &amp; syllabi\134d South Africa W05\jan5\Untitled-9 copy.jpg"/>
          <p:cNvPicPr>
            <a:picLocks noChangeAspect="1" noChangeArrowheads="1"/>
          </p:cNvPicPr>
          <p:nvPr/>
        </p:nvPicPr>
        <p:blipFill>
          <a:blip r:embed="rId4" cstate="print"/>
          <a:srcRect/>
          <a:stretch>
            <a:fillRect/>
          </a:stretch>
        </p:blipFill>
        <p:spPr bwMode="auto">
          <a:xfrm>
            <a:off x="4495800" y="789012"/>
            <a:ext cx="4421188" cy="598846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Hierarchies</a:t>
            </a:r>
            <a:endParaRPr lang="en-US" dirty="0"/>
          </a:p>
        </p:txBody>
      </p:sp>
      <p:pic>
        <p:nvPicPr>
          <p:cNvPr id="39939" name="Picture 3" descr="C:\Users\poechs\Documents\_2010 projects\HumCore\lecture materials\coverspecimens.jpg"/>
          <p:cNvPicPr>
            <a:picLocks noChangeAspect="1" noChangeArrowheads="1"/>
          </p:cNvPicPr>
          <p:nvPr/>
        </p:nvPicPr>
        <p:blipFill>
          <a:blip r:embed="rId2" cstate="print"/>
          <a:srcRect l="20664" r="21577" b="26307"/>
          <a:stretch>
            <a:fillRect/>
          </a:stretch>
        </p:blipFill>
        <p:spPr bwMode="auto">
          <a:xfrm>
            <a:off x="533400" y="1752600"/>
            <a:ext cx="3045940" cy="3886200"/>
          </a:xfrm>
          <a:prstGeom prst="rect">
            <a:avLst/>
          </a:prstGeom>
          <a:noFill/>
        </p:spPr>
      </p:pic>
      <p:sp>
        <p:nvSpPr>
          <p:cNvPr id="5" name="TextBox 4"/>
          <p:cNvSpPr txBox="1"/>
          <p:nvPr/>
        </p:nvSpPr>
        <p:spPr>
          <a:xfrm>
            <a:off x="3579211" y="2819400"/>
            <a:ext cx="5314981" cy="1323439"/>
          </a:xfrm>
          <a:prstGeom prst="rect">
            <a:avLst/>
          </a:prstGeom>
          <a:noFill/>
        </p:spPr>
        <p:txBody>
          <a:bodyPr wrap="none" rtlCol="0">
            <a:spAutoFit/>
          </a:bodyPr>
          <a:lstStyle/>
          <a:p>
            <a:pPr algn="ctr"/>
            <a:r>
              <a:rPr lang="en-US" sz="4000" dirty="0" smtClean="0"/>
              <a:t>The book’s dedication: </a:t>
            </a:r>
          </a:p>
          <a:p>
            <a:pPr algn="ctr"/>
            <a:r>
              <a:rPr lang="en-US" sz="4000" dirty="0" smtClean="0"/>
              <a:t>“To All Faithful Workers”</a:t>
            </a:r>
            <a:endParaRPr lang="en-US" sz="4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Observers at the Cape</a:t>
            </a:r>
            <a:endParaRPr lang="en-US" dirty="0"/>
          </a:p>
        </p:txBody>
      </p:sp>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8" name="Table 7"/>
          <p:cNvGraphicFramePr>
            <a:graphicFrameLocks noGrp="1"/>
          </p:cNvGraphicFramePr>
          <p:nvPr/>
        </p:nvGraphicFramePr>
        <p:xfrm>
          <a:off x="457200" y="1751428"/>
          <a:ext cx="8077200" cy="4649372"/>
        </p:xfrm>
        <a:graphic>
          <a:graphicData uri="http://schemas.openxmlformats.org/drawingml/2006/table">
            <a:tbl>
              <a:tblPr/>
              <a:tblGrid>
                <a:gridCol w="1344852"/>
                <a:gridCol w="1274780"/>
                <a:gridCol w="1212793"/>
                <a:gridCol w="1307795"/>
                <a:gridCol w="2936980"/>
              </a:tblGrid>
              <a:tr h="312615">
                <a:tc>
                  <a:txBody>
                    <a:bodyPr/>
                    <a:lstStyle/>
                    <a:p>
                      <a:pPr marL="0" marR="0">
                        <a:spcBef>
                          <a:spcPts val="0"/>
                        </a:spcBef>
                        <a:spcAft>
                          <a:spcPts val="0"/>
                        </a:spcAft>
                      </a:pPr>
                      <a:endParaRPr lang="en-US" sz="1400" dirty="0">
                        <a:latin typeface="Arial"/>
                        <a:ea typeface="Calibri"/>
                        <a:cs typeface="Times New Roman"/>
                      </a:endParaRPr>
                    </a:p>
                  </a:txBody>
                  <a:tcPr marL="43962" marR="43962" marT="0" marB="0">
                    <a:lnL w="381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9BBB59"/>
                    </a:solidFill>
                  </a:tcPr>
                </a:tc>
                <a:tc>
                  <a:txBody>
                    <a:bodyPr/>
                    <a:lstStyle/>
                    <a:p>
                      <a:pPr marL="0" marR="0">
                        <a:spcBef>
                          <a:spcPts val="0"/>
                        </a:spcBef>
                        <a:spcAft>
                          <a:spcPts val="0"/>
                        </a:spcAft>
                      </a:pPr>
                      <a:r>
                        <a:rPr lang="en-US" sz="1400">
                          <a:solidFill>
                            <a:srgbClr val="FFFFFF"/>
                          </a:solidFill>
                          <a:latin typeface="Arial"/>
                          <a:ea typeface="Calibri"/>
                          <a:cs typeface="Times New Roman"/>
                        </a:rPr>
                        <a:t>Life dates</a:t>
                      </a:r>
                      <a:endParaRPr lang="en-US" sz="1400">
                        <a:latin typeface="Arial"/>
                        <a:ea typeface="Calibri"/>
                        <a:cs typeface="Times New Roman"/>
                      </a:endParaRPr>
                    </a:p>
                  </a:txBody>
                  <a:tcPr marL="43962" marR="43962" marT="0" marB="0">
                    <a:lnL w="12700" cap="flat" cmpd="sng" algn="ctr">
                      <a:noFill/>
                      <a:prstDash val="solid"/>
                      <a:round/>
                      <a:headEnd type="none" w="med" len="med"/>
                      <a:tailEnd type="none" w="med" len="med"/>
                    </a:lnL>
                    <a:lnR>
                      <a:noFill/>
                    </a:lnR>
                    <a:lnT w="38100" cap="flat" cmpd="sng" algn="ctr">
                      <a:solidFill>
                        <a:schemeClr val="tx1"/>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marL="0" marR="0">
                        <a:spcBef>
                          <a:spcPts val="0"/>
                        </a:spcBef>
                        <a:spcAft>
                          <a:spcPts val="0"/>
                        </a:spcAft>
                      </a:pPr>
                      <a:r>
                        <a:rPr lang="en-US" sz="1400">
                          <a:solidFill>
                            <a:srgbClr val="FFFFFF"/>
                          </a:solidFill>
                          <a:latin typeface="Arial"/>
                          <a:ea typeface="Calibri"/>
                          <a:cs typeface="Times New Roman"/>
                        </a:rPr>
                        <a:t>Cape dates</a:t>
                      </a:r>
                      <a:endParaRPr lang="en-US" sz="1400">
                        <a:latin typeface="Arial"/>
                        <a:ea typeface="Calibri"/>
                        <a:cs typeface="Times New Roman"/>
                      </a:endParaRPr>
                    </a:p>
                  </a:txBody>
                  <a:tcPr marL="43962" marR="43962" marT="0" marB="0">
                    <a:lnL>
                      <a:noFill/>
                    </a:lnL>
                    <a:lnR>
                      <a:noFill/>
                    </a:lnR>
                    <a:lnT w="38100" cap="flat" cmpd="sng" algn="ctr">
                      <a:solidFill>
                        <a:schemeClr val="tx1"/>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marL="0" marR="0">
                        <a:spcBef>
                          <a:spcPts val="0"/>
                        </a:spcBef>
                        <a:spcAft>
                          <a:spcPts val="0"/>
                        </a:spcAft>
                      </a:pPr>
                      <a:r>
                        <a:rPr lang="en-US" sz="1400">
                          <a:solidFill>
                            <a:srgbClr val="FFFFFF"/>
                          </a:solidFill>
                          <a:latin typeface="Arial"/>
                          <a:ea typeface="Calibri"/>
                          <a:cs typeface="Times New Roman"/>
                        </a:rPr>
                        <a:t>Publication dates</a:t>
                      </a:r>
                      <a:endParaRPr lang="en-US" sz="1400">
                        <a:latin typeface="Arial"/>
                        <a:ea typeface="Calibri"/>
                        <a:cs typeface="Times New Roman"/>
                      </a:endParaRPr>
                    </a:p>
                  </a:txBody>
                  <a:tcPr marL="43962" marR="43962" marT="0" marB="0">
                    <a:lnL>
                      <a:noFill/>
                    </a:lnL>
                    <a:lnR>
                      <a:noFill/>
                    </a:lnR>
                    <a:lnT w="38100" cap="flat" cmpd="sng" algn="ctr">
                      <a:solidFill>
                        <a:schemeClr val="tx1"/>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c>
                  <a:txBody>
                    <a:bodyPr/>
                    <a:lstStyle/>
                    <a:p>
                      <a:pPr marL="0" marR="0">
                        <a:spcBef>
                          <a:spcPts val="0"/>
                        </a:spcBef>
                        <a:spcAft>
                          <a:spcPts val="0"/>
                        </a:spcAft>
                      </a:pPr>
                      <a:r>
                        <a:rPr lang="en-US" sz="1400" dirty="0">
                          <a:solidFill>
                            <a:srgbClr val="FFFFFF"/>
                          </a:solidFill>
                          <a:latin typeface="Arial"/>
                          <a:ea typeface="Calibri"/>
                          <a:cs typeface="Times New Roman"/>
                        </a:rPr>
                        <a:t>Publication titles</a:t>
                      </a:r>
                      <a:endParaRPr lang="en-US" sz="1400" dirty="0">
                        <a:latin typeface="Arial"/>
                        <a:ea typeface="Calibri"/>
                        <a:cs typeface="Times New Roman"/>
                      </a:endParaRPr>
                    </a:p>
                  </a:txBody>
                  <a:tcPr marL="43962" marR="43962" marT="0" marB="0">
                    <a:lnL>
                      <a:noFill/>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9BBB59"/>
                    </a:solidFill>
                  </a:tcPr>
                </a:tc>
              </a:tr>
              <a:tr h="312615">
                <a:tc>
                  <a:txBody>
                    <a:bodyPr/>
                    <a:lstStyle/>
                    <a:p>
                      <a:pPr marL="0" marR="0">
                        <a:spcBef>
                          <a:spcPts val="0"/>
                        </a:spcBef>
                        <a:spcAft>
                          <a:spcPts val="0"/>
                        </a:spcAft>
                      </a:pPr>
                      <a:r>
                        <a:rPr lang="en-US" sz="1400" b="1" dirty="0">
                          <a:latin typeface="Arial"/>
                          <a:ea typeface="Calibri"/>
                          <a:cs typeface="Times New Roman"/>
                        </a:rPr>
                        <a:t>Peter Kolb</a:t>
                      </a:r>
                      <a:endParaRPr lang="en-US" sz="1400" dirty="0">
                        <a:latin typeface="Arial"/>
                        <a:ea typeface="Calibri"/>
                        <a:cs typeface="Times New Roman"/>
                      </a:endParaRPr>
                    </a:p>
                  </a:txBody>
                  <a:tcPr marL="43962" marR="43962" marT="0" marB="0">
                    <a:lnL w="381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400">
                          <a:latin typeface="Arial"/>
                          <a:ea typeface="Calibri"/>
                          <a:cs typeface="Times New Roman"/>
                        </a:rPr>
                        <a:t>1675-1725</a:t>
                      </a:r>
                    </a:p>
                  </a:txBody>
                  <a:tcPr marL="43962" marR="43962"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400">
                          <a:latin typeface="Arial"/>
                          <a:ea typeface="Calibri"/>
                          <a:cs typeface="Times New Roman"/>
                        </a:rPr>
                        <a:t>1707-1713</a:t>
                      </a:r>
                    </a:p>
                  </a:txBody>
                  <a:tcPr marL="43962" marR="43962"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400">
                          <a:latin typeface="Arial"/>
                          <a:ea typeface="Calibri"/>
                          <a:cs typeface="Times New Roman"/>
                        </a:rPr>
                        <a:t>1715, 1716, </a:t>
                      </a:r>
                      <a:r>
                        <a:rPr lang="en-US" sz="1400" b="1">
                          <a:latin typeface="Arial"/>
                          <a:ea typeface="Calibri"/>
                          <a:cs typeface="Times New Roman"/>
                        </a:rPr>
                        <a:t>1719</a:t>
                      </a:r>
                      <a:endParaRPr lang="en-US" sz="1400">
                        <a:latin typeface="Arial"/>
                        <a:ea typeface="Calibri"/>
                        <a:cs typeface="Times New Roman"/>
                      </a:endParaRPr>
                    </a:p>
                  </a:txBody>
                  <a:tcPr marL="43962" marR="43962"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400" i="1" dirty="0">
                          <a:latin typeface="Arial"/>
                          <a:ea typeface="Calibri"/>
                          <a:cs typeface="Times New Roman"/>
                        </a:rPr>
                        <a:t>The Present State of the Cape of Good Hope…</a:t>
                      </a:r>
                      <a:endParaRPr lang="en-US" sz="1400" dirty="0">
                        <a:latin typeface="Arial"/>
                        <a:ea typeface="Calibri"/>
                        <a:cs typeface="Times New Roman"/>
                      </a:endParaRPr>
                    </a:p>
                  </a:txBody>
                  <a:tcPr marL="43962" marR="43962" marT="0" marB="0">
                    <a:lnL>
                      <a:noFill/>
                    </a:lnL>
                    <a:lnR w="38100" cap="flat" cmpd="sng" algn="ctr">
                      <a:solidFill>
                        <a:schemeClr val="tx1"/>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312615">
                <a:tc>
                  <a:txBody>
                    <a:bodyPr/>
                    <a:lstStyle/>
                    <a:p>
                      <a:pPr marL="0" marR="0">
                        <a:spcBef>
                          <a:spcPts val="0"/>
                        </a:spcBef>
                        <a:spcAft>
                          <a:spcPts val="0"/>
                        </a:spcAft>
                      </a:pPr>
                      <a:r>
                        <a:rPr lang="en-US" sz="1400" b="1" dirty="0">
                          <a:latin typeface="Arial"/>
                          <a:ea typeface="Calibri"/>
                          <a:cs typeface="Times New Roman"/>
                        </a:rPr>
                        <a:t>Anders </a:t>
                      </a:r>
                      <a:r>
                        <a:rPr lang="en-US" sz="1400" b="1" dirty="0" err="1">
                          <a:latin typeface="Arial"/>
                          <a:ea typeface="Calibri"/>
                          <a:cs typeface="Times New Roman"/>
                        </a:rPr>
                        <a:t>Sparrman</a:t>
                      </a:r>
                      <a:endParaRPr lang="en-US" sz="1400" dirty="0">
                        <a:latin typeface="Arial"/>
                        <a:ea typeface="Calibri"/>
                        <a:cs typeface="Times New Roman"/>
                      </a:endParaRPr>
                    </a:p>
                  </a:txBody>
                  <a:tcPr marL="43962" marR="43962" marT="0" marB="0">
                    <a:lnL w="38100" cap="flat" cmpd="sng" algn="ctr">
                      <a:solidFill>
                        <a:schemeClr val="tx1"/>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spcBef>
                          <a:spcPts val="0"/>
                        </a:spcBef>
                        <a:spcAft>
                          <a:spcPts val="0"/>
                        </a:spcAft>
                      </a:pPr>
                      <a:r>
                        <a:rPr lang="en-US" sz="1400" dirty="0">
                          <a:latin typeface="Arial"/>
                          <a:ea typeface="Calibri"/>
                          <a:cs typeface="Times New Roman"/>
                        </a:rPr>
                        <a:t>1748-1820</a:t>
                      </a:r>
                    </a:p>
                  </a:txBody>
                  <a:tcPr marL="43962" marR="43962"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spcBef>
                          <a:spcPts val="0"/>
                        </a:spcBef>
                        <a:spcAft>
                          <a:spcPts val="0"/>
                        </a:spcAft>
                      </a:pPr>
                      <a:r>
                        <a:rPr lang="en-US" sz="1400">
                          <a:latin typeface="Arial"/>
                          <a:ea typeface="Calibri"/>
                          <a:cs typeface="Times New Roman"/>
                        </a:rPr>
                        <a:t>1772, </a:t>
                      </a:r>
                    </a:p>
                    <a:p>
                      <a:pPr marL="0" marR="0">
                        <a:spcBef>
                          <a:spcPts val="0"/>
                        </a:spcBef>
                        <a:spcAft>
                          <a:spcPts val="0"/>
                        </a:spcAft>
                      </a:pPr>
                      <a:r>
                        <a:rPr lang="en-US" sz="1400">
                          <a:latin typeface="Arial"/>
                          <a:ea typeface="Calibri"/>
                          <a:cs typeface="Times New Roman"/>
                        </a:rPr>
                        <a:t>1775-76</a:t>
                      </a:r>
                    </a:p>
                  </a:txBody>
                  <a:tcPr marL="43962" marR="43962"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spcBef>
                          <a:spcPts val="0"/>
                        </a:spcBef>
                        <a:spcAft>
                          <a:spcPts val="0"/>
                        </a:spcAft>
                      </a:pPr>
                      <a:r>
                        <a:rPr lang="en-US" sz="1400">
                          <a:latin typeface="Arial"/>
                          <a:ea typeface="Calibri"/>
                          <a:cs typeface="Times New Roman"/>
                        </a:rPr>
                        <a:t>1776</a:t>
                      </a:r>
                    </a:p>
                  </a:txBody>
                  <a:tcPr marL="43962" marR="43962"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spcBef>
                          <a:spcPts val="0"/>
                        </a:spcBef>
                        <a:spcAft>
                          <a:spcPts val="0"/>
                        </a:spcAft>
                      </a:pPr>
                      <a:r>
                        <a:rPr lang="en-US" sz="1400" i="1">
                          <a:latin typeface="Arial"/>
                          <a:ea typeface="Calibri"/>
                          <a:cs typeface="Times New Roman"/>
                        </a:rPr>
                        <a:t>A Voyage to the Cape of Good Hope</a:t>
                      </a:r>
                      <a:r>
                        <a:rPr lang="en-US" sz="1400">
                          <a:latin typeface="Arial"/>
                          <a:ea typeface="Calibri"/>
                          <a:cs typeface="Times New Roman"/>
                        </a:rPr>
                        <a:t>…</a:t>
                      </a:r>
                    </a:p>
                  </a:txBody>
                  <a:tcPr marL="43962" marR="43962" marT="0" marB="0">
                    <a:lnL>
                      <a:noFill/>
                    </a:lnL>
                    <a:lnR w="38100" cap="flat" cmpd="sng" algn="ctr">
                      <a:solidFill>
                        <a:schemeClr val="tx1"/>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625231">
                <a:tc>
                  <a:txBody>
                    <a:bodyPr/>
                    <a:lstStyle/>
                    <a:p>
                      <a:pPr marL="0" marR="0">
                        <a:spcBef>
                          <a:spcPts val="0"/>
                        </a:spcBef>
                        <a:spcAft>
                          <a:spcPts val="0"/>
                        </a:spcAft>
                      </a:pPr>
                      <a:r>
                        <a:rPr lang="en-US" sz="1400" b="1">
                          <a:latin typeface="Arial"/>
                          <a:ea typeface="Calibri"/>
                          <a:cs typeface="Times New Roman"/>
                        </a:rPr>
                        <a:t>Fran</a:t>
                      </a:r>
                      <a:r>
                        <a:rPr lang="en-US" sz="1400" b="1">
                          <a:latin typeface="Arial"/>
                          <a:ea typeface="Calibri"/>
                          <a:cs typeface="Arial"/>
                        </a:rPr>
                        <a:t>ç</a:t>
                      </a:r>
                      <a:r>
                        <a:rPr lang="en-US" sz="1400" b="1">
                          <a:latin typeface="Arial"/>
                          <a:ea typeface="Calibri"/>
                          <a:cs typeface="Times New Roman"/>
                        </a:rPr>
                        <a:t>ois le Vaillant</a:t>
                      </a:r>
                      <a:endParaRPr lang="en-US" sz="1400">
                        <a:latin typeface="Arial"/>
                        <a:ea typeface="Calibri"/>
                        <a:cs typeface="Times New Roman"/>
                      </a:endParaRPr>
                    </a:p>
                  </a:txBody>
                  <a:tcPr marL="43962" marR="43962" marT="0" marB="0">
                    <a:lnL w="38100" cap="flat" cmpd="sng" algn="ctr">
                      <a:solidFill>
                        <a:schemeClr val="tx1"/>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400" dirty="0">
                          <a:latin typeface="Arial"/>
                          <a:ea typeface="Calibri"/>
                          <a:cs typeface="Times New Roman"/>
                        </a:rPr>
                        <a:t>1753-1824</a:t>
                      </a:r>
                    </a:p>
                  </a:txBody>
                  <a:tcPr marL="43962" marR="43962"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400">
                          <a:latin typeface="Arial"/>
                          <a:ea typeface="Calibri"/>
                          <a:cs typeface="Times New Roman"/>
                        </a:rPr>
                        <a:t>1781-1784</a:t>
                      </a:r>
                    </a:p>
                  </a:txBody>
                  <a:tcPr marL="43962" marR="43962"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400" b="1">
                          <a:latin typeface="Arial"/>
                          <a:ea typeface="Calibri"/>
                          <a:cs typeface="Times New Roman"/>
                        </a:rPr>
                        <a:t>1790</a:t>
                      </a:r>
                      <a:r>
                        <a:rPr lang="en-US" sz="1400">
                          <a:latin typeface="Arial"/>
                          <a:ea typeface="Calibri"/>
                          <a:cs typeface="Times New Roman"/>
                        </a:rPr>
                        <a:t>, 1796, 9 others through 1808</a:t>
                      </a:r>
                    </a:p>
                  </a:txBody>
                  <a:tcPr marL="43962" marR="43962"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400" i="1">
                          <a:latin typeface="Arial"/>
                          <a:ea typeface="Calibri"/>
                          <a:cs typeface="Times New Roman"/>
                        </a:rPr>
                        <a:t>Voyage in the Interior of Africa</a:t>
                      </a:r>
                      <a:r>
                        <a:rPr lang="en-US" sz="1400">
                          <a:latin typeface="Arial"/>
                          <a:ea typeface="Calibri"/>
                          <a:cs typeface="Times New Roman"/>
                        </a:rPr>
                        <a:t>…</a:t>
                      </a:r>
                    </a:p>
                  </a:txBody>
                  <a:tcPr marL="43962" marR="43962" marT="0" marB="0">
                    <a:lnL>
                      <a:noFill/>
                    </a:lnL>
                    <a:lnR w="38100" cap="flat" cmpd="sng" algn="ctr">
                      <a:solidFill>
                        <a:schemeClr val="tx1"/>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312615">
                <a:tc>
                  <a:txBody>
                    <a:bodyPr/>
                    <a:lstStyle/>
                    <a:p>
                      <a:pPr marL="0" marR="0">
                        <a:spcBef>
                          <a:spcPts val="0"/>
                        </a:spcBef>
                        <a:spcAft>
                          <a:spcPts val="0"/>
                        </a:spcAft>
                      </a:pPr>
                      <a:r>
                        <a:rPr lang="en-US" sz="1400" b="1">
                          <a:latin typeface="Arial"/>
                          <a:ea typeface="Calibri"/>
                          <a:cs typeface="Times New Roman"/>
                        </a:rPr>
                        <a:t>John Barrow</a:t>
                      </a:r>
                      <a:endParaRPr lang="en-US" sz="1400">
                        <a:latin typeface="Arial"/>
                        <a:ea typeface="Calibri"/>
                        <a:cs typeface="Times New Roman"/>
                      </a:endParaRPr>
                    </a:p>
                  </a:txBody>
                  <a:tcPr marL="43962" marR="43962" marT="0" marB="0">
                    <a:lnL w="38100" cap="flat" cmpd="sng" algn="ctr">
                      <a:solidFill>
                        <a:schemeClr val="tx1"/>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spcBef>
                          <a:spcPts val="0"/>
                        </a:spcBef>
                        <a:spcAft>
                          <a:spcPts val="0"/>
                        </a:spcAft>
                      </a:pPr>
                      <a:r>
                        <a:rPr lang="en-US" sz="1400" dirty="0">
                          <a:latin typeface="Arial"/>
                          <a:ea typeface="Calibri"/>
                          <a:cs typeface="Times New Roman"/>
                        </a:rPr>
                        <a:t>1764-1848</a:t>
                      </a:r>
                    </a:p>
                  </a:txBody>
                  <a:tcPr marL="43962" marR="43962"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spcBef>
                          <a:spcPts val="0"/>
                        </a:spcBef>
                        <a:spcAft>
                          <a:spcPts val="0"/>
                        </a:spcAft>
                      </a:pPr>
                      <a:r>
                        <a:rPr lang="en-US" sz="1400" dirty="0">
                          <a:latin typeface="Arial"/>
                          <a:ea typeface="Calibri"/>
                          <a:cs typeface="Times New Roman"/>
                        </a:rPr>
                        <a:t>1797-1804</a:t>
                      </a:r>
                    </a:p>
                  </a:txBody>
                  <a:tcPr marL="43962" marR="43962"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spcBef>
                          <a:spcPts val="0"/>
                        </a:spcBef>
                        <a:spcAft>
                          <a:spcPts val="0"/>
                        </a:spcAft>
                      </a:pPr>
                      <a:r>
                        <a:rPr lang="en-US" sz="1400">
                          <a:latin typeface="Arial"/>
                          <a:ea typeface="Calibri"/>
                          <a:cs typeface="Times New Roman"/>
                        </a:rPr>
                        <a:t>1806</a:t>
                      </a:r>
                    </a:p>
                  </a:txBody>
                  <a:tcPr marL="43962" marR="43962"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spcBef>
                          <a:spcPts val="0"/>
                        </a:spcBef>
                        <a:spcAft>
                          <a:spcPts val="0"/>
                        </a:spcAft>
                      </a:pPr>
                      <a:r>
                        <a:rPr lang="en-US" sz="1400" i="1">
                          <a:latin typeface="Arial"/>
                          <a:ea typeface="Calibri"/>
                          <a:cs typeface="Times New Roman"/>
                        </a:rPr>
                        <a:t>Travels into the Interior of South Africa</a:t>
                      </a:r>
                      <a:endParaRPr lang="en-US" sz="1400">
                        <a:latin typeface="Arial"/>
                        <a:ea typeface="Calibri"/>
                        <a:cs typeface="Times New Roman"/>
                      </a:endParaRPr>
                    </a:p>
                  </a:txBody>
                  <a:tcPr marL="43962" marR="43962" marT="0" marB="0">
                    <a:lnL>
                      <a:noFill/>
                    </a:lnL>
                    <a:lnR w="38100" cap="flat" cmpd="sng" algn="ctr">
                      <a:solidFill>
                        <a:schemeClr val="tx1"/>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468923">
                <a:tc>
                  <a:txBody>
                    <a:bodyPr/>
                    <a:lstStyle/>
                    <a:p>
                      <a:pPr marL="0" marR="0">
                        <a:spcBef>
                          <a:spcPts val="0"/>
                        </a:spcBef>
                        <a:spcAft>
                          <a:spcPts val="0"/>
                        </a:spcAft>
                      </a:pPr>
                      <a:r>
                        <a:rPr lang="en-US" sz="1400" b="1">
                          <a:latin typeface="Arial"/>
                          <a:ea typeface="Calibri"/>
                          <a:cs typeface="Times New Roman"/>
                        </a:rPr>
                        <a:t>Henry Lichtenstein</a:t>
                      </a:r>
                      <a:endParaRPr lang="en-US" sz="1400">
                        <a:latin typeface="Arial"/>
                        <a:ea typeface="Calibri"/>
                        <a:cs typeface="Times New Roman"/>
                      </a:endParaRPr>
                    </a:p>
                  </a:txBody>
                  <a:tcPr marL="43962" marR="43962" marT="0" marB="0">
                    <a:lnL w="38100" cap="flat" cmpd="sng" algn="ctr">
                      <a:solidFill>
                        <a:schemeClr val="tx1"/>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400">
                          <a:latin typeface="Arial"/>
                          <a:ea typeface="Calibri"/>
                          <a:cs typeface="Times New Roman"/>
                        </a:rPr>
                        <a:t>1780-1857</a:t>
                      </a:r>
                    </a:p>
                  </a:txBody>
                  <a:tcPr marL="43962" marR="43962"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400" dirty="0">
                          <a:latin typeface="Arial"/>
                          <a:ea typeface="Calibri"/>
                          <a:cs typeface="Times New Roman"/>
                        </a:rPr>
                        <a:t>1802-1806</a:t>
                      </a:r>
                    </a:p>
                  </a:txBody>
                  <a:tcPr marL="43962" marR="43962"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400" dirty="0">
                          <a:latin typeface="Arial"/>
                          <a:ea typeface="Calibri"/>
                          <a:cs typeface="Times New Roman"/>
                        </a:rPr>
                        <a:t>1810</a:t>
                      </a:r>
                    </a:p>
                  </a:txBody>
                  <a:tcPr marL="43962" marR="43962"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400" i="1">
                          <a:latin typeface="Arial"/>
                          <a:ea typeface="Calibri"/>
                          <a:cs typeface="Times New Roman"/>
                        </a:rPr>
                        <a:t>Travels in Southern Africa</a:t>
                      </a:r>
                      <a:endParaRPr lang="en-US" sz="1400">
                        <a:latin typeface="Arial"/>
                        <a:ea typeface="Calibri"/>
                        <a:cs typeface="Times New Roman"/>
                      </a:endParaRPr>
                    </a:p>
                  </a:txBody>
                  <a:tcPr marL="43962" marR="43962" marT="0" marB="0">
                    <a:lnL>
                      <a:noFill/>
                    </a:lnL>
                    <a:lnR w="38100" cap="flat" cmpd="sng" algn="ctr">
                      <a:solidFill>
                        <a:schemeClr val="tx1"/>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312615">
                <a:tc>
                  <a:txBody>
                    <a:bodyPr/>
                    <a:lstStyle/>
                    <a:p>
                      <a:pPr marL="0" marR="0">
                        <a:spcBef>
                          <a:spcPts val="0"/>
                        </a:spcBef>
                        <a:spcAft>
                          <a:spcPts val="0"/>
                        </a:spcAft>
                      </a:pPr>
                      <a:r>
                        <a:rPr lang="en-US" sz="1400" b="1">
                          <a:latin typeface="Arial"/>
                          <a:ea typeface="Calibri"/>
                          <a:cs typeface="Times New Roman"/>
                        </a:rPr>
                        <a:t>William Burchell</a:t>
                      </a:r>
                      <a:endParaRPr lang="en-US" sz="1400">
                        <a:latin typeface="Arial"/>
                        <a:ea typeface="Calibri"/>
                        <a:cs typeface="Times New Roman"/>
                      </a:endParaRPr>
                    </a:p>
                  </a:txBody>
                  <a:tcPr marL="43962" marR="43962" marT="0" marB="0">
                    <a:lnL w="38100" cap="flat" cmpd="sng" algn="ctr">
                      <a:solidFill>
                        <a:schemeClr val="tx1"/>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spcBef>
                          <a:spcPts val="0"/>
                        </a:spcBef>
                        <a:spcAft>
                          <a:spcPts val="0"/>
                        </a:spcAft>
                      </a:pPr>
                      <a:r>
                        <a:rPr lang="en-US" sz="1400">
                          <a:latin typeface="Arial"/>
                          <a:ea typeface="Calibri"/>
                          <a:cs typeface="Times New Roman"/>
                        </a:rPr>
                        <a:t>1781-1863</a:t>
                      </a:r>
                    </a:p>
                  </a:txBody>
                  <a:tcPr marL="43962" marR="43962"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spcBef>
                          <a:spcPts val="0"/>
                        </a:spcBef>
                        <a:spcAft>
                          <a:spcPts val="0"/>
                        </a:spcAft>
                      </a:pPr>
                      <a:r>
                        <a:rPr lang="en-US" sz="1400">
                          <a:latin typeface="Arial"/>
                          <a:ea typeface="Calibri"/>
                          <a:cs typeface="Times New Roman"/>
                        </a:rPr>
                        <a:t>1810-1815</a:t>
                      </a:r>
                    </a:p>
                  </a:txBody>
                  <a:tcPr marL="43962" marR="43962"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spcBef>
                          <a:spcPts val="0"/>
                        </a:spcBef>
                        <a:spcAft>
                          <a:spcPts val="0"/>
                        </a:spcAft>
                      </a:pPr>
                      <a:r>
                        <a:rPr lang="en-US" sz="1400" dirty="0">
                          <a:latin typeface="Arial"/>
                          <a:ea typeface="Calibri"/>
                          <a:cs typeface="Times New Roman"/>
                        </a:rPr>
                        <a:t>1822</a:t>
                      </a:r>
                    </a:p>
                  </a:txBody>
                  <a:tcPr marL="43962" marR="43962"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c>
                  <a:txBody>
                    <a:bodyPr/>
                    <a:lstStyle/>
                    <a:p>
                      <a:pPr marL="0" marR="0">
                        <a:spcBef>
                          <a:spcPts val="0"/>
                        </a:spcBef>
                        <a:spcAft>
                          <a:spcPts val="0"/>
                        </a:spcAft>
                      </a:pPr>
                      <a:r>
                        <a:rPr lang="en-US" sz="1400" i="1" dirty="0">
                          <a:latin typeface="Arial"/>
                          <a:ea typeface="Calibri"/>
                          <a:cs typeface="Times New Roman"/>
                        </a:rPr>
                        <a:t>Travels in the Interior of Southern Africa</a:t>
                      </a:r>
                      <a:endParaRPr lang="en-US" sz="1400" dirty="0">
                        <a:latin typeface="Arial"/>
                        <a:ea typeface="Calibri"/>
                        <a:cs typeface="Times New Roman"/>
                      </a:endParaRPr>
                    </a:p>
                  </a:txBody>
                  <a:tcPr marL="43962" marR="43962" marT="0" marB="0">
                    <a:lnL>
                      <a:noFill/>
                    </a:lnL>
                    <a:lnR w="38100" cap="flat" cmpd="sng" algn="ctr">
                      <a:solidFill>
                        <a:schemeClr val="tx1"/>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tcPr>
                </a:tc>
              </a:tr>
              <a:tr h="468923">
                <a:tc>
                  <a:txBody>
                    <a:bodyPr/>
                    <a:lstStyle/>
                    <a:p>
                      <a:pPr marL="0" marR="0">
                        <a:spcBef>
                          <a:spcPts val="0"/>
                        </a:spcBef>
                        <a:spcAft>
                          <a:spcPts val="0"/>
                        </a:spcAft>
                      </a:pPr>
                      <a:r>
                        <a:rPr lang="en-US" sz="1400" b="1">
                          <a:latin typeface="Arial"/>
                          <a:ea typeface="Calibri"/>
                          <a:cs typeface="Times New Roman"/>
                        </a:rPr>
                        <a:t>Wilhem Bleek</a:t>
                      </a:r>
                      <a:endParaRPr lang="en-US" sz="1400">
                        <a:latin typeface="Arial"/>
                        <a:ea typeface="Calibri"/>
                        <a:cs typeface="Times New Roman"/>
                      </a:endParaRPr>
                    </a:p>
                  </a:txBody>
                  <a:tcPr marL="43962" marR="43962" marT="0" marB="0">
                    <a:lnL w="38100" cap="flat" cmpd="sng" algn="ctr">
                      <a:solidFill>
                        <a:schemeClr val="tx1"/>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400">
                          <a:latin typeface="Arial"/>
                          <a:ea typeface="Calibri"/>
                          <a:cs typeface="Times New Roman"/>
                        </a:rPr>
                        <a:t>1827-1875</a:t>
                      </a:r>
                    </a:p>
                  </a:txBody>
                  <a:tcPr marL="43962" marR="43962"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400">
                          <a:latin typeface="Arial"/>
                          <a:ea typeface="Calibri"/>
                          <a:cs typeface="Times New Roman"/>
                        </a:rPr>
                        <a:t>1855-59, </a:t>
                      </a:r>
                    </a:p>
                    <a:p>
                      <a:pPr marL="0" marR="0">
                        <a:spcBef>
                          <a:spcPts val="0"/>
                        </a:spcBef>
                        <a:spcAft>
                          <a:spcPts val="0"/>
                        </a:spcAft>
                      </a:pPr>
                      <a:r>
                        <a:rPr lang="en-US" sz="1400">
                          <a:latin typeface="Arial"/>
                          <a:ea typeface="Calibri"/>
                          <a:cs typeface="Times New Roman"/>
                        </a:rPr>
                        <a:t>1860-75</a:t>
                      </a:r>
                    </a:p>
                  </a:txBody>
                  <a:tcPr marL="43962" marR="43962"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400">
                          <a:latin typeface="Arial"/>
                          <a:ea typeface="Calibri"/>
                          <a:cs typeface="Times New Roman"/>
                        </a:rPr>
                        <a:t>1862 (and many others)</a:t>
                      </a:r>
                    </a:p>
                  </a:txBody>
                  <a:tcPr marL="43962" marR="43962" marT="0" marB="0">
                    <a:lnL>
                      <a:noFill/>
                    </a:lnL>
                    <a:lnR>
                      <a:noFill/>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c>
                  <a:txBody>
                    <a:bodyPr/>
                    <a:lstStyle/>
                    <a:p>
                      <a:pPr marL="0" marR="0">
                        <a:spcBef>
                          <a:spcPts val="0"/>
                        </a:spcBef>
                        <a:spcAft>
                          <a:spcPts val="0"/>
                        </a:spcAft>
                      </a:pPr>
                      <a:r>
                        <a:rPr lang="en-US" sz="1400" i="1" dirty="0">
                          <a:latin typeface="Arial"/>
                          <a:ea typeface="Calibri"/>
                          <a:cs typeface="Times New Roman"/>
                        </a:rPr>
                        <a:t>A Comparative Grammar of South African Languages</a:t>
                      </a:r>
                      <a:endParaRPr lang="en-US" sz="1400" dirty="0">
                        <a:latin typeface="Arial"/>
                        <a:ea typeface="Calibri"/>
                        <a:cs typeface="Times New Roman"/>
                      </a:endParaRPr>
                    </a:p>
                  </a:txBody>
                  <a:tcPr marL="43962" marR="43962" marT="0" marB="0">
                    <a:lnL>
                      <a:noFill/>
                    </a:lnL>
                    <a:lnR w="38100" cap="flat" cmpd="sng" algn="ctr">
                      <a:solidFill>
                        <a:schemeClr val="tx1"/>
                      </a:solidFill>
                      <a:prstDash val="solid"/>
                      <a:round/>
                      <a:headEnd type="none" w="med" len="med"/>
                      <a:tailEnd type="none" w="med" len="med"/>
                    </a:lnR>
                    <a:lnT w="12700" cap="flat" cmpd="sng" algn="ctr">
                      <a:solidFill>
                        <a:srgbClr val="B3CC82"/>
                      </a:solidFill>
                      <a:prstDash val="solid"/>
                      <a:round/>
                      <a:headEnd type="none" w="med" len="med"/>
                      <a:tailEnd type="none" w="med" len="med"/>
                    </a:lnT>
                    <a:lnB w="12700" cap="flat" cmpd="sng" algn="ctr">
                      <a:solidFill>
                        <a:srgbClr val="B3CC82"/>
                      </a:solidFill>
                      <a:prstDash val="solid"/>
                      <a:round/>
                      <a:headEnd type="none" w="med" len="med"/>
                      <a:tailEnd type="none" w="med" len="med"/>
                    </a:lnB>
                    <a:solidFill>
                      <a:srgbClr val="E6EED5"/>
                    </a:solidFill>
                  </a:tcPr>
                </a:tc>
              </a:tr>
              <a:tr h="937846">
                <a:tc>
                  <a:txBody>
                    <a:bodyPr/>
                    <a:lstStyle/>
                    <a:p>
                      <a:pPr marL="0" marR="0">
                        <a:spcBef>
                          <a:spcPts val="0"/>
                        </a:spcBef>
                        <a:spcAft>
                          <a:spcPts val="0"/>
                        </a:spcAft>
                      </a:pPr>
                      <a:r>
                        <a:rPr lang="en-US" sz="1400" b="1">
                          <a:latin typeface="Arial"/>
                          <a:ea typeface="Calibri"/>
                          <a:cs typeface="Times New Roman"/>
                        </a:rPr>
                        <a:t>Lucy Lloyd</a:t>
                      </a:r>
                      <a:endParaRPr lang="en-US" sz="1400">
                        <a:latin typeface="Arial"/>
                        <a:ea typeface="Calibri"/>
                        <a:cs typeface="Times New Roman"/>
                      </a:endParaRPr>
                    </a:p>
                  </a:txBody>
                  <a:tcPr marL="43962" marR="43962" marT="0" marB="0">
                    <a:lnL w="38100" cap="flat" cmpd="sng" algn="ctr">
                      <a:solidFill>
                        <a:schemeClr val="tx1"/>
                      </a:solidFill>
                      <a:prstDash val="solid"/>
                      <a:round/>
                      <a:headEnd type="none" w="med" len="med"/>
                      <a:tailEnd type="none" w="med" len="med"/>
                    </a:lnL>
                    <a:lnR>
                      <a:noFill/>
                    </a:lnR>
                    <a:lnT w="12700" cap="flat" cmpd="sng" algn="ctr">
                      <a:solidFill>
                        <a:srgbClr val="B3CC8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a:latin typeface="Arial"/>
                          <a:ea typeface="Calibri"/>
                          <a:cs typeface="Times New Roman"/>
                        </a:rPr>
                        <a:t>1834-1914</a:t>
                      </a:r>
                    </a:p>
                  </a:txBody>
                  <a:tcPr marL="43962" marR="43962" marT="0" marB="0">
                    <a:lnL>
                      <a:noFill/>
                    </a:lnL>
                    <a:lnR>
                      <a:noFill/>
                    </a:lnR>
                    <a:lnT w="12700" cap="flat" cmpd="sng" algn="ctr">
                      <a:solidFill>
                        <a:srgbClr val="B3CC8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a:latin typeface="Arial"/>
                          <a:ea typeface="Calibri"/>
                          <a:cs typeface="Times New Roman"/>
                        </a:rPr>
                        <a:t>1862-1883,</a:t>
                      </a:r>
                    </a:p>
                    <a:p>
                      <a:pPr marL="0" marR="0">
                        <a:spcBef>
                          <a:spcPts val="0"/>
                        </a:spcBef>
                        <a:spcAft>
                          <a:spcPts val="0"/>
                        </a:spcAft>
                      </a:pPr>
                      <a:r>
                        <a:rPr lang="en-US" sz="1400">
                          <a:latin typeface="Arial"/>
                          <a:ea typeface="Calibri"/>
                          <a:cs typeface="Times New Roman"/>
                        </a:rPr>
                        <a:t>1884-87</a:t>
                      </a:r>
                    </a:p>
                    <a:p>
                      <a:pPr marL="0" marR="0">
                        <a:spcBef>
                          <a:spcPts val="0"/>
                        </a:spcBef>
                        <a:spcAft>
                          <a:spcPts val="0"/>
                        </a:spcAft>
                      </a:pPr>
                      <a:r>
                        <a:rPr lang="en-US" sz="1400">
                          <a:latin typeface="Arial"/>
                          <a:ea typeface="Calibri"/>
                          <a:cs typeface="Times New Roman"/>
                        </a:rPr>
                        <a:t>1905, 1907</a:t>
                      </a:r>
                    </a:p>
                    <a:p>
                      <a:pPr marL="0" marR="0">
                        <a:spcBef>
                          <a:spcPts val="0"/>
                        </a:spcBef>
                        <a:spcAft>
                          <a:spcPts val="0"/>
                        </a:spcAft>
                      </a:pPr>
                      <a:r>
                        <a:rPr lang="en-US" sz="1400">
                          <a:latin typeface="Arial"/>
                          <a:ea typeface="Calibri"/>
                          <a:cs typeface="Times New Roman"/>
                        </a:rPr>
                        <a:t>1912-1914</a:t>
                      </a:r>
                    </a:p>
                  </a:txBody>
                  <a:tcPr marL="43962" marR="43962" marT="0" marB="0">
                    <a:lnL>
                      <a:noFill/>
                    </a:lnL>
                    <a:lnR>
                      <a:noFill/>
                    </a:lnR>
                    <a:lnT w="12700" cap="flat" cmpd="sng" algn="ctr">
                      <a:solidFill>
                        <a:srgbClr val="B3CC8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a:latin typeface="Arial"/>
                          <a:ea typeface="Calibri"/>
                          <a:cs typeface="Times New Roman"/>
                        </a:rPr>
                        <a:t>1911 (w/ Bleek)</a:t>
                      </a:r>
                    </a:p>
                  </a:txBody>
                  <a:tcPr marL="43962" marR="43962" marT="0" marB="0">
                    <a:lnL>
                      <a:noFill/>
                    </a:lnL>
                    <a:lnR>
                      <a:noFill/>
                    </a:lnR>
                    <a:lnT w="12700" cap="flat" cmpd="sng" algn="ctr">
                      <a:solidFill>
                        <a:srgbClr val="B3CC8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c>
                  <a:txBody>
                    <a:bodyPr/>
                    <a:lstStyle/>
                    <a:p>
                      <a:pPr marL="0" marR="0">
                        <a:spcBef>
                          <a:spcPts val="0"/>
                        </a:spcBef>
                        <a:spcAft>
                          <a:spcPts val="0"/>
                        </a:spcAft>
                      </a:pPr>
                      <a:r>
                        <a:rPr lang="en-US" sz="1400" i="1" dirty="0">
                          <a:latin typeface="Arial"/>
                          <a:ea typeface="Calibri"/>
                          <a:cs typeface="Times New Roman"/>
                        </a:rPr>
                        <a:t>Specimens of Bushman Folklore</a:t>
                      </a:r>
                      <a:endParaRPr lang="en-US" sz="1400" dirty="0">
                        <a:latin typeface="Arial"/>
                        <a:ea typeface="Calibri"/>
                        <a:cs typeface="Times New Roman"/>
                      </a:endParaRPr>
                    </a:p>
                  </a:txBody>
                  <a:tcPr marL="43962" marR="43962" marT="0" marB="0">
                    <a:lnL>
                      <a:noFill/>
                    </a:lnL>
                    <a:lnR w="38100" cap="flat" cmpd="sng" algn="ctr">
                      <a:solidFill>
                        <a:schemeClr val="tx1"/>
                      </a:solidFill>
                      <a:prstDash val="solid"/>
                      <a:round/>
                      <a:headEnd type="none" w="med" len="med"/>
                      <a:tailEnd type="none" w="med" len="med"/>
                    </a:lnR>
                    <a:lnT w="12700" cap="flat" cmpd="sng" algn="ctr">
                      <a:solidFill>
                        <a:srgbClr val="B3CC82"/>
                      </a:solidFill>
                      <a:prstDash val="solid"/>
                      <a:round/>
                      <a:headEnd type="none" w="med" len="med"/>
                      <a:tailEnd type="none" w="med" len="med"/>
                    </a:lnT>
                    <a:lnB w="381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4114800" cy="3349752"/>
          </a:xfrm>
        </p:spPr>
        <p:txBody>
          <a:bodyPr anchor="t"/>
          <a:lstStyle/>
          <a:p>
            <a:r>
              <a:rPr lang="en-US" dirty="0" smtClean="0"/>
              <a:t>Capturing Colonial</a:t>
            </a:r>
            <a:br>
              <a:rPr lang="en-US" dirty="0" smtClean="0"/>
            </a:br>
            <a:r>
              <a:rPr lang="en-US" dirty="0" smtClean="0"/>
              <a:t>Landscapes</a:t>
            </a:r>
            <a:endParaRPr lang="en-US" dirty="0"/>
          </a:p>
        </p:txBody>
      </p:sp>
      <p:pic>
        <p:nvPicPr>
          <p:cNvPr id="4" name="Content Placeholder 3" descr="369px-Voyage_de_Levaillant1-01.jpg"/>
          <p:cNvPicPr>
            <a:picLocks noGrp="1" noChangeAspect="1"/>
          </p:cNvPicPr>
          <p:nvPr>
            <p:ph idx="1"/>
          </p:nvPr>
        </p:nvPicPr>
        <p:blipFill>
          <a:blip r:embed="rId3" cstate="print"/>
          <a:stretch>
            <a:fillRect/>
          </a:stretch>
        </p:blipFill>
        <p:spPr>
          <a:xfrm>
            <a:off x="4724400" y="214972"/>
            <a:ext cx="4038600" cy="6566828"/>
          </a:xfrm>
        </p:spPr>
      </p:pic>
      <p:sp>
        <p:nvSpPr>
          <p:cNvPr id="5" name="TextBox 4"/>
          <p:cNvSpPr txBox="1"/>
          <p:nvPr/>
        </p:nvSpPr>
        <p:spPr>
          <a:xfrm>
            <a:off x="152400" y="5715000"/>
            <a:ext cx="4343401" cy="646331"/>
          </a:xfrm>
          <a:prstGeom prst="rect">
            <a:avLst/>
          </a:prstGeom>
          <a:noFill/>
        </p:spPr>
        <p:txBody>
          <a:bodyPr wrap="square" rtlCol="0">
            <a:spAutoFit/>
          </a:bodyPr>
          <a:lstStyle/>
          <a:p>
            <a:r>
              <a:rPr lang="en-US" dirty="0" smtClean="0">
                <a:solidFill>
                  <a:schemeClr val="accent3">
                    <a:lumMod val="75000"/>
                  </a:schemeClr>
                </a:solidFill>
              </a:rPr>
              <a:t>F. Le </a:t>
            </a:r>
            <a:r>
              <a:rPr lang="en-US" dirty="0" err="1" smtClean="0">
                <a:solidFill>
                  <a:schemeClr val="accent3">
                    <a:lumMod val="75000"/>
                  </a:schemeClr>
                </a:solidFill>
              </a:rPr>
              <a:t>Vaillant</a:t>
            </a:r>
            <a:r>
              <a:rPr lang="en-US" dirty="0" smtClean="0">
                <a:solidFill>
                  <a:schemeClr val="accent3">
                    <a:lumMod val="75000"/>
                  </a:schemeClr>
                </a:solidFill>
              </a:rPr>
              <a:t>, </a:t>
            </a:r>
            <a:r>
              <a:rPr lang="fr-FR" i="1" dirty="0" smtClean="0">
                <a:solidFill>
                  <a:schemeClr val="accent3">
                    <a:lumMod val="75000"/>
                  </a:schemeClr>
                </a:solidFill>
              </a:rPr>
              <a:t>Voyage dans l'intérieur de l'Afrique par le cap de Bonne Espérance</a:t>
            </a:r>
            <a:r>
              <a:rPr lang="fr-FR" dirty="0" smtClean="0">
                <a:solidFill>
                  <a:schemeClr val="accent3">
                    <a:lumMod val="75000"/>
                  </a:schemeClr>
                </a:solidFill>
              </a:rPr>
              <a:t> , </a:t>
            </a:r>
            <a:r>
              <a:rPr lang="en-US" dirty="0" smtClean="0">
                <a:solidFill>
                  <a:schemeClr val="accent3">
                    <a:lumMod val="75000"/>
                  </a:schemeClr>
                </a:solidFill>
              </a:rPr>
              <a:t>1790</a:t>
            </a:r>
            <a:endParaRPr lang="en-US"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3200400" cy="2895600"/>
          </a:xfrm>
        </p:spPr>
        <p:txBody>
          <a:bodyPr anchor="t">
            <a:normAutofit/>
          </a:bodyPr>
          <a:lstStyle/>
          <a:p>
            <a:r>
              <a:rPr lang="en-US" dirty="0" smtClean="0"/>
              <a:t>Cataloging Colonial Bodies</a:t>
            </a:r>
            <a:endParaRPr lang="en-US" dirty="0"/>
          </a:p>
        </p:txBody>
      </p:sp>
      <p:pic>
        <p:nvPicPr>
          <p:cNvPr id="41986" name="Picture 2" descr="C:\Users\poechs\Documents\_2010 projects\HumCore\lecture materials\miscast.jpg"/>
          <p:cNvPicPr>
            <a:picLocks noChangeAspect="1" noChangeArrowheads="1"/>
          </p:cNvPicPr>
          <p:nvPr/>
        </p:nvPicPr>
        <p:blipFill>
          <a:blip r:embed="rId2" cstate="print"/>
          <a:srcRect/>
          <a:stretch>
            <a:fillRect/>
          </a:stretch>
        </p:blipFill>
        <p:spPr bwMode="auto">
          <a:xfrm>
            <a:off x="4267200" y="152400"/>
            <a:ext cx="4800600" cy="6571428"/>
          </a:xfrm>
          <a:prstGeom prst="rect">
            <a:avLst/>
          </a:prstGeom>
          <a:noFill/>
        </p:spPr>
      </p:pic>
      <p:sp>
        <p:nvSpPr>
          <p:cNvPr id="4" name="TextBox 3"/>
          <p:cNvSpPr txBox="1"/>
          <p:nvPr/>
        </p:nvSpPr>
        <p:spPr>
          <a:xfrm>
            <a:off x="533400" y="6031468"/>
            <a:ext cx="2609112" cy="369332"/>
          </a:xfrm>
          <a:prstGeom prst="rect">
            <a:avLst/>
          </a:prstGeom>
          <a:noFill/>
        </p:spPr>
        <p:txBody>
          <a:bodyPr wrap="none" rtlCol="0">
            <a:spAutoFit/>
          </a:bodyPr>
          <a:lstStyle/>
          <a:p>
            <a:r>
              <a:rPr lang="en-US" dirty="0" smtClean="0">
                <a:solidFill>
                  <a:schemeClr val="accent3">
                    <a:lumMod val="75000"/>
                  </a:schemeClr>
                </a:solidFill>
              </a:rPr>
              <a:t>P. </a:t>
            </a:r>
            <a:r>
              <a:rPr lang="en-US" dirty="0" err="1" smtClean="0">
                <a:solidFill>
                  <a:schemeClr val="accent3">
                    <a:lumMod val="75000"/>
                  </a:schemeClr>
                </a:solidFill>
              </a:rPr>
              <a:t>Skotnes</a:t>
            </a:r>
            <a:r>
              <a:rPr lang="en-US" dirty="0" smtClean="0">
                <a:solidFill>
                  <a:schemeClr val="accent3">
                    <a:lumMod val="75000"/>
                  </a:schemeClr>
                </a:solidFill>
              </a:rPr>
              <a:t>, </a:t>
            </a:r>
            <a:r>
              <a:rPr lang="en-US" i="1" dirty="0" smtClean="0">
                <a:solidFill>
                  <a:schemeClr val="accent3">
                    <a:lumMod val="75000"/>
                  </a:schemeClr>
                </a:solidFill>
              </a:rPr>
              <a:t>Miscast</a:t>
            </a:r>
            <a:r>
              <a:rPr lang="en-US" dirty="0" smtClean="0">
                <a:solidFill>
                  <a:schemeClr val="accent3">
                    <a:lumMod val="75000"/>
                  </a:schemeClr>
                </a:solidFill>
              </a:rPr>
              <a:t>,  1998</a:t>
            </a:r>
            <a:endParaRPr lang="en-US"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Archaelogy</a:t>
            </a:r>
            <a:endParaRPr lang="en-US" dirty="0"/>
          </a:p>
        </p:txBody>
      </p:sp>
      <p:pic>
        <p:nvPicPr>
          <p:cNvPr id="1026" name="Picture 2" descr="C:\Users\poechs\Pictures\My Pictures\CapeTown visit 2006\VOC Social identities conference 027.jpg"/>
          <p:cNvPicPr>
            <a:picLocks noChangeAspect="1" noChangeArrowheads="1"/>
          </p:cNvPicPr>
          <p:nvPr/>
        </p:nvPicPr>
        <p:blipFill>
          <a:blip r:embed="rId2" cstate="print"/>
          <a:srcRect l="1724" r="6897" b="6322"/>
          <a:stretch>
            <a:fillRect/>
          </a:stretch>
        </p:blipFill>
        <p:spPr bwMode="auto">
          <a:xfrm rot="5400000">
            <a:off x="4795043" y="2199931"/>
            <a:ext cx="4663628" cy="3585714"/>
          </a:xfrm>
          <a:prstGeom prst="rect">
            <a:avLst/>
          </a:prstGeom>
          <a:noFill/>
        </p:spPr>
      </p:pic>
      <p:pic>
        <p:nvPicPr>
          <p:cNvPr id="1027" name="Picture 3" descr="C:\Users\poechs\Documents\PAST teaching &amp; syllabi\134d South Africa W05\SA teaching pics\white eland Kridow Krans.jpg"/>
          <p:cNvPicPr>
            <a:picLocks noChangeAspect="1" noChangeArrowheads="1"/>
          </p:cNvPicPr>
          <p:nvPr/>
        </p:nvPicPr>
        <p:blipFill>
          <a:blip r:embed="rId3" cstate="print"/>
          <a:srcRect/>
          <a:stretch>
            <a:fillRect/>
          </a:stretch>
        </p:blipFill>
        <p:spPr bwMode="auto">
          <a:xfrm>
            <a:off x="457201" y="1676400"/>
            <a:ext cx="4191000" cy="2697901"/>
          </a:xfrm>
          <a:prstGeom prst="rect">
            <a:avLst/>
          </a:prstGeom>
          <a:noFill/>
        </p:spPr>
      </p:pic>
      <p:pic>
        <p:nvPicPr>
          <p:cNvPr id="1028" name="Picture 4" descr="C:\Users\poechs\Documents\_2010 projects\HumCore\lecture materials\13-ostrich-eggshell-beads.jpg"/>
          <p:cNvPicPr>
            <a:picLocks noChangeAspect="1" noChangeArrowheads="1"/>
          </p:cNvPicPr>
          <p:nvPr/>
        </p:nvPicPr>
        <p:blipFill>
          <a:blip r:embed="rId4" cstate="print"/>
          <a:srcRect/>
          <a:stretch>
            <a:fillRect/>
          </a:stretch>
        </p:blipFill>
        <p:spPr bwMode="auto">
          <a:xfrm>
            <a:off x="838200" y="4800600"/>
            <a:ext cx="1795614" cy="1693862"/>
          </a:xfrm>
          <a:prstGeom prst="rect">
            <a:avLst/>
          </a:prstGeom>
          <a:noFill/>
        </p:spPr>
      </p:pic>
      <p:pic>
        <p:nvPicPr>
          <p:cNvPr id="1029" name="Picture 5" descr="C:\Users\poechs\Documents\_2010 projects\HumCore\lecture materials\03-microdrill.jpg"/>
          <p:cNvPicPr>
            <a:picLocks noChangeAspect="1" noChangeArrowheads="1"/>
          </p:cNvPicPr>
          <p:nvPr/>
        </p:nvPicPr>
        <p:blipFill>
          <a:blip r:embed="rId5" cstate="print"/>
          <a:srcRect/>
          <a:stretch>
            <a:fillRect/>
          </a:stretch>
        </p:blipFill>
        <p:spPr bwMode="auto">
          <a:xfrm>
            <a:off x="3048000" y="4800600"/>
            <a:ext cx="708491" cy="1660525"/>
          </a:xfrm>
          <a:prstGeom prst="rect">
            <a:avLst/>
          </a:prstGeom>
          <a:noFill/>
        </p:spPr>
      </p:pic>
      <p:sp>
        <p:nvSpPr>
          <p:cNvPr id="8" name="TextBox 7"/>
          <p:cNvSpPr txBox="1"/>
          <p:nvPr/>
        </p:nvSpPr>
        <p:spPr>
          <a:xfrm>
            <a:off x="685800" y="6477000"/>
            <a:ext cx="3647152" cy="369332"/>
          </a:xfrm>
          <a:prstGeom prst="rect">
            <a:avLst/>
          </a:prstGeom>
          <a:noFill/>
        </p:spPr>
        <p:txBody>
          <a:bodyPr wrap="none" rtlCol="0">
            <a:spAutoFit/>
          </a:bodyPr>
          <a:lstStyle/>
          <a:p>
            <a:r>
              <a:rPr lang="en-US" dirty="0" smtClean="0"/>
              <a:t>Ostrich eggshell beads &amp; micro-drill</a:t>
            </a:r>
            <a:endParaRPr lang="en-US" dirty="0"/>
          </a:p>
        </p:txBody>
      </p:sp>
      <p:sp>
        <p:nvSpPr>
          <p:cNvPr id="9" name="TextBox 8"/>
          <p:cNvSpPr txBox="1"/>
          <p:nvPr/>
        </p:nvSpPr>
        <p:spPr>
          <a:xfrm>
            <a:off x="5410200" y="6400800"/>
            <a:ext cx="3785460" cy="369332"/>
          </a:xfrm>
          <a:prstGeom prst="rect">
            <a:avLst/>
          </a:prstGeom>
          <a:noFill/>
        </p:spPr>
        <p:txBody>
          <a:bodyPr wrap="none" rtlCol="0">
            <a:spAutoFit/>
          </a:bodyPr>
          <a:lstStyle/>
          <a:p>
            <a:r>
              <a:rPr lang="en-US" dirty="0" smtClean="0"/>
              <a:t>Koopmans-</a:t>
            </a:r>
            <a:r>
              <a:rPr lang="en-US" dirty="0" err="1" smtClean="0"/>
              <a:t>DeWet</a:t>
            </a:r>
            <a:r>
              <a:rPr lang="en-US" dirty="0" smtClean="0"/>
              <a:t> House, Cape Town</a:t>
            </a:r>
            <a:endParaRPr lang="en-US" dirty="0"/>
          </a:p>
        </p:txBody>
      </p:sp>
      <p:sp>
        <p:nvSpPr>
          <p:cNvPr id="10" name="TextBox 9"/>
          <p:cNvSpPr txBox="1"/>
          <p:nvPr/>
        </p:nvSpPr>
        <p:spPr>
          <a:xfrm>
            <a:off x="457200" y="4343400"/>
            <a:ext cx="3399970" cy="369332"/>
          </a:xfrm>
          <a:prstGeom prst="rect">
            <a:avLst/>
          </a:prstGeom>
          <a:noFill/>
        </p:spPr>
        <p:txBody>
          <a:bodyPr wrap="none" rtlCol="0">
            <a:spAutoFit/>
          </a:bodyPr>
          <a:lstStyle/>
          <a:p>
            <a:r>
              <a:rPr lang="en-US" dirty="0" err="1" smtClean="0"/>
              <a:t>Kridouw</a:t>
            </a:r>
            <a:r>
              <a:rPr lang="en-US" dirty="0" smtClean="0"/>
              <a:t> </a:t>
            </a:r>
            <a:r>
              <a:rPr lang="en-US" dirty="0" err="1" smtClean="0"/>
              <a:t>Krans</a:t>
            </a:r>
            <a:r>
              <a:rPr lang="en-US" dirty="0" smtClean="0"/>
              <a:t> Shelter, </a:t>
            </a:r>
            <a:r>
              <a:rPr lang="en-US" dirty="0" err="1" smtClean="0"/>
              <a:t>Cedarberg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2000"/>
                                        <p:tgtEl>
                                          <p:spTgt spid="102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2000"/>
                                        <p:tgtEl>
                                          <p:spTgt spid="1028"/>
                                        </p:tgtEl>
                                      </p:cBhvr>
                                    </p:animEffect>
                                  </p:childTnLst>
                                </p:cTn>
                              </p:par>
                              <p:par>
                                <p:cTn id="16" presetID="10" presetClass="entr" presetSubtype="0" fill="hold" nodeType="withEffect">
                                  <p:stCondLst>
                                    <p:cond delay="0"/>
                                  </p:stCondLst>
                                  <p:childTnLst>
                                    <p:set>
                                      <p:cBhvr>
                                        <p:cTn id="17" dur="1" fill="hold">
                                          <p:stCondLst>
                                            <p:cond delay="0"/>
                                          </p:stCondLst>
                                        </p:cTn>
                                        <p:tgtEl>
                                          <p:spTgt spid="1029"/>
                                        </p:tgtEl>
                                        <p:attrNameLst>
                                          <p:attrName>style.visibility</p:attrName>
                                        </p:attrNameLst>
                                      </p:cBhvr>
                                      <p:to>
                                        <p:strVal val="visible"/>
                                      </p:to>
                                    </p:set>
                                    <p:animEffect transition="in" filter="fade">
                                      <p:cBhvr>
                                        <p:cTn id="18" dur="2000"/>
                                        <p:tgtEl>
                                          <p:spTgt spid="1029"/>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20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6"/>
                                        </p:tgtEl>
                                        <p:attrNameLst>
                                          <p:attrName>style.visibility</p:attrName>
                                        </p:attrNameLst>
                                      </p:cBhvr>
                                      <p:to>
                                        <p:strVal val="visible"/>
                                      </p:to>
                                    </p:set>
                                    <p:animEffect transition="in" filter="fade">
                                      <p:cBhvr>
                                        <p:cTn id="26" dur="2000"/>
                                        <p:tgtEl>
                                          <p:spTgt spid="10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Lecture</a:t>
            </a:r>
            <a:endParaRPr lang="en-US" dirty="0"/>
          </a:p>
        </p:txBody>
      </p:sp>
      <p:sp>
        <p:nvSpPr>
          <p:cNvPr id="4" name="Text Placeholder 3"/>
          <p:cNvSpPr>
            <a:spLocks noGrp="1"/>
          </p:cNvSpPr>
          <p:nvPr>
            <p:ph type="body" idx="1"/>
          </p:nvPr>
        </p:nvSpPr>
        <p:spPr/>
        <p:txBody>
          <a:bodyPr/>
          <a:lstStyle/>
          <a:p>
            <a:r>
              <a:rPr lang="en-US" dirty="0" smtClean="0"/>
              <a:t>Research Methods</a:t>
            </a:r>
            <a:endParaRPr lang="en-US" dirty="0"/>
          </a:p>
        </p:txBody>
      </p:sp>
      <p:sp>
        <p:nvSpPr>
          <p:cNvPr id="3" name="Content Placeholder 2"/>
          <p:cNvSpPr>
            <a:spLocks noGrp="1"/>
          </p:cNvSpPr>
          <p:nvPr>
            <p:ph sz="half" idx="2"/>
          </p:nvPr>
        </p:nvSpPr>
        <p:spPr>
          <a:xfrm>
            <a:off x="457200" y="2449512"/>
            <a:ext cx="4040188" cy="2427288"/>
          </a:xfrm>
        </p:spPr>
        <p:txBody>
          <a:bodyPr>
            <a:normAutofit/>
          </a:bodyPr>
          <a:lstStyle/>
          <a:p>
            <a:r>
              <a:rPr lang="en-US" dirty="0" smtClean="0"/>
              <a:t>Using rock art as evidence</a:t>
            </a:r>
          </a:p>
          <a:p>
            <a:pPr>
              <a:buNone/>
            </a:pPr>
            <a:endParaRPr lang="en-US" dirty="0" smtClean="0"/>
          </a:p>
          <a:p>
            <a:r>
              <a:rPr lang="en-US" dirty="0" smtClean="0"/>
              <a:t>Asking humanities research questions</a:t>
            </a:r>
          </a:p>
        </p:txBody>
      </p:sp>
      <p:sp>
        <p:nvSpPr>
          <p:cNvPr id="5" name="Text Placeholder 4"/>
          <p:cNvSpPr>
            <a:spLocks noGrp="1"/>
          </p:cNvSpPr>
          <p:nvPr>
            <p:ph type="body" sz="quarter" idx="3"/>
          </p:nvPr>
        </p:nvSpPr>
        <p:spPr/>
        <p:txBody>
          <a:bodyPr/>
          <a:lstStyle/>
          <a:p>
            <a:r>
              <a:rPr lang="en-US" dirty="0" smtClean="0"/>
              <a:t>Historical Content</a:t>
            </a:r>
            <a:endParaRPr lang="en-US" dirty="0"/>
          </a:p>
        </p:txBody>
      </p:sp>
      <p:sp>
        <p:nvSpPr>
          <p:cNvPr id="6" name="Content Placeholder 5"/>
          <p:cNvSpPr>
            <a:spLocks noGrp="1"/>
          </p:cNvSpPr>
          <p:nvPr>
            <p:ph sz="quarter" idx="4"/>
          </p:nvPr>
        </p:nvSpPr>
        <p:spPr>
          <a:xfrm>
            <a:off x="4645025" y="2449512"/>
            <a:ext cx="4041775" cy="2351088"/>
          </a:xfrm>
        </p:spPr>
        <p:txBody>
          <a:bodyPr>
            <a:normAutofit/>
          </a:bodyPr>
          <a:lstStyle/>
          <a:p>
            <a:r>
              <a:rPr lang="en-US" dirty="0" smtClean="0"/>
              <a:t>Changes in the practice of Colonial science</a:t>
            </a:r>
          </a:p>
          <a:p>
            <a:r>
              <a:rPr lang="en-US" dirty="0" smtClean="0"/>
              <a:t>Interrogate the boundary between people and nature</a:t>
            </a:r>
          </a:p>
          <a:p>
            <a:r>
              <a:rPr lang="en-US" dirty="0" smtClean="0"/>
              <a:t>Archaeology (as science) in the Western Cape</a:t>
            </a:r>
          </a:p>
          <a:p>
            <a:endParaRPr lang="en-US" dirty="0"/>
          </a:p>
        </p:txBody>
      </p:sp>
      <p:pic>
        <p:nvPicPr>
          <p:cNvPr id="7" name="Picture 2" descr="C:\Users\poechs\Documents\BOOKish\Research Images\Africa images\Archival maps\colonie close.jpg"/>
          <p:cNvPicPr>
            <a:picLocks noChangeAspect="1" noChangeArrowheads="1"/>
          </p:cNvPicPr>
          <p:nvPr/>
        </p:nvPicPr>
        <p:blipFill>
          <a:blip r:embed="rId2" cstate="print"/>
          <a:srcRect/>
          <a:stretch>
            <a:fillRect/>
          </a:stretch>
        </p:blipFill>
        <p:spPr bwMode="auto">
          <a:xfrm>
            <a:off x="7162800" y="152400"/>
            <a:ext cx="1638188" cy="1165503"/>
          </a:xfrm>
          <a:prstGeom prst="rect">
            <a:avLst/>
          </a:prstGeom>
          <a:noFill/>
        </p:spPr>
      </p:pic>
      <p:pic>
        <p:nvPicPr>
          <p:cNvPr id="8" name="Picture 4" descr="C:\Users\poechs\Documents\PAST teaching &amp; syllabi\134d South Africa W05\b&amp;w rock art\hands.gif"/>
          <p:cNvPicPr>
            <a:picLocks noChangeAspect="1" noChangeArrowheads="1"/>
          </p:cNvPicPr>
          <p:nvPr/>
        </p:nvPicPr>
        <p:blipFill>
          <a:blip r:embed="rId3" cstate="print"/>
          <a:srcRect l="5500" t="70558" b="174"/>
          <a:stretch>
            <a:fillRect/>
          </a:stretch>
        </p:blipFill>
        <p:spPr bwMode="auto">
          <a:xfrm>
            <a:off x="0" y="5257800"/>
            <a:ext cx="3600450" cy="1600200"/>
          </a:xfrm>
          <a:prstGeom prst="rect">
            <a:avLst/>
          </a:prstGeom>
          <a:noFill/>
        </p:spPr>
      </p:pic>
      <p:pic>
        <p:nvPicPr>
          <p:cNvPr id="9" name="Picture 4" descr="C:\Users\poechs\Documents\PAST teaching &amp; syllabi\134d South Africa W05\b&amp;w rock art\hands.gif"/>
          <p:cNvPicPr>
            <a:picLocks noChangeAspect="1" noChangeArrowheads="1"/>
          </p:cNvPicPr>
          <p:nvPr/>
        </p:nvPicPr>
        <p:blipFill>
          <a:blip r:embed="rId3" cstate="print"/>
          <a:srcRect l="5500" t="70558" b="174"/>
          <a:stretch>
            <a:fillRect/>
          </a:stretch>
        </p:blipFill>
        <p:spPr bwMode="auto">
          <a:xfrm>
            <a:off x="3200400" y="5257800"/>
            <a:ext cx="3600450" cy="1600200"/>
          </a:xfrm>
          <a:prstGeom prst="rect">
            <a:avLst/>
          </a:prstGeom>
          <a:noFill/>
        </p:spPr>
      </p:pic>
      <p:pic>
        <p:nvPicPr>
          <p:cNvPr id="10" name="Picture 4" descr="C:\Users\poechs\Documents\PAST teaching &amp; syllabi\134d South Africa W05\b&amp;w rock art\hands.gif"/>
          <p:cNvPicPr>
            <a:picLocks noChangeAspect="1" noChangeArrowheads="1"/>
          </p:cNvPicPr>
          <p:nvPr/>
        </p:nvPicPr>
        <p:blipFill>
          <a:blip r:embed="rId3" cstate="print"/>
          <a:srcRect l="5500" t="70558" r="22500" b="174"/>
          <a:stretch>
            <a:fillRect/>
          </a:stretch>
        </p:blipFill>
        <p:spPr bwMode="auto">
          <a:xfrm>
            <a:off x="6400800" y="5257800"/>
            <a:ext cx="2743200" cy="16002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childTnLst>
                                </p:cTn>
                              </p:par>
                            </p:childTnLst>
                          </p:cTn>
                        </p:par>
                        <p:par>
                          <p:cTn id="8" fill="hold">
                            <p:stCondLst>
                              <p:cond delay="2500"/>
                            </p:stCondLst>
                            <p:childTnLst>
                              <p:par>
                                <p:cTn id="9" presetID="10" presetClass="entr" presetSubtype="0" fill="hold" grpId="0" nodeType="afterEffect">
                                  <p:stCondLst>
                                    <p:cond delay="50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2000"/>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20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Effect transition="in" filter="fade">
                                      <p:cBhvr>
                                        <p:cTn id="21" dur="2000"/>
                                        <p:tgtEl>
                                          <p:spTgt spid="6">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2000"/>
                                        <p:tgtEl>
                                          <p:spTgt spid="6">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animEffect transition="in" filter="fade">
                                      <p:cBhvr>
                                        <p:cTn id="31" dur="20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animEffect transition="in" filter="fade">
                                      <p:cBhvr>
                                        <p:cTn id="36"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5" grpId="0" build="p"/>
      <p:bldP spid="6"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Research methods</a:t>
            </a:r>
            <a:endParaRPr lang="en-US" dirty="0"/>
          </a:p>
        </p:txBody>
      </p:sp>
      <p:pic>
        <p:nvPicPr>
          <p:cNvPr id="2051" name="Picture 3" descr="C:\Users\poechs\Documents\_2010 projects\HumCore\lecture materials\rockartlooking.jpg"/>
          <p:cNvPicPr>
            <a:picLocks noChangeAspect="1" noChangeArrowheads="1"/>
          </p:cNvPicPr>
          <p:nvPr/>
        </p:nvPicPr>
        <p:blipFill>
          <a:blip r:embed="rId3" cstate="print"/>
          <a:srcRect/>
          <a:stretch>
            <a:fillRect/>
          </a:stretch>
        </p:blipFill>
        <p:spPr bwMode="auto">
          <a:xfrm>
            <a:off x="304800" y="4545013"/>
            <a:ext cx="2084387" cy="2084387"/>
          </a:xfrm>
          <a:prstGeom prst="rect">
            <a:avLst/>
          </a:prstGeom>
          <a:noFill/>
        </p:spPr>
      </p:pic>
      <p:pic>
        <p:nvPicPr>
          <p:cNvPr id="2052" name="Picture 4" descr="C:\Users\poechs\Documents\_2010 projects\HumCore\lecture materials\rockartcleaning.jpg"/>
          <p:cNvPicPr>
            <a:picLocks noChangeAspect="1" noChangeArrowheads="1"/>
          </p:cNvPicPr>
          <p:nvPr/>
        </p:nvPicPr>
        <p:blipFill>
          <a:blip r:embed="rId4" cstate="print"/>
          <a:srcRect/>
          <a:stretch>
            <a:fillRect/>
          </a:stretch>
        </p:blipFill>
        <p:spPr bwMode="auto">
          <a:xfrm>
            <a:off x="6629400" y="1600200"/>
            <a:ext cx="2057400" cy="2057400"/>
          </a:xfrm>
          <a:prstGeom prst="rect">
            <a:avLst/>
          </a:prstGeom>
          <a:noFill/>
        </p:spPr>
      </p:pic>
      <p:pic>
        <p:nvPicPr>
          <p:cNvPr id="2053" name="Picture 5" descr="C:\Users\poechs\Documents\_2010 projects\HumCore\lecture materials\JEP.JPG"/>
          <p:cNvPicPr>
            <a:picLocks noChangeAspect="1" noChangeArrowheads="1"/>
          </p:cNvPicPr>
          <p:nvPr/>
        </p:nvPicPr>
        <p:blipFill>
          <a:blip r:embed="rId5" cstate="print"/>
          <a:srcRect/>
          <a:stretch>
            <a:fillRect/>
          </a:stretch>
        </p:blipFill>
        <p:spPr bwMode="auto">
          <a:xfrm>
            <a:off x="5945716" y="4478338"/>
            <a:ext cx="2969684" cy="2227262"/>
          </a:xfrm>
          <a:prstGeom prst="rect">
            <a:avLst/>
          </a:prstGeom>
          <a:noFill/>
        </p:spPr>
      </p:pic>
      <p:pic>
        <p:nvPicPr>
          <p:cNvPr id="2054" name="Picture 6" descr="C:\Users\poechs\Documents\_2010 projects\HumCore\lecture materials\acheology-Mtwapa.jpg"/>
          <p:cNvPicPr>
            <a:picLocks noChangeAspect="1" noChangeArrowheads="1"/>
          </p:cNvPicPr>
          <p:nvPr/>
        </p:nvPicPr>
        <p:blipFill>
          <a:blip r:embed="rId6" cstate="print"/>
          <a:srcRect/>
          <a:stretch>
            <a:fillRect/>
          </a:stretch>
        </p:blipFill>
        <p:spPr bwMode="auto">
          <a:xfrm>
            <a:off x="228600" y="1600200"/>
            <a:ext cx="4811713" cy="2426073"/>
          </a:xfrm>
          <a:prstGeom prst="rect">
            <a:avLst/>
          </a:prstGeom>
          <a:noFill/>
        </p:spPr>
      </p:pic>
      <p:sp>
        <p:nvSpPr>
          <p:cNvPr id="8" name="TextBox 7"/>
          <p:cNvSpPr txBox="1"/>
          <p:nvPr/>
        </p:nvSpPr>
        <p:spPr>
          <a:xfrm>
            <a:off x="152400" y="4114800"/>
            <a:ext cx="6021841" cy="369332"/>
          </a:xfrm>
          <a:prstGeom prst="rect">
            <a:avLst/>
          </a:prstGeom>
          <a:noFill/>
        </p:spPr>
        <p:txBody>
          <a:bodyPr wrap="none" rtlCol="0">
            <a:spAutoFit/>
          </a:bodyPr>
          <a:lstStyle/>
          <a:p>
            <a:r>
              <a:rPr lang="en-US" dirty="0" smtClean="0"/>
              <a:t>Dr. Chap </a:t>
            </a:r>
            <a:r>
              <a:rPr lang="en-US" dirty="0" err="1" smtClean="0"/>
              <a:t>Kusimba</a:t>
            </a:r>
            <a:r>
              <a:rPr lang="en-US" dirty="0" smtClean="0"/>
              <a:t>, Field Museum (Chicago) in </a:t>
            </a:r>
            <a:r>
              <a:rPr lang="en-US" dirty="0" err="1" smtClean="0"/>
              <a:t>Mtwapa</a:t>
            </a:r>
            <a:r>
              <a:rPr lang="en-US" dirty="0" smtClean="0"/>
              <a:t>, Kenya</a:t>
            </a:r>
            <a:endParaRPr lang="en-US" dirty="0"/>
          </a:p>
        </p:txBody>
      </p:sp>
      <p:sp>
        <p:nvSpPr>
          <p:cNvPr id="9" name="TextBox 8"/>
          <p:cNvSpPr txBox="1"/>
          <p:nvPr/>
        </p:nvSpPr>
        <p:spPr>
          <a:xfrm>
            <a:off x="2362200" y="5983069"/>
            <a:ext cx="2464393" cy="646331"/>
          </a:xfrm>
          <a:prstGeom prst="rect">
            <a:avLst/>
          </a:prstGeom>
          <a:noFill/>
        </p:spPr>
        <p:txBody>
          <a:bodyPr wrap="none" rtlCol="0">
            <a:spAutoFit/>
          </a:bodyPr>
          <a:lstStyle/>
          <a:p>
            <a:r>
              <a:rPr lang="en-US" dirty="0" smtClean="0"/>
              <a:t>Examining Rock Art</a:t>
            </a:r>
            <a:br>
              <a:rPr lang="en-US" dirty="0" smtClean="0"/>
            </a:br>
            <a:r>
              <a:rPr lang="en-US" dirty="0" err="1" smtClean="0"/>
              <a:t>Cedarberg</a:t>
            </a:r>
            <a:r>
              <a:rPr lang="en-US" dirty="0" smtClean="0"/>
              <a:t>, South Africa</a:t>
            </a:r>
            <a:endParaRPr lang="en-US" dirty="0"/>
          </a:p>
        </p:txBody>
      </p:sp>
      <p:sp>
        <p:nvSpPr>
          <p:cNvPr id="10" name="TextBox 9"/>
          <p:cNvSpPr txBox="1"/>
          <p:nvPr/>
        </p:nvSpPr>
        <p:spPr>
          <a:xfrm>
            <a:off x="6451007" y="3657600"/>
            <a:ext cx="2464393" cy="646331"/>
          </a:xfrm>
          <a:prstGeom prst="rect">
            <a:avLst/>
          </a:prstGeom>
          <a:noFill/>
        </p:spPr>
        <p:txBody>
          <a:bodyPr wrap="none" rtlCol="0">
            <a:spAutoFit/>
          </a:bodyPr>
          <a:lstStyle/>
          <a:p>
            <a:r>
              <a:rPr lang="en-US" dirty="0" smtClean="0"/>
              <a:t>Conserving Rock Art</a:t>
            </a:r>
            <a:br>
              <a:rPr lang="en-US" dirty="0" smtClean="0"/>
            </a:br>
            <a:r>
              <a:rPr lang="en-US" dirty="0" err="1" smtClean="0"/>
              <a:t>Cedarberg</a:t>
            </a:r>
            <a:r>
              <a:rPr lang="en-US" dirty="0" smtClean="0"/>
              <a:t>, South Africa</a:t>
            </a:r>
            <a:endParaRPr lang="en-US" dirty="0"/>
          </a:p>
        </p:txBody>
      </p:sp>
      <p:sp>
        <p:nvSpPr>
          <p:cNvPr id="11" name="TextBox 10"/>
          <p:cNvSpPr txBox="1"/>
          <p:nvPr/>
        </p:nvSpPr>
        <p:spPr>
          <a:xfrm>
            <a:off x="3479207" y="4639270"/>
            <a:ext cx="2464393" cy="923330"/>
          </a:xfrm>
          <a:prstGeom prst="rect">
            <a:avLst/>
          </a:prstGeom>
          <a:noFill/>
        </p:spPr>
        <p:txBody>
          <a:bodyPr wrap="none" rtlCol="0">
            <a:spAutoFit/>
          </a:bodyPr>
          <a:lstStyle/>
          <a:p>
            <a:pPr algn="r"/>
            <a:r>
              <a:rPr lang="en-US" dirty="0" smtClean="0"/>
              <a:t>John </a:t>
            </a:r>
            <a:r>
              <a:rPr lang="en-US" dirty="0" err="1" smtClean="0"/>
              <a:t>Parkington</a:t>
            </a:r>
            <a:r>
              <a:rPr lang="en-US" dirty="0" smtClean="0"/>
              <a:t> in a</a:t>
            </a:r>
            <a:br>
              <a:rPr lang="en-US" dirty="0" smtClean="0"/>
            </a:br>
            <a:r>
              <a:rPr lang="en-US" dirty="0" smtClean="0"/>
              <a:t>shelter with rock art</a:t>
            </a:r>
            <a:br>
              <a:rPr lang="en-US" dirty="0" smtClean="0"/>
            </a:br>
            <a:r>
              <a:rPr lang="en-US" dirty="0" err="1" smtClean="0"/>
              <a:t>Cedarberg</a:t>
            </a:r>
            <a:r>
              <a:rPr lang="en-US" dirty="0" smtClean="0"/>
              <a:t>, South Africa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054"/>
                                        </p:tgtEl>
                                        <p:attrNameLst>
                                          <p:attrName>style.visibility</p:attrName>
                                        </p:attrNameLst>
                                      </p:cBhvr>
                                      <p:to>
                                        <p:strVal val="visible"/>
                                      </p:to>
                                    </p:set>
                                    <p:animEffect transition="in" filter="fade">
                                      <p:cBhvr>
                                        <p:cTn id="7" dur="2000"/>
                                        <p:tgtEl>
                                          <p:spTgt spid="2054"/>
                                        </p:tgtEl>
                                      </p:cBhvr>
                                    </p:animEffect>
                                  </p:childTnLst>
                                </p:cTn>
                              </p:par>
                            </p:childTnLst>
                          </p:cTn>
                        </p:par>
                        <p:par>
                          <p:cTn id="8" fill="hold">
                            <p:stCondLst>
                              <p:cond delay="30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20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052"/>
                                        </p:tgtEl>
                                        <p:attrNameLst>
                                          <p:attrName>style.visibility</p:attrName>
                                        </p:attrNameLst>
                                      </p:cBhvr>
                                      <p:to>
                                        <p:strVal val="visible"/>
                                      </p:to>
                                    </p:set>
                                    <p:animEffect transition="in" filter="fade">
                                      <p:cBhvr>
                                        <p:cTn id="16" dur="1000"/>
                                        <p:tgtEl>
                                          <p:spTgt spid="205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2000"/>
                                        <p:tgtEl>
                                          <p:spTgt spid="10"/>
                                        </p:tgtEl>
                                      </p:cBhvr>
                                    </p:animEffect>
                                  </p:childTnLst>
                                </p:cTn>
                              </p:par>
                            </p:childTnLst>
                          </p:cTn>
                        </p:par>
                        <p:par>
                          <p:cTn id="20" fill="hold">
                            <p:stCondLst>
                              <p:cond delay="2000"/>
                            </p:stCondLst>
                            <p:childTnLst>
                              <p:par>
                                <p:cTn id="21" presetID="10" presetClass="entr" presetSubtype="0" fill="hold" nodeType="afterEffect">
                                  <p:stCondLst>
                                    <p:cond delay="1500"/>
                                  </p:stCondLst>
                                  <p:childTnLst>
                                    <p:set>
                                      <p:cBhvr>
                                        <p:cTn id="22" dur="1" fill="hold">
                                          <p:stCondLst>
                                            <p:cond delay="0"/>
                                          </p:stCondLst>
                                        </p:cTn>
                                        <p:tgtEl>
                                          <p:spTgt spid="2053"/>
                                        </p:tgtEl>
                                        <p:attrNameLst>
                                          <p:attrName>style.visibility</p:attrName>
                                        </p:attrNameLst>
                                      </p:cBhvr>
                                      <p:to>
                                        <p:strVal val="visible"/>
                                      </p:to>
                                    </p:set>
                                    <p:animEffect transition="in" filter="fade">
                                      <p:cBhvr>
                                        <p:cTn id="23" dur="1000"/>
                                        <p:tgtEl>
                                          <p:spTgt spid="2053"/>
                                        </p:tgtEl>
                                      </p:cBhvr>
                                    </p:animEffect>
                                  </p:childTnLst>
                                </p:cTn>
                              </p:par>
                            </p:childTnLst>
                          </p:cTn>
                        </p:par>
                        <p:par>
                          <p:cTn id="24" fill="hold">
                            <p:stCondLst>
                              <p:cond delay="4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childTnLst>
                                </p:cTn>
                              </p:par>
                            </p:childTnLst>
                          </p:cTn>
                        </p:par>
                        <p:par>
                          <p:cTn id="28" fill="hold">
                            <p:stCondLst>
                              <p:cond delay="5500"/>
                            </p:stCondLst>
                            <p:childTnLst>
                              <p:par>
                                <p:cTn id="29" presetID="10"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childTnLst>
                                </p:cTn>
                              </p:par>
                            </p:childTnLst>
                          </p:cTn>
                        </p:par>
                        <p:par>
                          <p:cTn id="32" fill="hold">
                            <p:stCondLst>
                              <p:cond delay="6500"/>
                            </p:stCondLst>
                            <p:childTnLst>
                              <p:par>
                                <p:cTn id="33" presetID="10" presetClass="entr" presetSubtype="0" fill="hold" nodeType="afterEffect">
                                  <p:stCondLst>
                                    <p:cond delay="0"/>
                                  </p:stCondLst>
                                  <p:childTnLst>
                                    <p:set>
                                      <p:cBhvr>
                                        <p:cTn id="34" dur="1" fill="hold">
                                          <p:stCondLst>
                                            <p:cond delay="0"/>
                                          </p:stCondLst>
                                        </p:cTn>
                                        <p:tgtEl>
                                          <p:spTgt spid="2051"/>
                                        </p:tgtEl>
                                        <p:attrNameLst>
                                          <p:attrName>style.visibility</p:attrName>
                                        </p:attrNameLst>
                                      </p:cBhvr>
                                      <p:to>
                                        <p:strVal val="visible"/>
                                      </p:to>
                                    </p:set>
                                    <p:animEffect transition="in" filter="fade">
                                      <p:cBhvr>
                                        <p:cTn id="35" dur="10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Material? | Ritual? </a:t>
            </a:r>
            <a:endParaRPr lang="en-US" dirty="0"/>
          </a:p>
        </p:txBody>
      </p:sp>
      <p:pic>
        <p:nvPicPr>
          <p:cNvPr id="4098" name="Picture 2" descr="C:\Users\poechs\Documents\PAST teaching &amp; syllabi\134d South Africa W05\SA teaching pics\Karos procession Keurbos.jpg"/>
          <p:cNvPicPr>
            <a:picLocks noChangeAspect="1" noChangeArrowheads="1"/>
          </p:cNvPicPr>
          <p:nvPr/>
        </p:nvPicPr>
        <p:blipFill>
          <a:blip r:embed="rId3" cstate="print"/>
          <a:srcRect t="17827" r="13059" b="30919"/>
          <a:stretch>
            <a:fillRect/>
          </a:stretch>
        </p:blipFill>
        <p:spPr bwMode="auto">
          <a:xfrm>
            <a:off x="838200" y="3810000"/>
            <a:ext cx="7696200" cy="2935664"/>
          </a:xfrm>
          <a:prstGeom prst="rect">
            <a:avLst/>
          </a:prstGeom>
          <a:ln>
            <a:noFill/>
          </a:ln>
          <a:effectLst>
            <a:softEdge rad="112500"/>
          </a:effectLst>
        </p:spPr>
      </p:pic>
      <p:pic>
        <p:nvPicPr>
          <p:cNvPr id="4099" name="Picture 3" descr="C:\Users\poechs\Documents\PAST teaching &amp; syllabi\134d South Africa W05\SA teaching pics\yellow men Warmhoek.jpg"/>
          <p:cNvPicPr>
            <a:picLocks noChangeAspect="1" noChangeArrowheads="1"/>
          </p:cNvPicPr>
          <p:nvPr/>
        </p:nvPicPr>
        <p:blipFill>
          <a:blip r:embed="rId4" cstate="print"/>
          <a:srcRect/>
          <a:stretch>
            <a:fillRect/>
          </a:stretch>
        </p:blipFill>
        <p:spPr bwMode="auto">
          <a:xfrm>
            <a:off x="228600" y="1676400"/>
            <a:ext cx="3214024" cy="2057400"/>
          </a:xfrm>
          <a:prstGeom prst="rect">
            <a:avLst/>
          </a:prstGeom>
          <a:ln>
            <a:noFill/>
          </a:ln>
          <a:effectLst>
            <a:softEdge rad="112500"/>
          </a:effectLst>
        </p:spPr>
      </p:pic>
      <p:pic>
        <p:nvPicPr>
          <p:cNvPr id="4100" name="Picture 4" descr="C:\Users\poechs\Documents\BOOKish\Belongings Surge\Mitchell-Assets\3-11a Woman Salman.jpg"/>
          <p:cNvPicPr>
            <a:picLocks noChangeAspect="1" noChangeArrowheads="1"/>
          </p:cNvPicPr>
          <p:nvPr/>
        </p:nvPicPr>
        <p:blipFill>
          <a:blip r:embed="rId5" cstate="print"/>
          <a:srcRect/>
          <a:stretch>
            <a:fillRect/>
          </a:stretch>
        </p:blipFill>
        <p:spPr bwMode="auto">
          <a:xfrm>
            <a:off x="6211918" y="207137"/>
            <a:ext cx="2246282" cy="3526663"/>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Trance images?</a:t>
            </a:r>
            <a:endParaRPr lang="en-US" dirty="0"/>
          </a:p>
        </p:txBody>
      </p:sp>
      <p:pic>
        <p:nvPicPr>
          <p:cNvPr id="3074" name="Picture 2" descr="C:\Users\poechs\Documents\PAST teaching &amp; syllabi\134d South Africa W05\b&amp;w rock art\entopic and animal.gif"/>
          <p:cNvPicPr>
            <a:picLocks noChangeAspect="1" noChangeArrowheads="1"/>
          </p:cNvPicPr>
          <p:nvPr/>
        </p:nvPicPr>
        <p:blipFill>
          <a:blip r:embed="rId2" cstate="print"/>
          <a:srcRect l="4488" t="2439" b="9756"/>
          <a:stretch>
            <a:fillRect/>
          </a:stretch>
        </p:blipFill>
        <p:spPr bwMode="auto">
          <a:xfrm>
            <a:off x="228600" y="1752600"/>
            <a:ext cx="5676073" cy="3200400"/>
          </a:xfrm>
          <a:prstGeom prst="rect">
            <a:avLst/>
          </a:prstGeom>
          <a:noFill/>
        </p:spPr>
      </p:pic>
      <p:pic>
        <p:nvPicPr>
          <p:cNvPr id="3075" name="Picture 3" descr="C:\Users\poechs\Documents\PAST teaching &amp; syllabi\134d South Africa W05\b&amp;w rock art\Therianthrope.gif"/>
          <p:cNvPicPr>
            <a:picLocks noChangeAspect="1" noChangeArrowheads="1"/>
          </p:cNvPicPr>
          <p:nvPr/>
        </p:nvPicPr>
        <p:blipFill>
          <a:blip r:embed="rId3" cstate="print"/>
          <a:srcRect t="6861" b="5320"/>
          <a:stretch>
            <a:fillRect/>
          </a:stretch>
        </p:blipFill>
        <p:spPr bwMode="auto">
          <a:xfrm>
            <a:off x="6553200" y="1524000"/>
            <a:ext cx="2286000" cy="5114780"/>
          </a:xfrm>
          <a:prstGeom prst="rect">
            <a:avLst/>
          </a:prstGeom>
          <a:noFill/>
        </p:spPr>
      </p:pic>
      <p:sp>
        <p:nvSpPr>
          <p:cNvPr id="5" name="TextBox 4"/>
          <p:cNvSpPr txBox="1"/>
          <p:nvPr/>
        </p:nvSpPr>
        <p:spPr>
          <a:xfrm>
            <a:off x="152400" y="4953000"/>
            <a:ext cx="1475084" cy="369332"/>
          </a:xfrm>
          <a:prstGeom prst="rect">
            <a:avLst/>
          </a:prstGeom>
          <a:noFill/>
        </p:spPr>
        <p:txBody>
          <a:bodyPr wrap="none" rtlCol="0">
            <a:spAutoFit/>
          </a:bodyPr>
          <a:lstStyle/>
          <a:p>
            <a:r>
              <a:rPr lang="en-US" dirty="0" err="1" smtClean="0"/>
              <a:t>Entoptic</a:t>
            </a:r>
            <a:r>
              <a:rPr lang="en-US" dirty="0" smtClean="0"/>
              <a:t> lines</a:t>
            </a:r>
            <a:endParaRPr lang="en-US" dirty="0"/>
          </a:p>
        </p:txBody>
      </p:sp>
      <p:sp>
        <p:nvSpPr>
          <p:cNvPr id="7" name="TextBox 6"/>
          <p:cNvSpPr txBox="1"/>
          <p:nvPr/>
        </p:nvSpPr>
        <p:spPr>
          <a:xfrm>
            <a:off x="5029200" y="6324600"/>
            <a:ext cx="1558440" cy="369332"/>
          </a:xfrm>
          <a:prstGeom prst="rect">
            <a:avLst/>
          </a:prstGeom>
          <a:noFill/>
        </p:spPr>
        <p:txBody>
          <a:bodyPr wrap="none" rtlCol="0">
            <a:spAutoFit/>
          </a:bodyPr>
          <a:lstStyle/>
          <a:p>
            <a:r>
              <a:rPr lang="en-US" dirty="0" err="1" smtClean="0"/>
              <a:t>Therianthrope</a:t>
            </a:r>
            <a:endParaRPr lang="en-US"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Colonial Landscapes</a:t>
            </a:r>
            <a:endParaRPr lang="en-US" dirty="0"/>
          </a:p>
        </p:txBody>
      </p:sp>
      <p:sp>
        <p:nvSpPr>
          <p:cNvPr id="4" name="Text Placeholder 3"/>
          <p:cNvSpPr>
            <a:spLocks noGrp="1"/>
          </p:cNvSpPr>
          <p:nvPr>
            <p:ph type="body" idx="1"/>
          </p:nvPr>
        </p:nvSpPr>
        <p:spPr/>
        <p:txBody>
          <a:bodyPr/>
          <a:lstStyle/>
          <a:p>
            <a:r>
              <a:rPr lang="en-US" dirty="0" smtClean="0"/>
              <a:t>With or without people?</a:t>
            </a:r>
            <a:endParaRPr lang="en-US" dirty="0"/>
          </a:p>
        </p:txBody>
      </p:sp>
      <p:pic>
        <p:nvPicPr>
          <p:cNvPr id="44034" name="Picture 2" descr="C:\Users\poechs\Documents\_art &amp; envrio\Brenthurst June-July 2009 images\ART440-6.jpg"/>
          <p:cNvPicPr>
            <a:picLocks noChangeAspect="1" noChangeArrowheads="1"/>
          </p:cNvPicPr>
          <p:nvPr/>
        </p:nvPicPr>
        <p:blipFill>
          <a:blip r:embed="rId2" cstate="print"/>
          <a:srcRect/>
          <a:stretch>
            <a:fillRect/>
          </a:stretch>
        </p:blipFill>
        <p:spPr bwMode="auto">
          <a:xfrm>
            <a:off x="0" y="2667000"/>
            <a:ext cx="9144000" cy="2692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Colonial Landscapes</a:t>
            </a:r>
            <a:endParaRPr lang="en-US" dirty="0"/>
          </a:p>
        </p:txBody>
      </p:sp>
      <p:pic>
        <p:nvPicPr>
          <p:cNvPr id="43010" name="Picture 2" descr="C:\Users\poechs\Documents\_art &amp; envrio\Brenthurst June-July 2009 images\ART527.jpg"/>
          <p:cNvPicPr>
            <a:picLocks noChangeAspect="1" noChangeArrowheads="1"/>
          </p:cNvPicPr>
          <p:nvPr/>
        </p:nvPicPr>
        <p:blipFill>
          <a:blip r:embed="rId2" cstate="print"/>
          <a:srcRect/>
          <a:stretch>
            <a:fillRect/>
          </a:stretch>
        </p:blipFill>
        <p:spPr bwMode="auto">
          <a:xfrm>
            <a:off x="685800" y="1523999"/>
            <a:ext cx="7620000" cy="5255543"/>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Colonial Landscapes</a:t>
            </a:r>
            <a:endParaRPr lang="en-US" dirty="0"/>
          </a:p>
        </p:txBody>
      </p:sp>
      <p:pic>
        <p:nvPicPr>
          <p:cNvPr id="45058" name="Picture 2" descr="C:\Users\poechs\Documents\_art &amp; envrio\Brenthurst June-July 2009 images\ART195.jpg"/>
          <p:cNvPicPr>
            <a:picLocks noChangeAspect="1" noChangeArrowheads="1"/>
          </p:cNvPicPr>
          <p:nvPr/>
        </p:nvPicPr>
        <p:blipFill>
          <a:blip r:embed="rId2" cstate="print"/>
          <a:srcRect/>
          <a:stretch>
            <a:fillRect/>
          </a:stretch>
        </p:blipFill>
        <p:spPr bwMode="auto">
          <a:xfrm>
            <a:off x="533400" y="1524000"/>
            <a:ext cx="8036764" cy="52578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4038600" cy="3886200"/>
          </a:xfrm>
        </p:spPr>
        <p:txBody>
          <a:bodyPr anchor="t">
            <a:normAutofit/>
          </a:bodyPr>
          <a:lstStyle/>
          <a:p>
            <a:r>
              <a:rPr lang="en-US" dirty="0" smtClean="0"/>
              <a:t>Colonial </a:t>
            </a:r>
            <a:br>
              <a:rPr lang="en-US" dirty="0" smtClean="0"/>
            </a:br>
            <a:r>
              <a:rPr lang="en-US" dirty="0" smtClean="0"/>
              <a:t>Landscapes</a:t>
            </a:r>
            <a:endParaRPr lang="en-US" dirty="0"/>
          </a:p>
        </p:txBody>
      </p:sp>
      <p:pic>
        <p:nvPicPr>
          <p:cNvPr id="46082" name="Picture 2" descr="C:\Users\poechs\Documents\_art &amp; envrio\Brenthurst June-July 2009 images\ART148-4.jpg"/>
          <p:cNvPicPr>
            <a:picLocks noChangeAspect="1" noChangeArrowheads="1"/>
          </p:cNvPicPr>
          <p:nvPr/>
        </p:nvPicPr>
        <p:blipFill>
          <a:blip r:embed="rId2" cstate="print"/>
          <a:srcRect/>
          <a:stretch>
            <a:fillRect/>
          </a:stretch>
        </p:blipFill>
        <p:spPr bwMode="auto">
          <a:xfrm>
            <a:off x="4267200" y="228600"/>
            <a:ext cx="4608635" cy="6477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Colonial Science</a:t>
            </a:r>
            <a:endParaRPr lang="en-US" dirty="0"/>
          </a:p>
        </p:txBody>
      </p:sp>
      <p:pic>
        <p:nvPicPr>
          <p:cNvPr id="4" name="Content Placeholder 3" descr="754px-Musei_Wormiani_Historia.jpg"/>
          <p:cNvPicPr>
            <a:picLocks noChangeAspect="1"/>
          </p:cNvPicPr>
          <p:nvPr/>
        </p:nvPicPr>
        <p:blipFill>
          <a:blip r:embed="rId2" cstate="print"/>
          <a:stretch>
            <a:fillRect/>
          </a:stretch>
        </p:blipFill>
        <p:spPr>
          <a:xfrm>
            <a:off x="304800" y="1555734"/>
            <a:ext cx="3886200" cy="3092466"/>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5" name="Picture 2" descr="C:\Users\poechs\Documents\_2010 projects\HumCore\lecture materials\caravel.jpg"/>
          <p:cNvPicPr>
            <a:picLocks noChangeAspect="1" noChangeArrowheads="1"/>
          </p:cNvPicPr>
          <p:nvPr/>
        </p:nvPicPr>
        <p:blipFill>
          <a:blip r:embed="rId3" cstate="print"/>
          <a:srcRect/>
          <a:stretch>
            <a:fillRect/>
          </a:stretch>
        </p:blipFill>
        <p:spPr bwMode="auto">
          <a:xfrm>
            <a:off x="594013" y="4774359"/>
            <a:ext cx="3444587" cy="2007441"/>
          </a:xfrm>
          <a:prstGeom prst="rect">
            <a:avLst/>
          </a:prstGeom>
          <a:ln w="9525" cap="sq">
            <a:solidFill>
              <a:schemeClr val="bg2">
                <a:lumMod val="25000"/>
              </a:schemeClr>
            </a:solidFill>
            <a:prstDash val="solid"/>
            <a:miter lim="800000"/>
          </a:ln>
          <a:effectLst>
            <a:outerShdw blurRad="50800" dist="38100" dir="2700000" algn="tl" rotWithShape="0">
              <a:srgbClr val="000000">
                <a:alpha val="43000"/>
              </a:srgbClr>
            </a:outerShdw>
          </a:effectLst>
        </p:spPr>
      </p:pic>
      <p:pic>
        <p:nvPicPr>
          <p:cNvPr id="6" name="Picture 3" descr="C:\Users\poechs\Documents\_art &amp; envrio\Brenthurst June-July 2009 images\ART83-45.jpg"/>
          <p:cNvPicPr>
            <a:picLocks noChangeAspect="1" noChangeArrowheads="1"/>
          </p:cNvPicPr>
          <p:nvPr/>
        </p:nvPicPr>
        <p:blipFill>
          <a:blip r:embed="rId4" cstate="print"/>
          <a:srcRect/>
          <a:stretch>
            <a:fillRect/>
          </a:stretch>
        </p:blipFill>
        <p:spPr bwMode="auto">
          <a:xfrm>
            <a:off x="4981230" y="152400"/>
            <a:ext cx="3949512" cy="6553200"/>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100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par>
                          <p:cTn id="9" fill="hold">
                            <p:stCondLst>
                              <p:cond delay="1500"/>
                            </p:stCondLst>
                            <p:childTnLst>
                              <p:par>
                                <p:cTn id="10" presetID="2" presetClass="entr" presetSubtype="4" fill="hold" nodeType="afterEffect">
                                  <p:stCondLst>
                                    <p:cond delay="100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par>
                          <p:cTn id="14" fill="hold">
                            <p:stCondLst>
                              <p:cond delay="3000"/>
                            </p:stCondLst>
                            <p:childTnLst>
                              <p:par>
                                <p:cTn id="15" presetID="10" presetClass="entr" presetSubtype="0" fill="hold" nodeType="afterEffect">
                                  <p:stCondLst>
                                    <p:cond delay="100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Pursuit of knowledge</a:t>
            </a:r>
            <a:endParaRPr lang="en-US" dirty="0"/>
          </a:p>
        </p:txBody>
      </p:sp>
      <p:pic>
        <p:nvPicPr>
          <p:cNvPr id="30722" name="Picture 2" descr="C:\Users\poechs\Documents\_art &amp; envrio\Brenthurst June-July 2009 images\ART18-8.jpg"/>
          <p:cNvPicPr>
            <a:picLocks noChangeAspect="1" noChangeArrowheads="1"/>
          </p:cNvPicPr>
          <p:nvPr/>
        </p:nvPicPr>
        <p:blipFill>
          <a:blip r:embed="rId2" cstate="print"/>
          <a:srcRect/>
          <a:stretch>
            <a:fillRect/>
          </a:stretch>
        </p:blipFill>
        <p:spPr bwMode="auto">
          <a:xfrm>
            <a:off x="5956300" y="228600"/>
            <a:ext cx="2730500" cy="3831005"/>
          </a:xfrm>
          <a:prstGeom prst="rect">
            <a:avLst/>
          </a:prstGeom>
          <a:ln w="6350" cap="sq">
            <a:solidFill>
              <a:srgbClr val="000000"/>
            </a:solidFill>
            <a:prstDash val="solid"/>
            <a:miter lim="800000"/>
          </a:ln>
          <a:effectLst>
            <a:outerShdw blurRad="50800" dist="38100" dir="2700000" algn="tl" rotWithShape="0">
              <a:srgbClr val="000000">
                <a:alpha val="43000"/>
              </a:srgbClr>
            </a:outerShdw>
          </a:effectLst>
        </p:spPr>
      </p:pic>
      <p:pic>
        <p:nvPicPr>
          <p:cNvPr id="30723" name="Picture 3" descr="C:\Users\poechs\Documents\_art &amp; envrio\Brenthurst June-July 2009 images\ART141-2.jpg"/>
          <p:cNvPicPr>
            <a:picLocks noChangeAspect="1" noChangeArrowheads="1"/>
          </p:cNvPicPr>
          <p:nvPr/>
        </p:nvPicPr>
        <p:blipFill>
          <a:blip r:embed="rId3" cstate="print"/>
          <a:srcRect/>
          <a:stretch>
            <a:fillRect/>
          </a:stretch>
        </p:blipFill>
        <p:spPr bwMode="auto">
          <a:xfrm>
            <a:off x="457200" y="4296732"/>
            <a:ext cx="4330489" cy="2408868"/>
          </a:xfrm>
          <a:prstGeom prst="rect">
            <a:avLst/>
          </a:prstGeom>
          <a:noFill/>
          <a:ln w="6350">
            <a:solidFill>
              <a:schemeClr val="tx1"/>
            </a:solidFill>
          </a:ln>
        </p:spPr>
      </p:pic>
      <p:pic>
        <p:nvPicPr>
          <p:cNvPr id="30724" name="Picture 4" descr="C:\Users\poechs\Documents\_art &amp; envrio\Brenthurst June-July 2009 images\ART511-1.jpg"/>
          <p:cNvPicPr>
            <a:picLocks noChangeAspect="1" noChangeArrowheads="1"/>
          </p:cNvPicPr>
          <p:nvPr/>
        </p:nvPicPr>
        <p:blipFill>
          <a:blip r:embed="rId4" cstate="print"/>
          <a:srcRect/>
          <a:stretch>
            <a:fillRect/>
          </a:stretch>
        </p:blipFill>
        <p:spPr bwMode="auto">
          <a:xfrm>
            <a:off x="457200" y="1600200"/>
            <a:ext cx="4694918" cy="2514600"/>
          </a:xfrm>
          <a:prstGeom prst="rect">
            <a:avLst/>
          </a:prstGeom>
          <a:noFill/>
          <a:ln w="6350">
            <a:solidFill>
              <a:schemeClr val="tx1"/>
            </a:solidFill>
          </a:ln>
        </p:spPr>
      </p:pic>
      <p:pic>
        <p:nvPicPr>
          <p:cNvPr id="30725" name="Picture 5" descr="C:\Users\poechs\Documents\_art &amp; envrio\Brenthurst June-July 2009 images\ART534-4.jpg"/>
          <p:cNvPicPr>
            <a:picLocks noChangeAspect="1" noChangeArrowheads="1"/>
          </p:cNvPicPr>
          <p:nvPr/>
        </p:nvPicPr>
        <p:blipFill>
          <a:blip r:embed="rId5" cstate="print"/>
          <a:srcRect/>
          <a:stretch>
            <a:fillRect/>
          </a:stretch>
        </p:blipFill>
        <p:spPr bwMode="auto">
          <a:xfrm>
            <a:off x="6220028" y="4191000"/>
            <a:ext cx="2314372" cy="2579688"/>
          </a:xfrm>
          <a:prstGeom prst="rect">
            <a:avLst/>
          </a:prstGeom>
          <a:noFill/>
          <a:ln w="6350">
            <a:solidFill>
              <a:schemeClr val="tx1"/>
            </a:solid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1000"/>
                                        <p:tgtEl>
                                          <p:spTgt spid="30722"/>
                                        </p:tgtEl>
                                      </p:cBhvr>
                                    </p:animEffect>
                                  </p:childTnLst>
                                </p:cTn>
                              </p:par>
                            </p:childTnLst>
                          </p:cTn>
                        </p:par>
                        <p:par>
                          <p:cTn id="8" fill="hold">
                            <p:stCondLst>
                              <p:cond delay="2000"/>
                            </p:stCondLst>
                            <p:childTnLst>
                              <p:par>
                                <p:cTn id="9" presetID="10" presetClass="entr" presetSubtype="0" fill="hold" nodeType="afterEffect">
                                  <p:stCondLst>
                                    <p:cond delay="1000"/>
                                  </p:stCondLst>
                                  <p:childTnLst>
                                    <p:set>
                                      <p:cBhvr>
                                        <p:cTn id="10" dur="1" fill="hold">
                                          <p:stCondLst>
                                            <p:cond delay="0"/>
                                          </p:stCondLst>
                                        </p:cTn>
                                        <p:tgtEl>
                                          <p:spTgt spid="30725"/>
                                        </p:tgtEl>
                                        <p:attrNameLst>
                                          <p:attrName>style.visibility</p:attrName>
                                        </p:attrNameLst>
                                      </p:cBhvr>
                                      <p:to>
                                        <p:strVal val="visible"/>
                                      </p:to>
                                    </p:set>
                                    <p:animEffect transition="in" filter="fade">
                                      <p:cBhvr>
                                        <p:cTn id="11" dur="1000"/>
                                        <p:tgtEl>
                                          <p:spTgt spid="30725"/>
                                        </p:tgtEl>
                                      </p:cBhvr>
                                    </p:animEffect>
                                  </p:childTnLst>
                                </p:cTn>
                              </p:par>
                            </p:childTnLst>
                          </p:cTn>
                        </p:par>
                        <p:par>
                          <p:cTn id="12" fill="hold">
                            <p:stCondLst>
                              <p:cond delay="4000"/>
                            </p:stCondLst>
                            <p:childTnLst>
                              <p:par>
                                <p:cTn id="13" presetID="10" presetClass="entr" presetSubtype="0" fill="hold" nodeType="afterEffect">
                                  <p:stCondLst>
                                    <p:cond delay="1000"/>
                                  </p:stCondLst>
                                  <p:childTnLst>
                                    <p:set>
                                      <p:cBhvr>
                                        <p:cTn id="14" dur="1" fill="hold">
                                          <p:stCondLst>
                                            <p:cond delay="0"/>
                                          </p:stCondLst>
                                        </p:cTn>
                                        <p:tgtEl>
                                          <p:spTgt spid="30723"/>
                                        </p:tgtEl>
                                        <p:attrNameLst>
                                          <p:attrName>style.visibility</p:attrName>
                                        </p:attrNameLst>
                                      </p:cBhvr>
                                      <p:to>
                                        <p:strVal val="visible"/>
                                      </p:to>
                                    </p:set>
                                    <p:animEffect transition="in" filter="fade">
                                      <p:cBhvr>
                                        <p:cTn id="15" dur="1000"/>
                                        <p:tgtEl>
                                          <p:spTgt spid="30723"/>
                                        </p:tgtEl>
                                      </p:cBhvr>
                                    </p:animEffect>
                                  </p:childTnLst>
                                </p:cTn>
                              </p:par>
                            </p:childTnLst>
                          </p:cTn>
                        </p:par>
                        <p:par>
                          <p:cTn id="16" fill="hold">
                            <p:stCondLst>
                              <p:cond delay="6000"/>
                            </p:stCondLst>
                            <p:childTnLst>
                              <p:par>
                                <p:cTn id="17" presetID="10" presetClass="entr" presetSubtype="0" fill="hold" nodeType="afterEffect">
                                  <p:stCondLst>
                                    <p:cond delay="1000"/>
                                  </p:stCondLst>
                                  <p:childTnLst>
                                    <p:set>
                                      <p:cBhvr>
                                        <p:cTn id="18" dur="1" fill="hold">
                                          <p:stCondLst>
                                            <p:cond delay="0"/>
                                          </p:stCondLst>
                                        </p:cTn>
                                        <p:tgtEl>
                                          <p:spTgt spid="30724"/>
                                        </p:tgtEl>
                                        <p:attrNameLst>
                                          <p:attrName>style.visibility</p:attrName>
                                        </p:attrNameLst>
                                      </p:cBhvr>
                                      <p:to>
                                        <p:strVal val="visible"/>
                                      </p:to>
                                    </p:set>
                                    <p:animEffect transition="in" filter="fade">
                                      <p:cBhvr>
                                        <p:cTn id="19" dur="1000"/>
                                        <p:tgtEl>
                                          <p:spTgt spid="307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South Africa 1885</a:t>
            </a:r>
            <a:endParaRPr lang="en-US" dirty="0"/>
          </a:p>
        </p:txBody>
      </p:sp>
      <p:pic>
        <p:nvPicPr>
          <p:cNvPr id="33794" name="Picture 2" descr="C:\Users\poechs\Documents\_2010 projects\HumCore\lecture materials\south_africa_1885.jpg"/>
          <p:cNvPicPr>
            <a:picLocks noChangeAspect="1" noChangeArrowheads="1"/>
          </p:cNvPicPr>
          <p:nvPr/>
        </p:nvPicPr>
        <p:blipFill>
          <a:blip r:embed="rId3" cstate="print"/>
          <a:srcRect/>
          <a:stretch>
            <a:fillRect/>
          </a:stretch>
        </p:blipFill>
        <p:spPr bwMode="auto">
          <a:xfrm>
            <a:off x="838200" y="183343"/>
            <a:ext cx="7508876" cy="649246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Bleek</a:t>
            </a:r>
            <a:r>
              <a:rPr lang="en-US" dirty="0" smtClean="0"/>
              <a:t> &amp; Lloyd’s work</a:t>
            </a:r>
            <a:endParaRPr lang="en-US" dirty="0"/>
          </a:p>
        </p:txBody>
      </p:sp>
      <p:pic>
        <p:nvPicPr>
          <p:cNvPr id="31746" name="Picture 2" descr="C:\Users\poechs\Documents\_2010 projects\HumCore\lecture materials\a!kunta.jpg"/>
          <p:cNvPicPr>
            <a:picLocks noChangeAspect="1" noChangeArrowheads="1"/>
          </p:cNvPicPr>
          <p:nvPr/>
        </p:nvPicPr>
        <p:blipFill>
          <a:blip r:embed="rId3" cstate="print"/>
          <a:srcRect/>
          <a:stretch>
            <a:fillRect/>
          </a:stretch>
        </p:blipFill>
        <p:spPr bwMode="auto">
          <a:xfrm>
            <a:off x="1676400" y="3886200"/>
            <a:ext cx="1727200" cy="2736948"/>
          </a:xfrm>
          <a:prstGeom prst="ellipse">
            <a:avLst/>
          </a:prstGeom>
          <a:ln>
            <a:noFill/>
          </a:ln>
          <a:effectLst>
            <a:softEdge rad="112500"/>
          </a:effectLst>
        </p:spPr>
      </p:pic>
      <p:pic>
        <p:nvPicPr>
          <p:cNvPr id="31747" name="Picture 3" descr="C:\Users\poechs\Documents\_2010 projects\HumCore\lecture materials\kabbo.jpg"/>
          <p:cNvPicPr>
            <a:picLocks noChangeAspect="1" noChangeArrowheads="1"/>
          </p:cNvPicPr>
          <p:nvPr/>
        </p:nvPicPr>
        <p:blipFill>
          <a:blip r:embed="rId4" cstate="print"/>
          <a:srcRect/>
          <a:stretch>
            <a:fillRect/>
          </a:stretch>
        </p:blipFill>
        <p:spPr bwMode="auto">
          <a:xfrm>
            <a:off x="5791200" y="1479452"/>
            <a:ext cx="1727200" cy="2736948"/>
          </a:xfrm>
          <a:prstGeom prst="ellipse">
            <a:avLst/>
          </a:prstGeom>
          <a:ln>
            <a:noFill/>
          </a:ln>
          <a:effectLst>
            <a:softEdge rad="112500"/>
          </a:effectLst>
        </p:spPr>
      </p:pic>
      <p:pic>
        <p:nvPicPr>
          <p:cNvPr id="31748" name="Picture 4" descr="C:\Users\poechs\Documents\_2010 projects\HumCore\lecture materials\lucylloyd.jpg"/>
          <p:cNvPicPr>
            <a:picLocks noChangeAspect="1" noChangeArrowheads="1"/>
          </p:cNvPicPr>
          <p:nvPr/>
        </p:nvPicPr>
        <p:blipFill>
          <a:blip r:embed="rId5" cstate="print"/>
          <a:srcRect/>
          <a:stretch>
            <a:fillRect/>
          </a:stretch>
        </p:blipFill>
        <p:spPr bwMode="auto">
          <a:xfrm>
            <a:off x="304800" y="1479452"/>
            <a:ext cx="1727200" cy="2736948"/>
          </a:xfrm>
          <a:prstGeom prst="ellipse">
            <a:avLst/>
          </a:prstGeom>
          <a:ln>
            <a:noFill/>
          </a:ln>
          <a:effectLst>
            <a:softEdge rad="112500"/>
          </a:effectLst>
        </p:spPr>
      </p:pic>
      <p:pic>
        <p:nvPicPr>
          <p:cNvPr id="31749" name="Picture 5" descr="C:\Users\poechs\Documents\_2010 projects\HumCore\lecture materials\DorotheaBleek.jpg"/>
          <p:cNvPicPr>
            <a:picLocks noChangeAspect="1" noChangeArrowheads="1"/>
          </p:cNvPicPr>
          <p:nvPr/>
        </p:nvPicPr>
        <p:blipFill>
          <a:blip r:embed="rId6" cstate="print"/>
          <a:srcRect/>
          <a:stretch>
            <a:fillRect/>
          </a:stretch>
        </p:blipFill>
        <p:spPr bwMode="auto">
          <a:xfrm>
            <a:off x="4724400" y="3810000"/>
            <a:ext cx="1727200" cy="2736948"/>
          </a:xfrm>
          <a:prstGeom prst="ellipse">
            <a:avLst/>
          </a:prstGeom>
          <a:ln>
            <a:noFill/>
          </a:ln>
          <a:effectLst>
            <a:softEdge rad="112500"/>
          </a:effectLst>
        </p:spPr>
      </p:pic>
      <p:pic>
        <p:nvPicPr>
          <p:cNvPr id="31750" name="Picture 6" descr="C:\Users\poechs\Documents\_2010 projects\HumCore\lecture materials\WHIBleek.jpg"/>
          <p:cNvPicPr>
            <a:picLocks noChangeAspect="1" noChangeArrowheads="1"/>
          </p:cNvPicPr>
          <p:nvPr/>
        </p:nvPicPr>
        <p:blipFill>
          <a:blip r:embed="rId7" cstate="print"/>
          <a:srcRect/>
          <a:stretch>
            <a:fillRect/>
          </a:stretch>
        </p:blipFill>
        <p:spPr bwMode="auto">
          <a:xfrm>
            <a:off x="3200400" y="1555652"/>
            <a:ext cx="1727200" cy="2736948"/>
          </a:xfrm>
          <a:prstGeom prst="ellipse">
            <a:avLst/>
          </a:prstGeom>
          <a:ln>
            <a:noFill/>
          </a:ln>
          <a:effectLst>
            <a:softEdge rad="112500"/>
          </a:effectLst>
        </p:spPr>
      </p:pic>
      <p:pic>
        <p:nvPicPr>
          <p:cNvPr id="31751" name="Picture 7" descr="C:\Users\poechs\Documents\_2010 projects\HumCore\lecture materials\!kweiten.jpg"/>
          <p:cNvPicPr>
            <a:picLocks noChangeAspect="1" noChangeArrowheads="1"/>
          </p:cNvPicPr>
          <p:nvPr/>
        </p:nvPicPr>
        <p:blipFill>
          <a:blip r:embed="rId8" cstate="print"/>
          <a:srcRect/>
          <a:stretch>
            <a:fillRect/>
          </a:stretch>
        </p:blipFill>
        <p:spPr bwMode="auto">
          <a:xfrm>
            <a:off x="7162800" y="3689252"/>
            <a:ext cx="1803400" cy="2857696"/>
          </a:xfrm>
          <a:prstGeom prst="ellipse">
            <a:avLst/>
          </a:prstGeom>
          <a:ln>
            <a:noFill/>
          </a:ln>
          <a:effectLst>
            <a:softEdge rad="112500"/>
          </a:effectLst>
        </p:spPr>
      </p:pic>
      <p:sp>
        <p:nvSpPr>
          <p:cNvPr id="10" name="TextBox 9"/>
          <p:cNvSpPr txBox="1"/>
          <p:nvPr/>
        </p:nvSpPr>
        <p:spPr>
          <a:xfrm>
            <a:off x="533400" y="4114800"/>
            <a:ext cx="1213794" cy="369332"/>
          </a:xfrm>
          <a:prstGeom prst="rect">
            <a:avLst/>
          </a:prstGeom>
          <a:noFill/>
        </p:spPr>
        <p:txBody>
          <a:bodyPr wrap="none" rtlCol="0">
            <a:spAutoFit/>
          </a:bodyPr>
          <a:lstStyle/>
          <a:p>
            <a:r>
              <a:rPr lang="en-US" dirty="0" smtClean="0"/>
              <a:t>Lucy Lloyd</a:t>
            </a:r>
            <a:endParaRPr lang="en-US" dirty="0"/>
          </a:p>
        </p:txBody>
      </p:sp>
      <p:sp>
        <p:nvSpPr>
          <p:cNvPr id="11" name="TextBox 10"/>
          <p:cNvSpPr txBox="1"/>
          <p:nvPr/>
        </p:nvSpPr>
        <p:spPr>
          <a:xfrm>
            <a:off x="3276600" y="4191000"/>
            <a:ext cx="1555234" cy="369332"/>
          </a:xfrm>
          <a:prstGeom prst="rect">
            <a:avLst/>
          </a:prstGeom>
          <a:noFill/>
        </p:spPr>
        <p:txBody>
          <a:bodyPr wrap="none" rtlCol="0">
            <a:spAutoFit/>
          </a:bodyPr>
          <a:lstStyle/>
          <a:p>
            <a:r>
              <a:rPr lang="en-US" dirty="0" smtClean="0"/>
              <a:t>Wilhelm </a:t>
            </a:r>
            <a:r>
              <a:rPr lang="en-US" dirty="0" err="1" smtClean="0"/>
              <a:t>Bleek</a:t>
            </a:r>
            <a:endParaRPr lang="en-US" dirty="0"/>
          </a:p>
        </p:txBody>
      </p:sp>
      <p:sp>
        <p:nvSpPr>
          <p:cNvPr id="12" name="TextBox 11"/>
          <p:cNvSpPr txBox="1"/>
          <p:nvPr/>
        </p:nvSpPr>
        <p:spPr>
          <a:xfrm>
            <a:off x="6248400" y="4191000"/>
            <a:ext cx="886781" cy="369332"/>
          </a:xfrm>
          <a:prstGeom prst="rect">
            <a:avLst/>
          </a:prstGeom>
          <a:noFill/>
        </p:spPr>
        <p:txBody>
          <a:bodyPr wrap="none" rtlCol="0">
            <a:spAutoFit/>
          </a:bodyPr>
          <a:lstStyle/>
          <a:p>
            <a:r>
              <a:rPr lang="en-US" dirty="0" smtClean="0"/>
              <a:t>||</a:t>
            </a:r>
            <a:r>
              <a:rPr lang="en-US" dirty="0" err="1" smtClean="0"/>
              <a:t>kabbo</a:t>
            </a:r>
            <a:endParaRPr lang="en-US" dirty="0"/>
          </a:p>
        </p:txBody>
      </p:sp>
      <p:sp>
        <p:nvSpPr>
          <p:cNvPr id="13" name="TextBox 12"/>
          <p:cNvSpPr txBox="1"/>
          <p:nvPr/>
        </p:nvSpPr>
        <p:spPr>
          <a:xfrm>
            <a:off x="7315200" y="6477000"/>
            <a:ext cx="1746312" cy="369332"/>
          </a:xfrm>
          <a:prstGeom prst="rect">
            <a:avLst/>
          </a:prstGeom>
          <a:noFill/>
        </p:spPr>
        <p:txBody>
          <a:bodyPr wrap="none" rtlCol="0">
            <a:spAutoFit/>
          </a:bodyPr>
          <a:lstStyle/>
          <a:p>
            <a:r>
              <a:rPr lang="en-US" dirty="0" smtClean="0"/>
              <a:t>!</a:t>
            </a:r>
            <a:r>
              <a:rPr lang="en-US" dirty="0" err="1" smtClean="0"/>
              <a:t>kweiten</a:t>
            </a:r>
            <a:r>
              <a:rPr lang="en-US" dirty="0" smtClean="0"/>
              <a:t> </a:t>
            </a:r>
            <a:r>
              <a:rPr lang="en-US" dirty="0" err="1" smtClean="0"/>
              <a:t>ta</a:t>
            </a:r>
            <a:r>
              <a:rPr lang="en-US" dirty="0" smtClean="0"/>
              <a:t> ||ken</a:t>
            </a:r>
            <a:endParaRPr lang="en-US" dirty="0"/>
          </a:p>
        </p:txBody>
      </p:sp>
      <p:sp>
        <p:nvSpPr>
          <p:cNvPr id="14" name="TextBox 13"/>
          <p:cNvSpPr txBox="1"/>
          <p:nvPr/>
        </p:nvSpPr>
        <p:spPr>
          <a:xfrm>
            <a:off x="4724400" y="6477000"/>
            <a:ext cx="1675459" cy="369332"/>
          </a:xfrm>
          <a:prstGeom prst="rect">
            <a:avLst/>
          </a:prstGeom>
          <a:noFill/>
        </p:spPr>
        <p:txBody>
          <a:bodyPr wrap="none" rtlCol="0">
            <a:spAutoFit/>
          </a:bodyPr>
          <a:lstStyle/>
          <a:p>
            <a:r>
              <a:rPr lang="en-US" dirty="0" smtClean="0"/>
              <a:t>Dorothea </a:t>
            </a:r>
            <a:r>
              <a:rPr lang="en-US" dirty="0" err="1" smtClean="0"/>
              <a:t>Bleek</a:t>
            </a:r>
            <a:endParaRPr lang="en-US" dirty="0"/>
          </a:p>
        </p:txBody>
      </p:sp>
      <p:sp>
        <p:nvSpPr>
          <p:cNvPr id="15" name="TextBox 14"/>
          <p:cNvSpPr txBox="1"/>
          <p:nvPr/>
        </p:nvSpPr>
        <p:spPr>
          <a:xfrm>
            <a:off x="1981200" y="6477000"/>
            <a:ext cx="960519" cy="369332"/>
          </a:xfrm>
          <a:prstGeom prst="rect">
            <a:avLst/>
          </a:prstGeom>
          <a:noFill/>
        </p:spPr>
        <p:txBody>
          <a:bodyPr wrap="none" rtlCol="0">
            <a:spAutoFit/>
          </a:bodyPr>
          <a:lstStyle/>
          <a:p>
            <a:r>
              <a:rPr lang="en-US" dirty="0" smtClean="0"/>
              <a:t>|</a:t>
            </a:r>
            <a:r>
              <a:rPr lang="en-US" dirty="0" err="1" smtClean="0"/>
              <a:t>a!kunta</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notebooks</a:t>
            </a:r>
            <a:endParaRPr lang="en-US" dirty="0"/>
          </a:p>
        </p:txBody>
      </p:sp>
      <p:sp>
        <p:nvSpPr>
          <p:cNvPr id="5" name="Content Placeholder 4"/>
          <p:cNvSpPr>
            <a:spLocks noGrp="1"/>
          </p:cNvSpPr>
          <p:nvPr>
            <p:ph idx="1"/>
          </p:nvPr>
        </p:nvSpPr>
        <p:spPr/>
        <p:txBody>
          <a:bodyPr/>
          <a:lstStyle/>
          <a:p>
            <a:r>
              <a:rPr lang="en-US" dirty="0" smtClean="0"/>
              <a:t>193 notebooks</a:t>
            </a:r>
          </a:p>
          <a:p>
            <a:r>
              <a:rPr lang="en-US" dirty="0" smtClean="0"/>
              <a:t>127 by Lucy Lloyd</a:t>
            </a:r>
          </a:p>
          <a:p>
            <a:r>
              <a:rPr lang="en-US" dirty="0" smtClean="0"/>
              <a:t>Others by </a:t>
            </a:r>
            <a:br>
              <a:rPr lang="en-US" dirty="0" smtClean="0"/>
            </a:br>
            <a:r>
              <a:rPr lang="en-US" dirty="0" smtClean="0"/>
              <a:t>Wilhelm </a:t>
            </a:r>
            <a:r>
              <a:rPr lang="en-US" dirty="0" err="1" smtClean="0"/>
              <a:t>Bleek</a:t>
            </a:r>
            <a:r>
              <a:rPr lang="en-US" dirty="0" smtClean="0"/>
              <a:t>, </a:t>
            </a:r>
            <a:br>
              <a:rPr lang="en-US" dirty="0" smtClean="0"/>
            </a:br>
            <a:r>
              <a:rPr lang="en-US" dirty="0" smtClean="0"/>
              <a:t>Jemima Lloyd </a:t>
            </a:r>
            <a:r>
              <a:rPr lang="en-US" dirty="0" err="1" smtClean="0"/>
              <a:t>Bleek</a:t>
            </a:r>
            <a:r>
              <a:rPr lang="en-US" dirty="0" smtClean="0"/>
              <a:t/>
            </a:r>
            <a:br>
              <a:rPr lang="en-US" dirty="0" smtClean="0"/>
            </a:br>
            <a:r>
              <a:rPr lang="en-US" dirty="0" smtClean="0"/>
              <a:t>Dorothea </a:t>
            </a:r>
            <a:r>
              <a:rPr lang="en-US" dirty="0" err="1" smtClean="0"/>
              <a:t>Bleek</a:t>
            </a:r>
            <a:endParaRPr lang="en-US" dirty="0"/>
          </a:p>
        </p:txBody>
      </p:sp>
      <p:pic>
        <p:nvPicPr>
          <p:cNvPr id="34818" name="Picture 2" descr="C:\Users\poechs\Documents\_2010 projects\HumCore\lecture materials\Bleek cover.JPG"/>
          <p:cNvPicPr>
            <a:picLocks noChangeAspect="1" noChangeArrowheads="1"/>
          </p:cNvPicPr>
          <p:nvPr/>
        </p:nvPicPr>
        <p:blipFill>
          <a:blip r:embed="rId3" cstate="print"/>
          <a:srcRect l="3333" t="1422" r="1667" b="4739"/>
          <a:stretch>
            <a:fillRect/>
          </a:stretch>
        </p:blipFill>
        <p:spPr bwMode="auto">
          <a:xfrm>
            <a:off x="4450773" y="1524000"/>
            <a:ext cx="4540828" cy="5257801"/>
          </a:xfrm>
          <a:prstGeom prst="rect">
            <a:avLst/>
          </a:prstGeom>
          <a:noFill/>
        </p:spPr>
      </p:pic>
      <p:sp>
        <p:nvSpPr>
          <p:cNvPr id="6" name="TextBox 5"/>
          <p:cNvSpPr txBox="1"/>
          <p:nvPr/>
        </p:nvSpPr>
        <p:spPr>
          <a:xfrm>
            <a:off x="152400" y="5867400"/>
            <a:ext cx="4290085" cy="923330"/>
          </a:xfrm>
          <a:prstGeom prst="rect">
            <a:avLst/>
          </a:prstGeom>
          <a:noFill/>
        </p:spPr>
        <p:txBody>
          <a:bodyPr wrap="none" rtlCol="0">
            <a:spAutoFit/>
          </a:bodyPr>
          <a:lstStyle/>
          <a:p>
            <a:r>
              <a:rPr lang="en-US" dirty="0" smtClean="0"/>
              <a:t>Cover of one of  Wilhelm </a:t>
            </a:r>
            <a:r>
              <a:rPr lang="en-US" dirty="0" err="1" smtClean="0"/>
              <a:t>Bleek’s</a:t>
            </a:r>
            <a:r>
              <a:rPr lang="en-US" dirty="0" smtClean="0"/>
              <a:t> notebooks</a:t>
            </a:r>
          </a:p>
          <a:p>
            <a:r>
              <a:rPr lang="en-US" dirty="0" smtClean="0"/>
              <a:t>UCT Lloyd &amp; </a:t>
            </a:r>
            <a:r>
              <a:rPr lang="en-US" dirty="0" err="1" smtClean="0"/>
              <a:t>Bleek</a:t>
            </a:r>
            <a:r>
              <a:rPr lang="en-US" dirty="0" smtClean="0"/>
              <a:t> Collection </a:t>
            </a:r>
          </a:p>
          <a:p>
            <a:r>
              <a:rPr lang="en-US" dirty="0" smtClean="0"/>
              <a:t>BC  151  A1  4  001</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par>
                          <p:cTn id="8" fill="hold">
                            <p:stCondLst>
                              <p:cond delay="2000"/>
                            </p:stCondLst>
                            <p:childTnLst>
                              <p:par>
                                <p:cTn id="9" presetID="10" presetClass="entr" presetSubtype="0" fill="hold" grpId="0" nodeType="afterEffect">
                                  <p:stCondLst>
                                    <p:cond delay="100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fade">
                                      <p:cBhvr>
                                        <p:cTn id="11" dur="1000"/>
                                        <p:tgtEl>
                                          <p:spTgt spid="5">
                                            <p:txEl>
                                              <p:pRg st="1" end="1"/>
                                            </p:txEl>
                                          </p:spTgt>
                                        </p:tgtEl>
                                      </p:cBhvr>
                                    </p:animEffect>
                                  </p:childTnLst>
                                </p:cTn>
                              </p:par>
                            </p:childTnLst>
                          </p:cTn>
                        </p:par>
                        <p:par>
                          <p:cTn id="12" fill="hold">
                            <p:stCondLst>
                              <p:cond delay="4000"/>
                            </p:stCondLst>
                            <p:childTnLst>
                              <p:par>
                                <p:cTn id="13" presetID="10" presetClass="entr" presetSubtype="0" fill="hold" grpId="0" nodeType="afterEffect">
                                  <p:stCondLst>
                                    <p:cond delay="100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fade">
                                      <p:cBhvr>
                                        <p:cTn id="15"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Words and Sentences</a:t>
            </a:r>
            <a:endParaRPr lang="en-US" dirty="0"/>
          </a:p>
        </p:txBody>
      </p:sp>
      <p:pic>
        <p:nvPicPr>
          <p:cNvPr id="34818" name="Picture 2" descr="C:\Users\poechs\Documents\_2010 projects\HumCore\lecture materials\Bleek cover.JPG"/>
          <p:cNvPicPr>
            <a:picLocks noChangeAspect="1" noChangeArrowheads="1"/>
          </p:cNvPicPr>
          <p:nvPr/>
        </p:nvPicPr>
        <p:blipFill>
          <a:blip r:embed="rId3" cstate="print"/>
          <a:srcRect l="3333" t="1422" r="1667" b="4739"/>
          <a:stretch>
            <a:fillRect/>
          </a:stretch>
        </p:blipFill>
        <p:spPr bwMode="auto">
          <a:xfrm>
            <a:off x="7491845" y="76200"/>
            <a:ext cx="1118755" cy="1295400"/>
          </a:xfrm>
          <a:prstGeom prst="rect">
            <a:avLst/>
          </a:prstGeom>
          <a:noFill/>
        </p:spPr>
      </p:pic>
      <p:pic>
        <p:nvPicPr>
          <p:cNvPr id="5" name="Picture 3" descr="C:\Users\poechs\Documents\_2010 projects\HumCore\lecture materials\words and sentences.JPG"/>
          <p:cNvPicPr>
            <a:picLocks noChangeAspect="1" noChangeArrowheads="1"/>
          </p:cNvPicPr>
          <p:nvPr/>
        </p:nvPicPr>
        <p:blipFill>
          <a:blip r:embed="rId4" cstate="print"/>
          <a:srcRect l="1080" t="3438" r="6072" b="2005"/>
          <a:stretch>
            <a:fillRect/>
          </a:stretch>
        </p:blipFill>
        <p:spPr bwMode="auto">
          <a:xfrm>
            <a:off x="228599" y="1524000"/>
            <a:ext cx="8221287" cy="5257800"/>
          </a:xfrm>
          <a:prstGeom prst="rect">
            <a:avLst/>
          </a:prstGeom>
          <a:noFill/>
        </p:spPr>
      </p:pic>
      <p:sp>
        <p:nvSpPr>
          <p:cNvPr id="6" name="TextBox 5"/>
          <p:cNvSpPr txBox="1"/>
          <p:nvPr/>
        </p:nvSpPr>
        <p:spPr>
          <a:xfrm>
            <a:off x="3962400" y="1002268"/>
            <a:ext cx="3404586" cy="369332"/>
          </a:xfrm>
          <a:prstGeom prst="rect">
            <a:avLst/>
          </a:prstGeom>
          <a:noFill/>
        </p:spPr>
        <p:txBody>
          <a:bodyPr wrap="none" rtlCol="0">
            <a:spAutoFit/>
          </a:bodyPr>
          <a:lstStyle/>
          <a:p>
            <a:r>
              <a:rPr lang="en-US" dirty="0" smtClean="0">
                <a:solidFill>
                  <a:schemeClr val="accent3">
                    <a:lumMod val="75000"/>
                  </a:schemeClr>
                </a:solidFill>
              </a:rPr>
              <a:t>Wilhelm </a:t>
            </a:r>
            <a:r>
              <a:rPr lang="en-US" dirty="0" err="1" smtClean="0">
                <a:solidFill>
                  <a:schemeClr val="accent3">
                    <a:lumMod val="75000"/>
                  </a:schemeClr>
                </a:solidFill>
              </a:rPr>
              <a:t>Bleek</a:t>
            </a:r>
            <a:r>
              <a:rPr lang="en-US" dirty="0" smtClean="0">
                <a:solidFill>
                  <a:schemeClr val="accent3">
                    <a:lumMod val="75000"/>
                  </a:schemeClr>
                </a:solidFill>
              </a:rPr>
              <a:t>  |  Adam </a:t>
            </a:r>
            <a:r>
              <a:rPr lang="en-US" dirty="0" err="1" smtClean="0">
                <a:solidFill>
                  <a:schemeClr val="accent3">
                    <a:lumMod val="75000"/>
                  </a:schemeClr>
                </a:solidFill>
              </a:rPr>
              <a:t>Kleinhardt</a:t>
            </a:r>
            <a:endParaRPr lang="en-US" dirty="0">
              <a:solidFill>
                <a:schemeClr val="accent3">
                  <a:lumMod val="75000"/>
                </a:schemeClr>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Lion and the Jackal</a:t>
            </a:r>
            <a:endParaRPr lang="en-US" dirty="0"/>
          </a:p>
        </p:txBody>
      </p:sp>
      <p:pic>
        <p:nvPicPr>
          <p:cNvPr id="34818" name="Picture 2" descr="C:\Users\poechs\Documents\_2010 projects\HumCore\lecture materials\Bleek cover.JPG"/>
          <p:cNvPicPr>
            <a:picLocks noChangeAspect="1" noChangeArrowheads="1"/>
          </p:cNvPicPr>
          <p:nvPr/>
        </p:nvPicPr>
        <p:blipFill>
          <a:blip r:embed="rId3" cstate="print"/>
          <a:srcRect l="3333" t="1422" r="1667" b="4739"/>
          <a:stretch>
            <a:fillRect/>
          </a:stretch>
        </p:blipFill>
        <p:spPr bwMode="auto">
          <a:xfrm>
            <a:off x="7491845" y="76200"/>
            <a:ext cx="1118755" cy="1295400"/>
          </a:xfrm>
          <a:prstGeom prst="rect">
            <a:avLst/>
          </a:prstGeom>
          <a:noFill/>
        </p:spPr>
      </p:pic>
      <p:pic>
        <p:nvPicPr>
          <p:cNvPr id="35842" name="Picture 2" descr="C:\Users\poechs\Documents\_2010 projects\HumCore\lecture materials\lion and jackal.JPG"/>
          <p:cNvPicPr>
            <a:picLocks noChangeAspect="1" noChangeArrowheads="1"/>
          </p:cNvPicPr>
          <p:nvPr/>
        </p:nvPicPr>
        <p:blipFill>
          <a:blip r:embed="rId4" cstate="print"/>
          <a:srcRect t="1449" r="912" b="1449"/>
          <a:stretch>
            <a:fillRect/>
          </a:stretch>
        </p:blipFill>
        <p:spPr bwMode="auto">
          <a:xfrm>
            <a:off x="158051" y="1524000"/>
            <a:ext cx="8528749" cy="5257800"/>
          </a:xfrm>
          <a:prstGeom prst="rect">
            <a:avLst/>
          </a:prstGeom>
          <a:noFill/>
        </p:spPr>
      </p:pic>
      <p:sp>
        <p:nvSpPr>
          <p:cNvPr id="5" name="TextBox 4"/>
          <p:cNvSpPr txBox="1"/>
          <p:nvPr/>
        </p:nvSpPr>
        <p:spPr>
          <a:xfrm>
            <a:off x="5334000" y="1002268"/>
            <a:ext cx="2064989" cy="369332"/>
          </a:xfrm>
          <a:prstGeom prst="rect">
            <a:avLst/>
          </a:prstGeom>
          <a:noFill/>
        </p:spPr>
        <p:txBody>
          <a:bodyPr wrap="none" rtlCol="0">
            <a:spAutoFit/>
          </a:bodyPr>
          <a:lstStyle/>
          <a:p>
            <a:r>
              <a:rPr lang="en-US" dirty="0">
                <a:solidFill>
                  <a:schemeClr val="accent3">
                    <a:lumMod val="75000"/>
                  </a:schemeClr>
                </a:solidFill>
              </a:rPr>
              <a:t>Lucy Lloyd  |  ≠</a:t>
            </a:r>
            <a:r>
              <a:rPr lang="en-US" dirty="0" err="1">
                <a:solidFill>
                  <a:schemeClr val="accent3">
                    <a:lumMod val="75000"/>
                  </a:schemeClr>
                </a:solidFill>
              </a:rPr>
              <a:t>kasin</a:t>
            </a:r>
            <a:endParaRPr lang="en-US" dirty="0">
              <a:solidFill>
                <a:schemeClr val="accent3">
                  <a:lumMod val="75000"/>
                </a:schemeClr>
              </a:solidFill>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957</TotalTime>
  <Words>788</Words>
  <Application>Microsoft Office PowerPoint</Application>
  <PresentationFormat>On-screen Show (4:3)</PresentationFormat>
  <Paragraphs>184</Paragraphs>
  <Slides>26</Slides>
  <Notes>10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Module</vt:lpstr>
      <vt:lpstr>Reading Colonial Landscapes</vt:lpstr>
      <vt:lpstr>Today’s Lecture</vt:lpstr>
      <vt:lpstr>Colonial Science</vt:lpstr>
      <vt:lpstr>Pursuit of knowledge</vt:lpstr>
      <vt:lpstr>South Africa 1885</vt:lpstr>
      <vt:lpstr>Bleek &amp; Lloyd’s work</vt:lpstr>
      <vt:lpstr>The notebooks</vt:lpstr>
      <vt:lpstr>Words and Sentences</vt:lpstr>
      <vt:lpstr>The Lion and the Jackal</vt:lpstr>
      <vt:lpstr>What makes an archive?</vt:lpstr>
      <vt:lpstr>Getting Access</vt:lpstr>
      <vt:lpstr>Lucy Lloyd Honorary Doctorate, 1911  University of the Cape of Good Hope</vt:lpstr>
      <vt:lpstr>Research intermediaries and facilitators</vt:lpstr>
      <vt:lpstr>Research intermediaries and facilitators</vt:lpstr>
      <vt:lpstr>Research Hierarchies</vt:lpstr>
      <vt:lpstr>Observers at the Cape</vt:lpstr>
      <vt:lpstr>Capturing Colonial Landscapes</vt:lpstr>
      <vt:lpstr>Cataloging Colonial Bodies</vt:lpstr>
      <vt:lpstr>Archaelogy</vt:lpstr>
      <vt:lpstr>Research methods</vt:lpstr>
      <vt:lpstr>Material? | Ritual? </vt:lpstr>
      <vt:lpstr>Trance images?</vt:lpstr>
      <vt:lpstr>Colonial Landscapes</vt:lpstr>
      <vt:lpstr>Colonial Landscapes</vt:lpstr>
      <vt:lpstr>Colonial Landscapes</vt:lpstr>
      <vt:lpstr>Colonial  Landscapes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Laura Jane Mitchell</dc:creator>
  <cp:lastModifiedBy>Laura Jane Mitchell</cp:lastModifiedBy>
  <cp:revision>70</cp:revision>
  <dcterms:created xsi:type="dcterms:W3CDTF">2011-04-29T19:12:37Z</dcterms:created>
  <dcterms:modified xsi:type="dcterms:W3CDTF">2011-05-02T02:59:57Z</dcterms:modified>
</cp:coreProperties>
</file>