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61" r:id="rId3"/>
    <p:sldId id="263" r:id="rId4"/>
    <p:sldId id="283" r:id="rId5"/>
    <p:sldId id="267" r:id="rId6"/>
    <p:sldId id="268" r:id="rId7"/>
    <p:sldId id="266" r:id="rId8"/>
    <p:sldId id="269" r:id="rId9"/>
    <p:sldId id="270" r:id="rId10"/>
    <p:sldId id="271" r:id="rId11"/>
    <p:sldId id="272" r:id="rId12"/>
    <p:sldId id="273" r:id="rId13"/>
    <p:sldId id="275" r:id="rId14"/>
    <p:sldId id="274" r:id="rId15"/>
    <p:sldId id="276" r:id="rId16"/>
    <p:sldId id="265" r:id="rId17"/>
    <p:sldId id="277" r:id="rId18"/>
    <p:sldId id="264" r:id="rId19"/>
    <p:sldId id="278" r:id="rId20"/>
    <p:sldId id="281" r:id="rId21"/>
    <p:sldId id="280" r:id="rId22"/>
    <p:sldId id="282" r:id="rId23"/>
    <p:sldId id="284" r:id="rId24"/>
    <p:sldId id="28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51" autoAdjust="0"/>
  </p:normalViewPr>
  <p:slideViewPr>
    <p:cSldViewPr>
      <p:cViewPr varScale="1">
        <p:scale>
          <a:sx n="61" d="100"/>
          <a:sy n="61" d="100"/>
        </p:scale>
        <p:origin x="-854"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D73EE1-6E50-434A-BDC5-92E992B1BEFB}" type="datetimeFigureOut">
              <a:rPr lang="en-US" smtClean="0"/>
              <a:pPr/>
              <a:t>5/8/2012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4525CE-833D-484B-BF88-37DB95290A1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4525CE-833D-484B-BF88-37DB95290A1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4525CE-833D-484B-BF88-37DB95290A1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4525CE-833D-484B-BF88-37DB95290A1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4525CE-833D-484B-BF88-37DB95290A1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4525CE-833D-484B-BF88-37DB95290A1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4525CE-833D-484B-BF88-37DB95290A1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4525CE-833D-484B-BF88-37DB95290A1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dirty="0" smtClean="0"/>
          </a:p>
        </p:txBody>
      </p:sp>
      <p:sp>
        <p:nvSpPr>
          <p:cNvPr id="32772" name="Slide Number Placeholder 3"/>
          <p:cNvSpPr>
            <a:spLocks noGrp="1"/>
          </p:cNvSpPr>
          <p:nvPr>
            <p:ph type="sldNum" sz="quarter" idx="5"/>
          </p:nvPr>
        </p:nvSpPr>
        <p:spPr>
          <a:noFill/>
        </p:spPr>
        <p:txBody>
          <a:bodyPr/>
          <a:lstStyle/>
          <a:p>
            <a:fld id="{AEDB721A-936D-4579-9B6F-17C58A963346}"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4525CE-833D-484B-BF88-37DB95290A1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4525CE-833D-484B-BF88-37DB95290A1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4525CE-833D-484B-BF88-37DB95290A1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4525CE-833D-484B-BF88-37DB95290A1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Images from UCT Lloyd-</a:t>
            </a:r>
            <a:r>
              <a:rPr lang="en-US" dirty="0" err="1" smtClean="0"/>
              <a:t>Bleek</a:t>
            </a:r>
            <a:r>
              <a:rPr lang="en-US" dirty="0" smtClean="0"/>
              <a:t> collection</a:t>
            </a:r>
          </a:p>
          <a:p>
            <a:r>
              <a:rPr lang="en-US" dirty="0" smtClean="0"/>
              <a:t>http://lloydbleekcollection.cs.uct.ac.za/</a:t>
            </a:r>
            <a:endParaRPr lang="en-US" dirty="0"/>
          </a:p>
        </p:txBody>
      </p:sp>
      <p:sp>
        <p:nvSpPr>
          <p:cNvPr id="4" name="Slide Number Placeholder 3"/>
          <p:cNvSpPr>
            <a:spLocks noGrp="1"/>
          </p:cNvSpPr>
          <p:nvPr>
            <p:ph type="sldNum" sz="quarter" idx="10"/>
          </p:nvPr>
        </p:nvSpPr>
        <p:spPr/>
        <p:txBody>
          <a:bodyPr/>
          <a:lstStyle/>
          <a:p>
            <a:fld id="{7E4525CE-833D-484B-BF88-37DB95290A1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4525CE-833D-484B-BF88-37DB95290A1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4525CE-833D-484B-BF88-37DB95290A1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4525CE-833D-484B-BF88-37DB95290A1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4525CE-833D-484B-BF88-37DB95290A1F}"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4525CE-833D-484B-BF88-37DB95290A1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4525CE-833D-484B-BF88-37DB95290A1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4525CE-833D-484B-BF88-37DB95290A1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4525CE-833D-484B-BF88-37DB95290A1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3">
                    <a:lumMod val="75000"/>
                  </a:schemeClr>
                </a:solidFill>
              </a:rPr>
              <a:t>F. Le </a:t>
            </a:r>
            <a:r>
              <a:rPr lang="en-US" dirty="0" err="1" smtClean="0">
                <a:solidFill>
                  <a:schemeClr val="accent3">
                    <a:lumMod val="75000"/>
                  </a:schemeClr>
                </a:solidFill>
              </a:rPr>
              <a:t>Vaillant</a:t>
            </a:r>
            <a:r>
              <a:rPr lang="en-US" dirty="0" smtClean="0">
                <a:solidFill>
                  <a:schemeClr val="accent3">
                    <a:lumMod val="75000"/>
                  </a:schemeClr>
                </a:solidFill>
              </a:rPr>
              <a:t>, </a:t>
            </a:r>
            <a:r>
              <a:rPr lang="fr-FR" i="1" dirty="0" smtClean="0">
                <a:solidFill>
                  <a:schemeClr val="accent3">
                    <a:lumMod val="75000"/>
                  </a:schemeClr>
                </a:solidFill>
              </a:rPr>
              <a:t>Voyage dans l'intérieur de l'Afrique par le cap de Bonne Espérance</a:t>
            </a:r>
            <a:r>
              <a:rPr lang="fr-FR" dirty="0" smtClean="0">
                <a:solidFill>
                  <a:schemeClr val="accent3">
                    <a:lumMod val="75000"/>
                  </a:schemeClr>
                </a:solidFill>
              </a:rPr>
              <a:t> , </a:t>
            </a:r>
            <a:r>
              <a:rPr lang="en-US" dirty="0" smtClean="0">
                <a:solidFill>
                  <a:schemeClr val="accent3">
                    <a:lumMod val="75000"/>
                  </a:schemeClr>
                </a:solidFill>
              </a:rPr>
              <a:t>1790</a:t>
            </a:r>
          </a:p>
          <a:p>
            <a:endParaRPr lang="en-US" dirty="0"/>
          </a:p>
        </p:txBody>
      </p:sp>
      <p:sp>
        <p:nvSpPr>
          <p:cNvPr id="4" name="Slide Number Placeholder 3"/>
          <p:cNvSpPr>
            <a:spLocks noGrp="1"/>
          </p:cNvSpPr>
          <p:nvPr>
            <p:ph type="sldNum" sz="quarter" idx="10"/>
          </p:nvPr>
        </p:nvSpPr>
        <p:spPr/>
        <p:txBody>
          <a:bodyPr/>
          <a:lstStyle/>
          <a:p>
            <a:fld id="{7E4525CE-833D-484B-BF88-37DB95290A1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4525CE-833D-484B-BF88-37DB95290A1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4525CE-833D-484B-BF88-37DB95290A1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7FE314C6-573E-4065-8E68-26E1094D709C}" type="datetimeFigureOut">
              <a:rPr lang="en-US" smtClean="0"/>
              <a:pPr/>
              <a:t>5/8/2012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3FF8A-E907-4A4A-A6D2-6584AED54076}"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E314C6-573E-4065-8E68-26E1094D709C}" type="datetimeFigureOut">
              <a:rPr lang="en-US" smtClean="0"/>
              <a:pPr/>
              <a:t>5/8/2012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3FF8A-E907-4A4A-A6D2-6584AED540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E314C6-573E-4065-8E68-26E1094D709C}" type="datetimeFigureOut">
              <a:rPr lang="en-US" smtClean="0"/>
              <a:pPr/>
              <a:t>5/8/2012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9643FF8A-E907-4A4A-A6D2-6584AED540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E314C6-573E-4065-8E68-26E1094D709C}" type="datetimeFigureOut">
              <a:rPr lang="en-US" smtClean="0"/>
              <a:pPr/>
              <a:t>5/8/2012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3FF8A-E907-4A4A-A6D2-6584AED540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FE314C6-573E-4065-8E68-26E1094D709C}" type="datetimeFigureOut">
              <a:rPr lang="en-US" smtClean="0"/>
              <a:pPr/>
              <a:t>5/8/2012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3FF8A-E907-4A4A-A6D2-6584AED5407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E314C6-573E-4065-8E68-26E1094D709C}" type="datetimeFigureOut">
              <a:rPr lang="en-US" smtClean="0"/>
              <a:pPr/>
              <a:t>5/8/2012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3FF8A-E907-4A4A-A6D2-6584AED540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FE314C6-573E-4065-8E68-26E1094D709C}" type="datetimeFigureOut">
              <a:rPr lang="en-US" smtClean="0"/>
              <a:pPr/>
              <a:t>5/8/2012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43FF8A-E907-4A4A-A6D2-6584AED540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E314C6-573E-4065-8E68-26E1094D709C}" type="datetimeFigureOut">
              <a:rPr lang="en-US" smtClean="0"/>
              <a:pPr/>
              <a:t>5/8/2012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43FF8A-E907-4A4A-A6D2-6584AED540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314C6-573E-4065-8E68-26E1094D709C}" type="datetimeFigureOut">
              <a:rPr lang="en-US" smtClean="0"/>
              <a:pPr/>
              <a:t>5/8/2012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43FF8A-E907-4A4A-A6D2-6584AED540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E314C6-573E-4065-8E68-26E1094D709C}" type="datetimeFigureOut">
              <a:rPr lang="en-US" smtClean="0"/>
              <a:pPr/>
              <a:t>5/8/2012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3FF8A-E907-4A4A-A6D2-6584AED5407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FE314C6-573E-4065-8E68-26E1094D709C}" type="datetimeFigureOut">
              <a:rPr lang="en-US" smtClean="0"/>
              <a:pPr/>
              <a:t>5/8/2012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9643FF8A-E907-4A4A-A6D2-6584AED5407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FE314C6-573E-4065-8E68-26E1094D709C}" type="datetimeFigureOut">
              <a:rPr lang="en-US" smtClean="0"/>
              <a:pPr/>
              <a:t>5/8/2012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3FF8A-E907-4A4A-A6D2-6584AED540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hyperlink" Target="http://www.cie.uci.edu/prospective/deadlines.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“Primitives”, Progress &amp; </a:t>
            </a:r>
            <a:br>
              <a:rPr lang="en-US" dirty="0" smtClean="0"/>
            </a:br>
            <a:r>
              <a:rPr lang="en-US" dirty="0" smtClean="0"/>
              <a:t>the Conquest of Nature</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Khoisan</a:t>
            </a:r>
            <a:r>
              <a:rPr lang="en-US" dirty="0" smtClean="0"/>
              <a:t> moon dance</a:t>
            </a:r>
            <a:endParaRPr lang="en-US" dirty="0"/>
          </a:p>
        </p:txBody>
      </p:sp>
      <p:pic>
        <p:nvPicPr>
          <p:cNvPr id="22530" name="Picture 2" descr="C:\Users\poechs\Documents\PAST teaching &amp; syllabi\134d South Africa W05\jan5\Untitled-7 copy.jpg"/>
          <p:cNvPicPr>
            <a:picLocks noChangeAspect="1" noChangeArrowheads="1"/>
          </p:cNvPicPr>
          <p:nvPr/>
        </p:nvPicPr>
        <p:blipFill>
          <a:blip r:embed="rId3" cstate="print"/>
          <a:srcRect/>
          <a:stretch>
            <a:fillRect/>
          </a:stretch>
        </p:blipFill>
        <p:spPr bwMode="auto">
          <a:xfrm>
            <a:off x="304800" y="1524000"/>
            <a:ext cx="6385968" cy="5257800"/>
          </a:xfrm>
          <a:prstGeom prst="rect">
            <a:avLst/>
          </a:prstGeom>
          <a:noFill/>
        </p:spPr>
      </p:pic>
      <p:sp>
        <p:nvSpPr>
          <p:cNvPr id="4" name="TextBox 3"/>
          <p:cNvSpPr txBox="1"/>
          <p:nvPr/>
        </p:nvSpPr>
        <p:spPr>
          <a:xfrm>
            <a:off x="7162800" y="6260068"/>
            <a:ext cx="1707647" cy="369332"/>
          </a:xfrm>
          <a:prstGeom prst="rect">
            <a:avLst/>
          </a:prstGeom>
          <a:noFill/>
        </p:spPr>
        <p:txBody>
          <a:bodyPr wrap="none" rtlCol="0">
            <a:spAutoFit/>
          </a:bodyPr>
          <a:lstStyle/>
          <a:p>
            <a:r>
              <a:rPr lang="en-US" dirty="0" smtClean="0"/>
              <a:t>Peter Kolb, 1719</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objectification</a:t>
            </a:r>
            <a:endParaRPr lang="en-US" dirty="0"/>
          </a:p>
        </p:txBody>
      </p:sp>
      <p:pic>
        <p:nvPicPr>
          <p:cNvPr id="23554" name="Picture 2" descr="C:\Users\poechs\Documents\PAST teaching &amp; syllabi\134d South Africa W05\jan5\San Heads.jpg"/>
          <p:cNvPicPr>
            <a:picLocks noChangeAspect="1" noChangeArrowheads="1"/>
          </p:cNvPicPr>
          <p:nvPr/>
        </p:nvPicPr>
        <p:blipFill>
          <a:blip r:embed="rId3" cstate="print"/>
          <a:srcRect/>
          <a:stretch>
            <a:fillRect/>
          </a:stretch>
        </p:blipFill>
        <p:spPr bwMode="auto">
          <a:xfrm>
            <a:off x="304800" y="1904999"/>
            <a:ext cx="3810000" cy="4394289"/>
          </a:xfrm>
          <a:prstGeom prst="rect">
            <a:avLst/>
          </a:prstGeom>
          <a:noFill/>
        </p:spPr>
      </p:pic>
      <p:pic>
        <p:nvPicPr>
          <p:cNvPr id="23555" name="Picture 3" descr="C:\Users\poechs\Documents\PAST teaching &amp; syllabi\134d South Africa W05\jan5\Untitled-9 copy.jpg"/>
          <p:cNvPicPr>
            <a:picLocks noChangeAspect="1" noChangeArrowheads="1"/>
          </p:cNvPicPr>
          <p:nvPr/>
        </p:nvPicPr>
        <p:blipFill>
          <a:blip r:embed="rId4" cstate="print"/>
          <a:srcRect/>
          <a:stretch>
            <a:fillRect/>
          </a:stretch>
        </p:blipFill>
        <p:spPr bwMode="auto">
          <a:xfrm>
            <a:off x="4793290" y="1562100"/>
            <a:ext cx="3817310" cy="5170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2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Khoisan</a:t>
            </a:r>
            <a:r>
              <a:rPr lang="en-US" dirty="0" smtClean="0"/>
              <a:t> moon dance</a:t>
            </a:r>
            <a:endParaRPr lang="en-US" dirty="0"/>
          </a:p>
        </p:txBody>
      </p:sp>
      <p:pic>
        <p:nvPicPr>
          <p:cNvPr id="22530" name="Picture 2" descr="C:\Users\poechs\Documents\PAST teaching &amp; syllabi\134d South Africa W05\jan5\Untitled-7 copy.jpg"/>
          <p:cNvPicPr>
            <a:picLocks noChangeAspect="1" noChangeArrowheads="1"/>
          </p:cNvPicPr>
          <p:nvPr/>
        </p:nvPicPr>
        <p:blipFill>
          <a:blip r:embed="rId3" cstate="print"/>
          <a:srcRect/>
          <a:stretch>
            <a:fillRect/>
          </a:stretch>
        </p:blipFill>
        <p:spPr bwMode="auto">
          <a:xfrm>
            <a:off x="304800" y="1524000"/>
            <a:ext cx="6385968" cy="5257800"/>
          </a:xfrm>
          <a:prstGeom prst="rect">
            <a:avLst/>
          </a:prstGeom>
          <a:noFill/>
        </p:spPr>
      </p:pic>
      <p:sp>
        <p:nvSpPr>
          <p:cNvPr id="4" name="TextBox 3"/>
          <p:cNvSpPr txBox="1"/>
          <p:nvPr/>
        </p:nvSpPr>
        <p:spPr>
          <a:xfrm>
            <a:off x="7162800" y="6260068"/>
            <a:ext cx="1707647" cy="369332"/>
          </a:xfrm>
          <a:prstGeom prst="rect">
            <a:avLst/>
          </a:prstGeom>
          <a:noFill/>
        </p:spPr>
        <p:txBody>
          <a:bodyPr wrap="none" rtlCol="0">
            <a:spAutoFit/>
          </a:bodyPr>
          <a:lstStyle/>
          <a:p>
            <a:r>
              <a:rPr lang="en-US" dirty="0" smtClean="0"/>
              <a:t>Peter Kolb, 1719</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4038600" cy="3886200"/>
          </a:xfrm>
        </p:spPr>
        <p:txBody>
          <a:bodyPr anchor="t">
            <a:normAutofit/>
          </a:bodyPr>
          <a:lstStyle/>
          <a:p>
            <a:r>
              <a:rPr lang="en-US" dirty="0" smtClean="0"/>
              <a:t>Colonial </a:t>
            </a:r>
            <a:br>
              <a:rPr lang="en-US" dirty="0" smtClean="0"/>
            </a:br>
            <a:r>
              <a:rPr lang="en-US" dirty="0" smtClean="0"/>
              <a:t>Landscapes</a:t>
            </a:r>
            <a:endParaRPr lang="en-US" dirty="0"/>
          </a:p>
        </p:txBody>
      </p:sp>
      <p:pic>
        <p:nvPicPr>
          <p:cNvPr id="46082" name="Picture 2" descr="C:\Users\poechs\Documents\_art &amp; envrio\Brenthurst June-July 2009 images\ART148-4.jpg"/>
          <p:cNvPicPr>
            <a:picLocks noChangeAspect="1" noChangeArrowheads="1"/>
          </p:cNvPicPr>
          <p:nvPr/>
        </p:nvPicPr>
        <p:blipFill>
          <a:blip r:embed="rId3" cstate="print">
            <a:lum contrast="-30000"/>
          </a:blip>
          <a:srcRect/>
          <a:stretch>
            <a:fillRect/>
          </a:stretch>
        </p:blipFill>
        <p:spPr bwMode="auto">
          <a:xfrm>
            <a:off x="4382965" y="228600"/>
            <a:ext cx="4608635" cy="6477000"/>
          </a:xfrm>
          <a:prstGeom prst="rect">
            <a:avLst/>
          </a:prstGeom>
          <a:noFill/>
        </p:spPr>
      </p:pic>
      <p:pic>
        <p:nvPicPr>
          <p:cNvPr id="4" name="Picture 3" descr="C:\Users\poechs\Documents\_art &amp; envrio\Brenthurst June-July 2009 images\ART141-2.jpg"/>
          <p:cNvPicPr>
            <a:picLocks noChangeAspect="1" noChangeArrowheads="1"/>
          </p:cNvPicPr>
          <p:nvPr/>
        </p:nvPicPr>
        <p:blipFill>
          <a:blip r:embed="rId4" cstate="print"/>
          <a:srcRect/>
          <a:stretch>
            <a:fillRect/>
          </a:stretch>
        </p:blipFill>
        <p:spPr bwMode="auto">
          <a:xfrm>
            <a:off x="381000" y="4724400"/>
            <a:ext cx="3561658" cy="1981200"/>
          </a:xfrm>
          <a:prstGeom prst="rect">
            <a:avLst/>
          </a:prstGeom>
          <a:noFill/>
          <a:ln w="63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Denver Expedition, 1925</a:t>
            </a:r>
            <a:endParaRPr lang="en-US" dirty="0"/>
          </a:p>
        </p:txBody>
      </p:sp>
      <p:pic>
        <p:nvPicPr>
          <p:cNvPr id="24578" name="Picture 2" descr="C:\Users\poechs\Documents\_2010 projects\HumCore\lecture materials\denver_bushman_plant.jpg"/>
          <p:cNvPicPr>
            <a:picLocks noChangeAspect="1" noChangeArrowheads="1"/>
          </p:cNvPicPr>
          <p:nvPr/>
        </p:nvPicPr>
        <p:blipFill>
          <a:blip r:embed="rId3" cstate="print"/>
          <a:srcRect/>
          <a:stretch>
            <a:fillRect/>
          </a:stretch>
        </p:blipFill>
        <p:spPr bwMode="auto">
          <a:xfrm>
            <a:off x="1143000" y="1518666"/>
            <a:ext cx="6934200" cy="533933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Marshalls, 1950 – 2000s</a:t>
            </a:r>
            <a:endParaRPr lang="en-US" dirty="0"/>
          </a:p>
        </p:txBody>
      </p:sp>
      <p:pic>
        <p:nvPicPr>
          <p:cNvPr id="25602" name="Picture 2" descr="C:\Users\poechs\Documents\_2010 projects\HumCore\lecture materials\marshalls kalahari.jpg"/>
          <p:cNvPicPr>
            <a:picLocks noChangeAspect="1" noChangeArrowheads="1"/>
          </p:cNvPicPr>
          <p:nvPr/>
        </p:nvPicPr>
        <p:blipFill>
          <a:blip r:embed="rId3" cstate="print"/>
          <a:srcRect/>
          <a:stretch>
            <a:fillRect/>
          </a:stretch>
        </p:blipFill>
        <p:spPr bwMode="auto">
          <a:xfrm>
            <a:off x="2057400" y="1562100"/>
            <a:ext cx="6858000" cy="5143500"/>
          </a:xfrm>
          <a:prstGeom prst="rect">
            <a:avLst/>
          </a:prstGeom>
          <a:noFill/>
        </p:spPr>
      </p:pic>
      <p:sp>
        <p:nvSpPr>
          <p:cNvPr id="4" name="TextBox 3"/>
          <p:cNvSpPr txBox="1"/>
          <p:nvPr/>
        </p:nvSpPr>
        <p:spPr>
          <a:xfrm>
            <a:off x="76200" y="5029200"/>
            <a:ext cx="2079415" cy="646331"/>
          </a:xfrm>
          <a:prstGeom prst="rect">
            <a:avLst/>
          </a:prstGeom>
          <a:noFill/>
        </p:spPr>
        <p:txBody>
          <a:bodyPr wrap="none" rtlCol="0">
            <a:spAutoFit/>
          </a:bodyPr>
          <a:lstStyle/>
          <a:p>
            <a:r>
              <a:rPr lang="en-US" sz="3600" dirty="0" err="1" smtClean="0"/>
              <a:t>Ju</a:t>
            </a:r>
            <a:r>
              <a:rPr lang="en-US" sz="3600" dirty="0" smtClean="0"/>
              <a:t>/’</a:t>
            </a:r>
            <a:r>
              <a:rPr lang="en-US" sz="3600" dirty="0" err="1" smtClean="0"/>
              <a:t>hoansi</a:t>
            </a:r>
            <a:endParaRPr lang="en-US" sz="3600" dirty="0"/>
          </a:p>
        </p:txBody>
      </p:sp>
      <p:sp>
        <p:nvSpPr>
          <p:cNvPr id="5" name="TextBox 4"/>
          <p:cNvSpPr txBox="1"/>
          <p:nvPr/>
        </p:nvSpPr>
        <p:spPr>
          <a:xfrm>
            <a:off x="-9936" y="6096000"/>
            <a:ext cx="2143536" cy="461665"/>
          </a:xfrm>
          <a:prstGeom prst="rect">
            <a:avLst/>
          </a:prstGeom>
          <a:noFill/>
        </p:spPr>
        <p:txBody>
          <a:bodyPr wrap="none" rtlCol="0">
            <a:spAutoFit/>
          </a:bodyPr>
          <a:lstStyle/>
          <a:p>
            <a:r>
              <a:rPr lang="en-US" sz="2400" dirty="0" smtClean="0"/>
              <a:t>Kalahari Desert</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pPr eaLnBrk="1" hangingPunct="1">
              <a:defRPr/>
            </a:pPr>
            <a:r>
              <a:rPr lang="en-US" sz="3600" b="1" dirty="0" smtClean="0">
                <a:solidFill>
                  <a:schemeClr val="tx2">
                    <a:lumMod val="90000"/>
                  </a:schemeClr>
                </a:solidFill>
              </a:rPr>
              <a:t>Reminders of Persistent Stereotypes</a:t>
            </a:r>
            <a:endParaRPr lang="en-US" sz="3600" dirty="0" smtClean="0">
              <a:solidFill>
                <a:schemeClr val="tx2">
                  <a:lumMod val="90000"/>
                </a:schemeClr>
              </a:solidFill>
            </a:endParaRPr>
          </a:p>
        </p:txBody>
      </p:sp>
      <p:sp>
        <p:nvSpPr>
          <p:cNvPr id="5" name="Content Placeholder 4"/>
          <p:cNvSpPr>
            <a:spLocks noGrp="1"/>
          </p:cNvSpPr>
          <p:nvPr>
            <p:ph sz="half" idx="1"/>
          </p:nvPr>
        </p:nvSpPr>
        <p:spPr>
          <a:xfrm>
            <a:off x="381000" y="1447800"/>
            <a:ext cx="8382000" cy="1676400"/>
          </a:xfrm>
        </p:spPr>
        <p:txBody>
          <a:bodyPr>
            <a:normAutofit lnSpcReduction="10000"/>
          </a:bodyPr>
          <a:lstStyle/>
          <a:p>
            <a:pPr eaLnBrk="1" hangingPunct="1">
              <a:buFontTx/>
              <a:buNone/>
              <a:defRPr/>
            </a:pPr>
            <a:r>
              <a:rPr lang="en-US" sz="1200" dirty="0" smtClean="0">
                <a:solidFill>
                  <a:schemeClr val="tx2">
                    <a:lumMod val="90000"/>
                  </a:schemeClr>
                </a:solidFill>
              </a:rPr>
              <a:t>	</a:t>
            </a:r>
            <a:r>
              <a:rPr lang="en-US" sz="2000" dirty="0" smtClean="0">
                <a:solidFill>
                  <a:schemeClr val="tx2">
                    <a:lumMod val="90000"/>
                  </a:schemeClr>
                </a:solidFill>
              </a:rPr>
              <a:t>He has no religion, no laws, no government, no recognized authority, no patrimony, no fixed abode. A soul, debased, it is true, and completely bound down and clogged by his animal nature. Morally, as well as physically, his aspect is dark and discouraging.</a:t>
            </a:r>
            <a:r>
              <a:rPr lang="en-US" sz="2000" dirty="0" smtClean="0">
                <a:solidFill>
                  <a:schemeClr val="bg2">
                    <a:lumMod val="90000"/>
                  </a:schemeClr>
                </a:solidFill>
              </a:rPr>
              <a:t/>
            </a:r>
            <a:br>
              <a:rPr lang="en-US" sz="2000" dirty="0" smtClean="0">
                <a:solidFill>
                  <a:schemeClr val="bg2">
                    <a:lumMod val="90000"/>
                  </a:schemeClr>
                </a:solidFill>
              </a:rPr>
            </a:br>
            <a:r>
              <a:rPr lang="en-US" sz="2000" dirty="0" smtClean="0">
                <a:solidFill>
                  <a:schemeClr val="accent1">
                    <a:lumMod val="75000"/>
                  </a:schemeClr>
                </a:solidFill>
              </a:rPr>
              <a:t>Henry </a:t>
            </a:r>
            <a:r>
              <a:rPr lang="en-US" sz="2000" dirty="0" err="1" smtClean="0">
                <a:solidFill>
                  <a:schemeClr val="accent1">
                    <a:lumMod val="75000"/>
                  </a:schemeClr>
                </a:solidFill>
              </a:rPr>
              <a:t>Tindall</a:t>
            </a:r>
            <a:r>
              <a:rPr lang="en-US" sz="2000" dirty="0" smtClean="0">
                <a:solidFill>
                  <a:schemeClr val="accent1">
                    <a:lumMod val="75000"/>
                  </a:schemeClr>
                </a:solidFill>
              </a:rPr>
              <a:t>, </a:t>
            </a:r>
            <a:r>
              <a:rPr lang="en-US" sz="2000" b="1" dirty="0" smtClean="0">
                <a:solidFill>
                  <a:schemeClr val="accent1">
                    <a:lumMod val="75000"/>
                  </a:schemeClr>
                </a:solidFill>
              </a:rPr>
              <a:t>1856 </a:t>
            </a:r>
            <a:r>
              <a:rPr lang="en-US" sz="1600" dirty="0" smtClean="0">
                <a:solidFill>
                  <a:schemeClr val="bg2">
                    <a:lumMod val="90000"/>
                  </a:schemeClr>
                </a:solidFill>
              </a:rPr>
              <a:t> </a:t>
            </a:r>
          </a:p>
          <a:p>
            <a:pPr eaLnBrk="1" hangingPunct="1">
              <a:defRPr/>
            </a:pPr>
            <a:endParaRPr lang="en-US" sz="1200" dirty="0" smtClean="0"/>
          </a:p>
        </p:txBody>
      </p:sp>
      <p:sp>
        <p:nvSpPr>
          <p:cNvPr id="6" name="Content Placeholder 5"/>
          <p:cNvSpPr>
            <a:spLocks noGrp="1"/>
          </p:cNvSpPr>
          <p:nvPr>
            <p:ph sz="half" idx="2"/>
          </p:nvPr>
        </p:nvSpPr>
        <p:spPr>
          <a:xfrm>
            <a:off x="304800" y="3124200"/>
            <a:ext cx="8610600" cy="3352800"/>
          </a:xfrm>
        </p:spPr>
        <p:txBody>
          <a:bodyPr>
            <a:normAutofit lnSpcReduction="10000"/>
          </a:bodyPr>
          <a:lstStyle/>
          <a:p>
            <a:pPr eaLnBrk="1" hangingPunct="1">
              <a:buFontTx/>
              <a:buNone/>
              <a:defRPr/>
            </a:pPr>
            <a:r>
              <a:rPr lang="en-US" sz="1600" dirty="0" smtClean="0"/>
              <a:t>	</a:t>
            </a:r>
            <a:r>
              <a:rPr lang="en-US" sz="2000" dirty="0" smtClean="0">
                <a:solidFill>
                  <a:schemeClr val="tx2">
                    <a:lumMod val="90000"/>
                  </a:schemeClr>
                </a:solidFill>
              </a:rPr>
              <a:t>I only know that from that morning I have been pursued by a vision of those hills as a great fortress of once living Bushman culture, a Louvre of the desert filled with treasure...All in all, [</a:t>
            </a:r>
            <a:r>
              <a:rPr lang="en-US" sz="2000" dirty="0" err="1" smtClean="0">
                <a:solidFill>
                  <a:schemeClr val="tx2">
                    <a:lumMod val="90000"/>
                  </a:schemeClr>
                </a:solidFill>
              </a:rPr>
              <a:t>Nxau</a:t>
            </a:r>
            <a:r>
              <a:rPr lang="en-US" sz="2000" dirty="0" smtClean="0">
                <a:solidFill>
                  <a:schemeClr val="tx2">
                    <a:lumMod val="90000"/>
                  </a:schemeClr>
                </a:solidFill>
              </a:rPr>
              <a:t>] had a wild beauty about him. Even his smell was astringent with the essences of unnamed earth and wild-animal being...I feel myself in the presence of an ever-recurring mystery, which for the European has its most authoritative expression in the New Testament: "The stone which the builders rejected is become the headstone of the corner." Men are renewed through what they have despised and rejected...All this became for me, on my long journey home by sea, an image of what is wanted in the spirit of man today. We live in a sunset hour of time.</a:t>
            </a:r>
            <a:r>
              <a:rPr lang="en-US" sz="2000" dirty="0" smtClean="0">
                <a:solidFill>
                  <a:schemeClr val="bg2">
                    <a:lumMod val="90000"/>
                  </a:schemeClr>
                </a:solidFill>
              </a:rPr>
              <a:t/>
            </a:r>
            <a:br>
              <a:rPr lang="en-US" sz="2000" dirty="0" smtClean="0">
                <a:solidFill>
                  <a:schemeClr val="bg2">
                    <a:lumMod val="90000"/>
                  </a:schemeClr>
                </a:solidFill>
              </a:rPr>
            </a:br>
            <a:r>
              <a:rPr lang="en-US" sz="2000" dirty="0" smtClean="0">
                <a:solidFill>
                  <a:schemeClr val="accent1">
                    <a:lumMod val="75000"/>
                  </a:schemeClr>
                </a:solidFill>
              </a:rPr>
              <a:t>Sir Laurens van </a:t>
            </a:r>
            <a:r>
              <a:rPr lang="en-US" sz="2000" dirty="0" err="1" smtClean="0">
                <a:solidFill>
                  <a:schemeClr val="accent1">
                    <a:lumMod val="75000"/>
                  </a:schemeClr>
                </a:solidFill>
              </a:rPr>
              <a:t>der</a:t>
            </a:r>
            <a:r>
              <a:rPr lang="en-US" sz="2000" dirty="0" smtClean="0">
                <a:solidFill>
                  <a:schemeClr val="accent1">
                    <a:lumMod val="75000"/>
                  </a:schemeClr>
                </a:solidFill>
              </a:rPr>
              <a:t> Post, </a:t>
            </a:r>
            <a:r>
              <a:rPr lang="en-US" sz="2000" b="1" dirty="0" smtClean="0">
                <a:solidFill>
                  <a:schemeClr val="accent1">
                    <a:lumMod val="75000"/>
                  </a:schemeClr>
                </a:solidFill>
              </a:rPr>
              <a:t>1965</a:t>
            </a:r>
            <a:r>
              <a:rPr lang="en-US" sz="2000" dirty="0" smtClean="0">
                <a:solidFill>
                  <a:schemeClr val="bg2">
                    <a:lumMod val="90000"/>
                  </a:schemeClr>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More recent scholarship</a:t>
            </a:r>
            <a:endParaRPr lang="en-US" dirty="0"/>
          </a:p>
        </p:txBody>
      </p:sp>
      <p:sp>
        <p:nvSpPr>
          <p:cNvPr id="6" name="Text Placeholder 5"/>
          <p:cNvSpPr>
            <a:spLocks noGrp="1"/>
          </p:cNvSpPr>
          <p:nvPr>
            <p:ph type="body" idx="1"/>
          </p:nvPr>
        </p:nvSpPr>
        <p:spPr>
          <a:xfrm>
            <a:off x="457200" y="1371600"/>
            <a:ext cx="4040188" cy="715355"/>
          </a:xfrm>
        </p:spPr>
        <p:txBody>
          <a:bodyPr/>
          <a:lstStyle/>
          <a:p>
            <a:r>
              <a:rPr lang="en-US" dirty="0" smtClean="0"/>
              <a:t>Megan </a:t>
            </a:r>
            <a:r>
              <a:rPr lang="en-US" dirty="0" err="1" smtClean="0"/>
              <a:t>Biesele</a:t>
            </a:r>
            <a:endParaRPr lang="en-US" dirty="0"/>
          </a:p>
        </p:txBody>
      </p:sp>
      <p:pic>
        <p:nvPicPr>
          <p:cNvPr id="10" name="Content Placeholder 9" descr="women like meat.jpg"/>
          <p:cNvPicPr>
            <a:picLocks noGrp="1" noChangeAspect="1"/>
          </p:cNvPicPr>
          <p:nvPr>
            <p:ph sz="half" idx="2"/>
          </p:nvPr>
        </p:nvPicPr>
        <p:blipFill>
          <a:blip r:embed="rId3" cstate="print"/>
          <a:stretch>
            <a:fillRect/>
          </a:stretch>
        </p:blipFill>
        <p:spPr>
          <a:xfrm>
            <a:off x="953294" y="1981200"/>
            <a:ext cx="2747849" cy="4007280"/>
          </a:xfrm>
        </p:spPr>
      </p:pic>
      <p:sp>
        <p:nvSpPr>
          <p:cNvPr id="8" name="Text Placeholder 7"/>
          <p:cNvSpPr>
            <a:spLocks noGrp="1"/>
          </p:cNvSpPr>
          <p:nvPr>
            <p:ph type="body" sz="quarter" idx="3"/>
          </p:nvPr>
        </p:nvSpPr>
        <p:spPr>
          <a:xfrm>
            <a:off x="4645025" y="1371600"/>
            <a:ext cx="4041775" cy="715355"/>
          </a:xfrm>
        </p:spPr>
        <p:txBody>
          <a:bodyPr/>
          <a:lstStyle/>
          <a:p>
            <a:r>
              <a:rPr lang="en-US" dirty="0" smtClean="0"/>
              <a:t>Edwin </a:t>
            </a:r>
            <a:r>
              <a:rPr lang="en-US" dirty="0" err="1" smtClean="0"/>
              <a:t>Wilmsen</a:t>
            </a:r>
            <a:endParaRPr lang="en-US" dirty="0"/>
          </a:p>
        </p:txBody>
      </p:sp>
      <p:pic>
        <p:nvPicPr>
          <p:cNvPr id="13" name="Content Placeholder 12" descr="landfilledwithflies.jpg"/>
          <p:cNvPicPr>
            <a:picLocks noGrp="1" noChangeAspect="1"/>
          </p:cNvPicPr>
          <p:nvPr>
            <p:ph sz="quarter" idx="4"/>
          </p:nvPr>
        </p:nvPicPr>
        <p:blipFill>
          <a:blip r:embed="rId4" cstate="print"/>
          <a:stretch>
            <a:fillRect/>
          </a:stretch>
        </p:blipFill>
        <p:spPr>
          <a:xfrm>
            <a:off x="5410200" y="2102280"/>
            <a:ext cx="2545842" cy="3962400"/>
          </a:xfrm>
        </p:spPr>
      </p:pic>
      <p:sp>
        <p:nvSpPr>
          <p:cNvPr id="14" name="TextBox 13"/>
          <p:cNvSpPr txBox="1"/>
          <p:nvPr/>
        </p:nvSpPr>
        <p:spPr>
          <a:xfrm>
            <a:off x="8229600" y="5683680"/>
            <a:ext cx="651140" cy="369332"/>
          </a:xfrm>
          <a:prstGeom prst="rect">
            <a:avLst/>
          </a:prstGeom>
          <a:noFill/>
        </p:spPr>
        <p:txBody>
          <a:bodyPr wrap="none" rtlCol="0">
            <a:spAutoFit/>
          </a:bodyPr>
          <a:lstStyle/>
          <a:p>
            <a:r>
              <a:rPr lang="en-US" dirty="0" smtClean="0"/>
              <a:t>1989</a:t>
            </a:r>
            <a:endParaRPr lang="en-US" dirty="0"/>
          </a:p>
        </p:txBody>
      </p:sp>
      <p:sp>
        <p:nvSpPr>
          <p:cNvPr id="15" name="TextBox 14"/>
          <p:cNvSpPr txBox="1"/>
          <p:nvPr/>
        </p:nvSpPr>
        <p:spPr>
          <a:xfrm>
            <a:off x="304800" y="5607480"/>
            <a:ext cx="636713" cy="369332"/>
          </a:xfrm>
          <a:prstGeom prst="rect">
            <a:avLst/>
          </a:prstGeom>
          <a:noFill/>
        </p:spPr>
        <p:txBody>
          <a:bodyPr wrap="none" rtlCol="0">
            <a:spAutoFit/>
          </a:bodyPr>
          <a:lstStyle/>
          <a:p>
            <a:r>
              <a:rPr lang="en-US" dirty="0" smtClean="0"/>
              <a:t>1993</a:t>
            </a:r>
            <a:endParaRPr lang="en-US" dirty="0"/>
          </a:p>
        </p:txBody>
      </p:sp>
      <p:sp>
        <p:nvSpPr>
          <p:cNvPr id="16" name="TextBox 15"/>
          <p:cNvSpPr txBox="1"/>
          <p:nvPr/>
        </p:nvSpPr>
        <p:spPr>
          <a:xfrm>
            <a:off x="457200" y="6172200"/>
            <a:ext cx="80010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solidFill>
                  <a:schemeClr val="accent2">
                    <a:lumMod val="75000"/>
                  </a:schemeClr>
                </a:solidFill>
              </a:rPr>
              <a:t>Learning Objective </a:t>
            </a:r>
            <a:r>
              <a:rPr lang="en-US" dirty="0" smtClean="0"/>
              <a:t>: Western science is one among many ways of approaching/understanding nature, and not a universal truth</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Posing a research question</a:t>
            </a:r>
            <a:endParaRPr lang="en-US" dirty="0"/>
          </a:p>
        </p:txBody>
      </p:sp>
      <p:sp>
        <p:nvSpPr>
          <p:cNvPr id="8" name="Content Placeholder 7"/>
          <p:cNvSpPr>
            <a:spLocks noGrp="1"/>
          </p:cNvSpPr>
          <p:nvPr>
            <p:ph idx="1"/>
          </p:nvPr>
        </p:nvSpPr>
        <p:spPr>
          <a:xfrm>
            <a:off x="457200" y="1775191"/>
            <a:ext cx="5181600" cy="4625609"/>
          </a:xfrm>
        </p:spPr>
        <p:txBody>
          <a:bodyPr/>
          <a:lstStyle/>
          <a:p>
            <a:r>
              <a:rPr lang="en-US" dirty="0" smtClean="0"/>
              <a:t>How have Western (European) perceptions of </a:t>
            </a:r>
            <a:r>
              <a:rPr lang="en-US" dirty="0" err="1" smtClean="0"/>
              <a:t>Khoisan</a:t>
            </a:r>
            <a:r>
              <a:rPr lang="en-US" dirty="0" smtClean="0"/>
              <a:t> peoples changed over time?</a:t>
            </a:r>
            <a:endParaRPr lang="en-US" dirty="0"/>
          </a:p>
        </p:txBody>
      </p:sp>
      <p:sp>
        <p:nvSpPr>
          <p:cNvPr id="9" name="TextBox 8"/>
          <p:cNvSpPr txBox="1"/>
          <p:nvPr/>
        </p:nvSpPr>
        <p:spPr>
          <a:xfrm>
            <a:off x="457200" y="6135469"/>
            <a:ext cx="83820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solidFill>
                  <a:schemeClr val="accent2">
                    <a:lumMod val="75000"/>
                  </a:schemeClr>
                </a:solidFill>
              </a:rPr>
              <a:t>Learning Objective</a:t>
            </a:r>
            <a:r>
              <a:rPr lang="en-US" dirty="0" smtClean="0"/>
              <a:t>: Students should be able to describe how historians ask questions and gather evidence to construct answers.</a:t>
            </a:r>
            <a:endParaRPr lang="en-US" dirty="0"/>
          </a:p>
        </p:txBody>
      </p:sp>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descr="C:\Users\poechs\Documents\PAST teaching &amp; syllabi\134d South Africa W05\jan5\Untitled-8 copy.jpg"/>
          <p:cNvPicPr>
            <a:picLocks noChangeAspect="1" noChangeArrowheads="1"/>
          </p:cNvPicPr>
          <p:nvPr/>
        </p:nvPicPr>
        <p:blipFill>
          <a:blip r:embed="rId3" cstate="print"/>
          <a:srcRect/>
          <a:stretch>
            <a:fillRect/>
          </a:stretch>
        </p:blipFill>
        <p:spPr bwMode="auto">
          <a:xfrm>
            <a:off x="5715000" y="1586528"/>
            <a:ext cx="3200400" cy="443327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Noble Savage</a:t>
            </a:r>
            <a:endParaRPr lang="en-US" dirty="0"/>
          </a:p>
        </p:txBody>
      </p:sp>
      <p:pic>
        <p:nvPicPr>
          <p:cNvPr id="26626" name="Picture 2" descr="C:\Users\poechs\Documents\PAST teaching &amp; syllabi\134d South Africa W05\jan5\San family.jpg"/>
          <p:cNvPicPr>
            <a:picLocks noChangeAspect="1" noChangeArrowheads="1"/>
          </p:cNvPicPr>
          <p:nvPr/>
        </p:nvPicPr>
        <p:blipFill>
          <a:blip r:embed="rId3" cstate="print"/>
          <a:srcRect/>
          <a:stretch>
            <a:fillRect/>
          </a:stretch>
        </p:blipFill>
        <p:spPr bwMode="auto">
          <a:xfrm>
            <a:off x="6172200" y="136525"/>
            <a:ext cx="2743200" cy="1920875"/>
          </a:xfrm>
          <a:prstGeom prst="rect">
            <a:avLst/>
          </a:prstGeom>
          <a:noFill/>
        </p:spPr>
      </p:pic>
      <p:pic>
        <p:nvPicPr>
          <p:cNvPr id="26627" name="Picture 3" descr="C:\Users\poechs\Documents\PAST teaching &amp; syllabi\134d South Africa W05\jan5\Untitled-2 copy.jpg"/>
          <p:cNvPicPr>
            <a:picLocks noChangeAspect="1" noChangeArrowheads="1"/>
          </p:cNvPicPr>
          <p:nvPr/>
        </p:nvPicPr>
        <p:blipFill>
          <a:blip r:embed="rId4" cstate="print"/>
          <a:srcRect l="1099" r="2198"/>
          <a:stretch>
            <a:fillRect/>
          </a:stretch>
        </p:blipFill>
        <p:spPr bwMode="auto">
          <a:xfrm>
            <a:off x="228600" y="2133600"/>
            <a:ext cx="6934200" cy="457638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4" name="Text Placeholder 3"/>
          <p:cNvSpPr>
            <a:spLocks noGrp="1"/>
          </p:cNvSpPr>
          <p:nvPr>
            <p:ph type="body" idx="1"/>
          </p:nvPr>
        </p:nvSpPr>
        <p:spPr/>
        <p:txBody>
          <a:bodyPr>
            <a:normAutofit/>
          </a:bodyPr>
          <a:lstStyle/>
          <a:p>
            <a:r>
              <a:rPr lang="en-US" dirty="0" smtClean="0"/>
              <a:t>Research Methods</a:t>
            </a:r>
            <a:endParaRPr lang="en-US" dirty="0"/>
          </a:p>
        </p:txBody>
      </p:sp>
      <p:sp>
        <p:nvSpPr>
          <p:cNvPr id="3" name="Content Placeholder 2"/>
          <p:cNvSpPr>
            <a:spLocks noGrp="1"/>
          </p:cNvSpPr>
          <p:nvPr>
            <p:ph sz="half" idx="2"/>
          </p:nvPr>
        </p:nvSpPr>
        <p:spPr>
          <a:xfrm>
            <a:off x="457200" y="2449512"/>
            <a:ext cx="4040188" cy="2427288"/>
          </a:xfrm>
        </p:spPr>
        <p:txBody>
          <a:bodyPr>
            <a:normAutofit/>
          </a:bodyPr>
          <a:lstStyle/>
          <a:p>
            <a:pPr>
              <a:buNone/>
            </a:pPr>
            <a:endParaRPr lang="en-US" dirty="0" smtClean="0"/>
          </a:p>
          <a:p>
            <a:r>
              <a:rPr lang="en-US" dirty="0" smtClean="0"/>
              <a:t>Review:</a:t>
            </a:r>
          </a:p>
          <a:p>
            <a:pPr lvl="1"/>
            <a:r>
              <a:rPr lang="en-US" dirty="0" smtClean="0"/>
              <a:t>5 definitions &amp; concepts</a:t>
            </a:r>
          </a:p>
          <a:p>
            <a:pPr lvl="1"/>
            <a:r>
              <a:rPr lang="en-US" dirty="0" smtClean="0"/>
              <a:t>5 skills</a:t>
            </a:r>
          </a:p>
        </p:txBody>
      </p:sp>
      <p:sp>
        <p:nvSpPr>
          <p:cNvPr id="5" name="Text Placeholder 4"/>
          <p:cNvSpPr>
            <a:spLocks noGrp="1"/>
          </p:cNvSpPr>
          <p:nvPr>
            <p:ph type="body" sz="quarter" idx="3"/>
          </p:nvPr>
        </p:nvSpPr>
        <p:spPr/>
        <p:txBody>
          <a:bodyPr/>
          <a:lstStyle/>
          <a:p>
            <a:r>
              <a:rPr lang="en-US" dirty="0" smtClean="0"/>
              <a:t>Historical Content</a:t>
            </a:r>
            <a:endParaRPr lang="en-US" dirty="0"/>
          </a:p>
        </p:txBody>
      </p:sp>
      <p:sp>
        <p:nvSpPr>
          <p:cNvPr id="6" name="Content Placeholder 5"/>
          <p:cNvSpPr>
            <a:spLocks noGrp="1"/>
          </p:cNvSpPr>
          <p:nvPr>
            <p:ph sz="quarter" idx="4"/>
          </p:nvPr>
        </p:nvSpPr>
        <p:spPr>
          <a:xfrm>
            <a:off x="4645025" y="2449512"/>
            <a:ext cx="4041775" cy="2351088"/>
          </a:xfrm>
        </p:spPr>
        <p:txBody>
          <a:bodyPr>
            <a:normAutofit fontScale="92500" lnSpcReduction="10000"/>
          </a:bodyPr>
          <a:lstStyle/>
          <a:p>
            <a:r>
              <a:rPr lang="en-US" dirty="0" smtClean="0"/>
              <a:t>Changing perceptions of </a:t>
            </a:r>
            <a:r>
              <a:rPr lang="en-US" dirty="0" err="1" smtClean="0"/>
              <a:t>Khoisan</a:t>
            </a:r>
            <a:r>
              <a:rPr lang="en-US" dirty="0" smtClean="0"/>
              <a:t> peoples as a subject of study</a:t>
            </a:r>
          </a:p>
          <a:p>
            <a:r>
              <a:rPr lang="en-US" dirty="0" smtClean="0"/>
              <a:t>The place of “Bushmen” in modern society</a:t>
            </a:r>
          </a:p>
          <a:p>
            <a:r>
              <a:rPr lang="en-US" dirty="0" smtClean="0"/>
              <a:t>Interrogate the boundary between people and nature</a:t>
            </a:r>
          </a:p>
        </p:txBody>
      </p:sp>
      <p:pic>
        <p:nvPicPr>
          <p:cNvPr id="7" name="Picture 2" descr="C:\Users\poechs\Documents\BOOKish\Research Images\Africa images\Archival maps\colonie close.jpg"/>
          <p:cNvPicPr>
            <a:picLocks noChangeAspect="1" noChangeArrowheads="1"/>
          </p:cNvPicPr>
          <p:nvPr/>
        </p:nvPicPr>
        <p:blipFill>
          <a:blip r:embed="rId3" cstate="print"/>
          <a:srcRect/>
          <a:stretch>
            <a:fillRect/>
          </a:stretch>
        </p:blipFill>
        <p:spPr bwMode="auto">
          <a:xfrm>
            <a:off x="7162800" y="152400"/>
            <a:ext cx="1638188" cy="1165503"/>
          </a:xfrm>
          <a:prstGeom prst="rect">
            <a:avLst/>
          </a:prstGeom>
          <a:noFill/>
        </p:spPr>
      </p:pic>
      <p:pic>
        <p:nvPicPr>
          <p:cNvPr id="8" name="Picture 4" descr="C:\Users\poechs\Documents\PAST teaching &amp; syllabi\134d South Africa W05\b&amp;w rock art\hands.gif"/>
          <p:cNvPicPr>
            <a:picLocks noChangeAspect="1" noChangeArrowheads="1"/>
          </p:cNvPicPr>
          <p:nvPr/>
        </p:nvPicPr>
        <p:blipFill>
          <a:blip r:embed="rId4" cstate="print"/>
          <a:srcRect l="5500" t="70558" b="174"/>
          <a:stretch>
            <a:fillRect/>
          </a:stretch>
        </p:blipFill>
        <p:spPr bwMode="auto">
          <a:xfrm>
            <a:off x="0" y="5257800"/>
            <a:ext cx="3600450" cy="1600200"/>
          </a:xfrm>
          <a:prstGeom prst="rect">
            <a:avLst/>
          </a:prstGeom>
          <a:noFill/>
        </p:spPr>
      </p:pic>
      <p:pic>
        <p:nvPicPr>
          <p:cNvPr id="9" name="Picture 4" descr="C:\Users\poechs\Documents\PAST teaching &amp; syllabi\134d South Africa W05\b&amp;w rock art\hands.gif"/>
          <p:cNvPicPr>
            <a:picLocks noChangeAspect="1" noChangeArrowheads="1"/>
          </p:cNvPicPr>
          <p:nvPr/>
        </p:nvPicPr>
        <p:blipFill>
          <a:blip r:embed="rId4" cstate="print"/>
          <a:srcRect l="5500" t="70558" b="174"/>
          <a:stretch>
            <a:fillRect/>
          </a:stretch>
        </p:blipFill>
        <p:spPr bwMode="auto">
          <a:xfrm>
            <a:off x="3200400" y="5257800"/>
            <a:ext cx="3600450" cy="1600200"/>
          </a:xfrm>
          <a:prstGeom prst="rect">
            <a:avLst/>
          </a:prstGeom>
          <a:noFill/>
        </p:spPr>
      </p:pic>
      <p:pic>
        <p:nvPicPr>
          <p:cNvPr id="10" name="Picture 4" descr="C:\Users\poechs\Documents\PAST teaching &amp; syllabi\134d South Africa W05\b&amp;w rock art\hands.gif"/>
          <p:cNvPicPr>
            <a:picLocks noChangeAspect="1" noChangeArrowheads="1"/>
          </p:cNvPicPr>
          <p:nvPr/>
        </p:nvPicPr>
        <p:blipFill>
          <a:blip r:embed="rId4" cstate="print"/>
          <a:srcRect l="5500" t="70558" r="22500" b="174"/>
          <a:stretch>
            <a:fillRect/>
          </a:stretch>
        </p:blipFill>
        <p:spPr bwMode="auto">
          <a:xfrm>
            <a:off x="6400800" y="5257800"/>
            <a:ext cx="27432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2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5" grpId="0" build="p"/>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“Vanishing” People</a:t>
            </a:r>
            <a:endParaRPr lang="en-US" dirty="0"/>
          </a:p>
        </p:txBody>
      </p:sp>
      <p:pic>
        <p:nvPicPr>
          <p:cNvPr id="31746" name="Picture 2" descr="C:\Users\poechs\Documents\_2010 projects\HumCore\lecture materials\a!kunta.jpg"/>
          <p:cNvPicPr>
            <a:picLocks noChangeAspect="1" noChangeArrowheads="1"/>
          </p:cNvPicPr>
          <p:nvPr/>
        </p:nvPicPr>
        <p:blipFill>
          <a:blip r:embed="rId3" cstate="print"/>
          <a:srcRect/>
          <a:stretch>
            <a:fillRect/>
          </a:stretch>
        </p:blipFill>
        <p:spPr bwMode="auto">
          <a:xfrm>
            <a:off x="1676400" y="3886200"/>
            <a:ext cx="1727200" cy="2736948"/>
          </a:xfrm>
          <a:prstGeom prst="ellipse">
            <a:avLst/>
          </a:prstGeom>
          <a:ln>
            <a:noFill/>
          </a:ln>
          <a:effectLst>
            <a:softEdge rad="112500"/>
          </a:effectLst>
        </p:spPr>
      </p:pic>
      <p:pic>
        <p:nvPicPr>
          <p:cNvPr id="31747" name="Picture 3" descr="C:\Users\poechs\Documents\_2010 projects\HumCore\lecture materials\kabbo.jpg"/>
          <p:cNvPicPr>
            <a:picLocks noChangeAspect="1" noChangeArrowheads="1"/>
          </p:cNvPicPr>
          <p:nvPr/>
        </p:nvPicPr>
        <p:blipFill>
          <a:blip r:embed="rId4" cstate="print"/>
          <a:srcRect/>
          <a:stretch>
            <a:fillRect/>
          </a:stretch>
        </p:blipFill>
        <p:spPr bwMode="auto">
          <a:xfrm>
            <a:off x="5791200" y="1479452"/>
            <a:ext cx="1727200" cy="2736948"/>
          </a:xfrm>
          <a:prstGeom prst="ellipse">
            <a:avLst/>
          </a:prstGeom>
          <a:ln>
            <a:noFill/>
          </a:ln>
          <a:effectLst>
            <a:softEdge rad="112500"/>
          </a:effectLst>
        </p:spPr>
      </p:pic>
      <p:pic>
        <p:nvPicPr>
          <p:cNvPr id="31748" name="Picture 4" descr="C:\Users\poechs\Documents\_2010 projects\HumCore\lecture materials\lucylloyd.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304800" y="1479452"/>
            <a:ext cx="1727200" cy="2736948"/>
          </a:xfrm>
          <a:prstGeom prst="ellipse">
            <a:avLst/>
          </a:prstGeom>
          <a:ln>
            <a:noFill/>
          </a:ln>
          <a:effectLst>
            <a:softEdge rad="112500"/>
          </a:effectLst>
        </p:spPr>
      </p:pic>
      <p:pic>
        <p:nvPicPr>
          <p:cNvPr id="31749" name="Picture 5" descr="C:\Users\poechs\Documents\_2010 projects\HumCore\lecture materials\DorotheaBleek.jpg"/>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4724400" y="3810000"/>
            <a:ext cx="1727200" cy="2736948"/>
          </a:xfrm>
          <a:prstGeom prst="ellipse">
            <a:avLst/>
          </a:prstGeom>
          <a:ln>
            <a:noFill/>
          </a:ln>
          <a:effectLst>
            <a:softEdge rad="112500"/>
          </a:effectLst>
        </p:spPr>
      </p:pic>
      <p:pic>
        <p:nvPicPr>
          <p:cNvPr id="31750" name="Picture 6" descr="C:\Users\poechs\Documents\_2010 projects\HumCore\lecture materials\WHIBleek.jpg"/>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3200400" y="1555652"/>
            <a:ext cx="1727200" cy="2736948"/>
          </a:xfrm>
          <a:prstGeom prst="ellipse">
            <a:avLst/>
          </a:prstGeom>
          <a:ln>
            <a:noFill/>
          </a:ln>
          <a:effectLst>
            <a:softEdge rad="112500"/>
          </a:effectLst>
        </p:spPr>
      </p:pic>
      <p:pic>
        <p:nvPicPr>
          <p:cNvPr id="31751" name="Picture 7" descr="C:\Users\poechs\Documents\_2010 projects\HumCore\lecture materials\!kweiten.jpg"/>
          <p:cNvPicPr>
            <a:picLocks noChangeAspect="1" noChangeArrowheads="1"/>
          </p:cNvPicPr>
          <p:nvPr/>
        </p:nvPicPr>
        <p:blipFill>
          <a:blip r:embed="rId8" cstate="print"/>
          <a:srcRect/>
          <a:stretch>
            <a:fillRect/>
          </a:stretch>
        </p:blipFill>
        <p:spPr bwMode="auto">
          <a:xfrm>
            <a:off x="7162800" y="3689252"/>
            <a:ext cx="1803400" cy="2857696"/>
          </a:xfrm>
          <a:prstGeom prst="ellipse">
            <a:avLst/>
          </a:prstGeom>
          <a:ln>
            <a:noFill/>
          </a:ln>
          <a:effectLst>
            <a:softEdge rad="112500"/>
          </a:effectLst>
        </p:spPr>
      </p:pic>
      <p:sp>
        <p:nvSpPr>
          <p:cNvPr id="10" name="TextBox 9"/>
          <p:cNvSpPr txBox="1"/>
          <p:nvPr/>
        </p:nvSpPr>
        <p:spPr>
          <a:xfrm>
            <a:off x="533400" y="4114800"/>
            <a:ext cx="1213794" cy="369332"/>
          </a:xfrm>
          <a:prstGeom prst="rect">
            <a:avLst/>
          </a:prstGeom>
          <a:noFill/>
        </p:spPr>
        <p:txBody>
          <a:bodyPr wrap="none" rtlCol="0">
            <a:spAutoFit/>
          </a:bodyPr>
          <a:lstStyle/>
          <a:p>
            <a:r>
              <a:rPr lang="en-US" dirty="0" smtClean="0">
                <a:solidFill>
                  <a:schemeClr val="bg1">
                    <a:lumMod val="65000"/>
                  </a:schemeClr>
                </a:solidFill>
              </a:rPr>
              <a:t>Lucy Lloyd</a:t>
            </a:r>
            <a:endParaRPr lang="en-US" dirty="0">
              <a:solidFill>
                <a:schemeClr val="bg1">
                  <a:lumMod val="65000"/>
                </a:schemeClr>
              </a:solidFill>
            </a:endParaRPr>
          </a:p>
        </p:txBody>
      </p:sp>
      <p:sp>
        <p:nvSpPr>
          <p:cNvPr id="11" name="TextBox 10"/>
          <p:cNvSpPr txBox="1"/>
          <p:nvPr/>
        </p:nvSpPr>
        <p:spPr>
          <a:xfrm>
            <a:off x="3276600" y="4191000"/>
            <a:ext cx="1555234" cy="369332"/>
          </a:xfrm>
          <a:prstGeom prst="rect">
            <a:avLst/>
          </a:prstGeom>
          <a:noFill/>
        </p:spPr>
        <p:txBody>
          <a:bodyPr wrap="none" rtlCol="0">
            <a:spAutoFit/>
          </a:bodyPr>
          <a:lstStyle/>
          <a:p>
            <a:r>
              <a:rPr lang="en-US" dirty="0" smtClean="0">
                <a:solidFill>
                  <a:schemeClr val="bg1">
                    <a:lumMod val="65000"/>
                  </a:schemeClr>
                </a:solidFill>
              </a:rPr>
              <a:t>Wilhelm</a:t>
            </a:r>
            <a:r>
              <a:rPr lang="en-US" dirty="0" smtClean="0"/>
              <a:t> </a:t>
            </a:r>
            <a:r>
              <a:rPr lang="en-US" dirty="0" err="1" smtClean="0">
                <a:solidFill>
                  <a:schemeClr val="bg1">
                    <a:lumMod val="65000"/>
                  </a:schemeClr>
                </a:solidFill>
              </a:rPr>
              <a:t>Bleek</a:t>
            </a:r>
            <a:endParaRPr lang="en-US" dirty="0">
              <a:solidFill>
                <a:schemeClr val="bg1">
                  <a:lumMod val="65000"/>
                </a:schemeClr>
              </a:solidFill>
            </a:endParaRPr>
          </a:p>
        </p:txBody>
      </p:sp>
      <p:sp>
        <p:nvSpPr>
          <p:cNvPr id="12" name="TextBox 11"/>
          <p:cNvSpPr txBox="1"/>
          <p:nvPr/>
        </p:nvSpPr>
        <p:spPr>
          <a:xfrm>
            <a:off x="6248400" y="4191000"/>
            <a:ext cx="886781" cy="369332"/>
          </a:xfrm>
          <a:prstGeom prst="rect">
            <a:avLst/>
          </a:prstGeom>
          <a:noFill/>
        </p:spPr>
        <p:txBody>
          <a:bodyPr wrap="none" rtlCol="0">
            <a:spAutoFit/>
          </a:bodyPr>
          <a:lstStyle/>
          <a:p>
            <a:r>
              <a:rPr lang="en-US" dirty="0" smtClean="0"/>
              <a:t>||</a:t>
            </a:r>
            <a:r>
              <a:rPr lang="en-US" dirty="0" err="1" smtClean="0"/>
              <a:t>kabbo</a:t>
            </a:r>
            <a:endParaRPr lang="en-US" dirty="0"/>
          </a:p>
        </p:txBody>
      </p:sp>
      <p:sp>
        <p:nvSpPr>
          <p:cNvPr id="13" name="TextBox 12"/>
          <p:cNvSpPr txBox="1"/>
          <p:nvPr/>
        </p:nvSpPr>
        <p:spPr>
          <a:xfrm>
            <a:off x="7315200" y="6477000"/>
            <a:ext cx="1746312" cy="369332"/>
          </a:xfrm>
          <a:prstGeom prst="rect">
            <a:avLst/>
          </a:prstGeom>
          <a:noFill/>
        </p:spPr>
        <p:txBody>
          <a:bodyPr wrap="none" rtlCol="0">
            <a:spAutoFit/>
          </a:bodyPr>
          <a:lstStyle/>
          <a:p>
            <a:r>
              <a:rPr lang="en-US" dirty="0" smtClean="0"/>
              <a:t>!</a:t>
            </a:r>
            <a:r>
              <a:rPr lang="en-US" dirty="0" err="1" smtClean="0"/>
              <a:t>kweiten</a:t>
            </a:r>
            <a:r>
              <a:rPr lang="en-US" dirty="0" smtClean="0"/>
              <a:t> </a:t>
            </a:r>
            <a:r>
              <a:rPr lang="en-US" dirty="0" err="1" smtClean="0"/>
              <a:t>ta</a:t>
            </a:r>
            <a:r>
              <a:rPr lang="en-US" dirty="0" smtClean="0"/>
              <a:t> ||ken</a:t>
            </a:r>
            <a:endParaRPr lang="en-US" dirty="0"/>
          </a:p>
        </p:txBody>
      </p:sp>
      <p:sp>
        <p:nvSpPr>
          <p:cNvPr id="14" name="TextBox 13"/>
          <p:cNvSpPr txBox="1"/>
          <p:nvPr/>
        </p:nvSpPr>
        <p:spPr>
          <a:xfrm>
            <a:off x="4724400" y="6477000"/>
            <a:ext cx="1675459" cy="369332"/>
          </a:xfrm>
          <a:prstGeom prst="rect">
            <a:avLst/>
          </a:prstGeom>
          <a:noFill/>
        </p:spPr>
        <p:txBody>
          <a:bodyPr wrap="none" rtlCol="0">
            <a:spAutoFit/>
          </a:bodyPr>
          <a:lstStyle/>
          <a:p>
            <a:r>
              <a:rPr lang="en-US" dirty="0" smtClean="0">
                <a:solidFill>
                  <a:schemeClr val="bg1">
                    <a:lumMod val="65000"/>
                  </a:schemeClr>
                </a:solidFill>
              </a:rPr>
              <a:t>Dorothea </a:t>
            </a:r>
            <a:r>
              <a:rPr lang="en-US" dirty="0" err="1" smtClean="0">
                <a:solidFill>
                  <a:schemeClr val="bg1">
                    <a:lumMod val="65000"/>
                  </a:schemeClr>
                </a:solidFill>
              </a:rPr>
              <a:t>Bleek</a:t>
            </a:r>
            <a:endParaRPr lang="en-US" dirty="0">
              <a:solidFill>
                <a:schemeClr val="bg1">
                  <a:lumMod val="65000"/>
                </a:schemeClr>
              </a:solidFill>
            </a:endParaRPr>
          </a:p>
        </p:txBody>
      </p:sp>
      <p:sp>
        <p:nvSpPr>
          <p:cNvPr id="15" name="TextBox 14"/>
          <p:cNvSpPr txBox="1"/>
          <p:nvPr/>
        </p:nvSpPr>
        <p:spPr>
          <a:xfrm>
            <a:off x="1981200" y="6477000"/>
            <a:ext cx="960519" cy="369332"/>
          </a:xfrm>
          <a:prstGeom prst="rect">
            <a:avLst/>
          </a:prstGeom>
          <a:noFill/>
        </p:spPr>
        <p:txBody>
          <a:bodyPr wrap="none" rtlCol="0">
            <a:spAutoFit/>
          </a:bodyPr>
          <a:lstStyle/>
          <a:p>
            <a:r>
              <a:rPr lang="en-US" dirty="0" smtClean="0"/>
              <a:t>|</a:t>
            </a:r>
            <a:r>
              <a:rPr lang="en-US" dirty="0" err="1" smtClean="0"/>
              <a:t>a!kunta</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“Primitive” people?</a:t>
            </a:r>
            <a:endParaRPr lang="en-US" dirty="0"/>
          </a:p>
        </p:txBody>
      </p:sp>
      <p:pic>
        <p:nvPicPr>
          <p:cNvPr id="27650" name="Picture 2" descr="C:\Users\poechs\Documents\PAST teaching &amp; syllabi\134d South Africa W05\jan5\San Woman.jpg"/>
          <p:cNvPicPr>
            <a:picLocks noChangeAspect="1" noChangeArrowheads="1"/>
          </p:cNvPicPr>
          <p:nvPr/>
        </p:nvPicPr>
        <p:blipFill>
          <a:blip r:embed="rId3" cstate="print"/>
          <a:srcRect/>
          <a:stretch>
            <a:fillRect/>
          </a:stretch>
        </p:blipFill>
        <p:spPr bwMode="auto">
          <a:xfrm>
            <a:off x="4114800" y="1752600"/>
            <a:ext cx="1736725" cy="4572000"/>
          </a:xfrm>
          <a:prstGeom prst="rect">
            <a:avLst/>
          </a:prstGeom>
          <a:noFill/>
        </p:spPr>
      </p:pic>
      <p:pic>
        <p:nvPicPr>
          <p:cNvPr id="27651" name="Picture 3" descr="C:\Users\poechs\Documents\PAST teaching &amp; syllabi\134d South Africa W05\b&amp;w rock art\hunters.jpg"/>
          <p:cNvPicPr>
            <a:picLocks noChangeAspect="1" noChangeArrowheads="1"/>
          </p:cNvPicPr>
          <p:nvPr/>
        </p:nvPicPr>
        <p:blipFill>
          <a:blip r:embed="rId4" cstate="print"/>
          <a:srcRect/>
          <a:stretch>
            <a:fillRect/>
          </a:stretch>
        </p:blipFill>
        <p:spPr bwMode="auto">
          <a:xfrm>
            <a:off x="152400" y="1676401"/>
            <a:ext cx="3784349" cy="4572000"/>
          </a:xfrm>
          <a:prstGeom prst="rect">
            <a:avLst/>
          </a:prstGeom>
          <a:noFill/>
        </p:spPr>
      </p:pic>
      <p:pic>
        <p:nvPicPr>
          <p:cNvPr id="27652" name="Picture 4" descr="C:\Users\poechs\Documents\PAST teaching &amp; syllabi\134d South Africa W05\jan5\Untitled-4 copy.jpg"/>
          <p:cNvPicPr>
            <a:picLocks noChangeAspect="1" noChangeArrowheads="1"/>
          </p:cNvPicPr>
          <p:nvPr/>
        </p:nvPicPr>
        <p:blipFill>
          <a:blip r:embed="rId5" cstate="print"/>
          <a:srcRect l="4167" t="1526" r="2083" b="795"/>
          <a:stretch>
            <a:fillRect/>
          </a:stretch>
        </p:blipFill>
        <p:spPr bwMode="auto">
          <a:xfrm>
            <a:off x="5943600" y="1905000"/>
            <a:ext cx="2971800" cy="422656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speaks for </a:t>
            </a:r>
            <a:r>
              <a:rPr lang="en-US" dirty="0" err="1" smtClean="0"/>
              <a:t>Krotoa</a:t>
            </a:r>
            <a:r>
              <a:rPr lang="en-US" dirty="0" smtClean="0"/>
              <a:t>?</a:t>
            </a:r>
            <a:endParaRPr lang="en-US" dirty="0"/>
          </a:p>
        </p:txBody>
      </p:sp>
      <p:pic>
        <p:nvPicPr>
          <p:cNvPr id="28674" name="Picture 2" descr="C:\Users\poechs\Documents\_2010 projects\HumCore\lecture materials\krotoa.jpg"/>
          <p:cNvPicPr>
            <a:picLocks noChangeAspect="1" noChangeArrowheads="1"/>
          </p:cNvPicPr>
          <p:nvPr/>
        </p:nvPicPr>
        <p:blipFill>
          <a:blip r:embed="rId3" cstate="print"/>
          <a:srcRect/>
          <a:stretch>
            <a:fillRect/>
          </a:stretch>
        </p:blipFill>
        <p:spPr bwMode="auto">
          <a:xfrm>
            <a:off x="7259768" y="1600200"/>
            <a:ext cx="1450878" cy="1841500"/>
          </a:xfrm>
          <a:prstGeom prst="rect">
            <a:avLst/>
          </a:prstGeom>
          <a:noFill/>
        </p:spPr>
      </p:pic>
      <p:sp>
        <p:nvSpPr>
          <p:cNvPr id="4" name="TextBox 3"/>
          <p:cNvSpPr txBox="1"/>
          <p:nvPr/>
        </p:nvSpPr>
        <p:spPr>
          <a:xfrm>
            <a:off x="7259768" y="3505200"/>
            <a:ext cx="1503232" cy="369332"/>
          </a:xfrm>
          <a:prstGeom prst="rect">
            <a:avLst/>
          </a:prstGeom>
          <a:noFill/>
        </p:spPr>
        <p:txBody>
          <a:bodyPr wrap="none" rtlCol="0">
            <a:spAutoFit/>
          </a:bodyPr>
          <a:lstStyle/>
          <a:p>
            <a:r>
              <a:rPr lang="en-US" dirty="0" smtClean="0"/>
              <a:t>c. 1642 -  1674</a:t>
            </a:r>
            <a:endParaRPr lang="en-US" dirty="0"/>
          </a:p>
        </p:txBody>
      </p:sp>
      <p:pic>
        <p:nvPicPr>
          <p:cNvPr id="28675" name="Picture 3" descr="C:\Users\poechs\Documents\_2010 projects\HumCore\lecture materials\krotoa-eva.jpg"/>
          <p:cNvPicPr>
            <a:picLocks noChangeAspect="1" noChangeArrowheads="1"/>
          </p:cNvPicPr>
          <p:nvPr/>
        </p:nvPicPr>
        <p:blipFill>
          <a:blip r:embed="rId4" cstate="print"/>
          <a:srcRect/>
          <a:stretch>
            <a:fillRect/>
          </a:stretch>
        </p:blipFill>
        <p:spPr bwMode="auto">
          <a:xfrm>
            <a:off x="381000" y="1600200"/>
            <a:ext cx="1205494" cy="1903412"/>
          </a:xfrm>
          <a:prstGeom prst="rect">
            <a:avLst/>
          </a:prstGeom>
          <a:noFill/>
        </p:spPr>
      </p:pic>
      <p:sp>
        <p:nvSpPr>
          <p:cNvPr id="6" name="TextBox 5"/>
          <p:cNvSpPr txBox="1"/>
          <p:nvPr/>
        </p:nvSpPr>
        <p:spPr>
          <a:xfrm>
            <a:off x="1628134" y="3048000"/>
            <a:ext cx="2029466" cy="369332"/>
          </a:xfrm>
          <a:prstGeom prst="rect">
            <a:avLst/>
          </a:prstGeom>
          <a:noFill/>
        </p:spPr>
        <p:txBody>
          <a:bodyPr wrap="none" rtlCol="0">
            <a:spAutoFit/>
          </a:bodyPr>
          <a:lstStyle/>
          <a:p>
            <a:r>
              <a:rPr lang="en-US" dirty="0" err="1" smtClean="0"/>
              <a:t>Trudie</a:t>
            </a:r>
            <a:r>
              <a:rPr lang="en-US" dirty="0" smtClean="0"/>
              <a:t> </a:t>
            </a:r>
            <a:r>
              <a:rPr lang="en-US" dirty="0" err="1" smtClean="0"/>
              <a:t>Bloem</a:t>
            </a:r>
            <a:r>
              <a:rPr lang="en-US" dirty="0" smtClean="0"/>
              <a:t>, 1999</a:t>
            </a:r>
            <a:endParaRPr lang="en-US" dirty="0"/>
          </a:p>
        </p:txBody>
      </p:sp>
      <p:pic>
        <p:nvPicPr>
          <p:cNvPr id="28676" name="Picture 4" descr="C:\Users\poechs\Documents\_2010 projects\HumCore\lecture materials\sliegh.jpg"/>
          <p:cNvPicPr>
            <a:picLocks noChangeAspect="1" noChangeArrowheads="1"/>
          </p:cNvPicPr>
          <p:nvPr/>
        </p:nvPicPr>
        <p:blipFill>
          <a:blip r:embed="rId5" cstate="print"/>
          <a:srcRect/>
          <a:stretch>
            <a:fillRect/>
          </a:stretch>
        </p:blipFill>
        <p:spPr bwMode="auto">
          <a:xfrm>
            <a:off x="1569719" y="3733800"/>
            <a:ext cx="1993900" cy="3016250"/>
          </a:xfrm>
          <a:prstGeom prst="rect">
            <a:avLst/>
          </a:prstGeom>
          <a:noFill/>
        </p:spPr>
      </p:pic>
      <p:sp>
        <p:nvSpPr>
          <p:cNvPr id="8" name="TextBox 7"/>
          <p:cNvSpPr txBox="1"/>
          <p:nvPr/>
        </p:nvSpPr>
        <p:spPr>
          <a:xfrm flipH="1">
            <a:off x="3627119" y="6260068"/>
            <a:ext cx="1173481" cy="369332"/>
          </a:xfrm>
          <a:prstGeom prst="rect">
            <a:avLst/>
          </a:prstGeom>
          <a:noFill/>
        </p:spPr>
        <p:txBody>
          <a:bodyPr wrap="square" rtlCol="0">
            <a:spAutoFit/>
          </a:bodyPr>
          <a:lstStyle/>
          <a:p>
            <a:r>
              <a:rPr lang="en-US" dirty="0" smtClean="0"/>
              <a:t>2005</a:t>
            </a:r>
            <a:endParaRPr lang="en-US" dirty="0"/>
          </a:p>
        </p:txBody>
      </p:sp>
      <p:pic>
        <p:nvPicPr>
          <p:cNvPr id="28677" name="Picture 5" descr="C:\Users\poechs\Documents\_2010 projects\HumCore\lecture materials\BennyAlexander_1156192b.jpg"/>
          <p:cNvPicPr>
            <a:picLocks noChangeAspect="1" noChangeArrowheads="1"/>
          </p:cNvPicPr>
          <p:nvPr/>
        </p:nvPicPr>
        <p:blipFill>
          <a:blip r:embed="rId6" cstate="print"/>
          <a:srcRect/>
          <a:stretch>
            <a:fillRect/>
          </a:stretch>
        </p:blipFill>
        <p:spPr bwMode="auto">
          <a:xfrm>
            <a:off x="4800600" y="3886200"/>
            <a:ext cx="2857500" cy="1981200"/>
          </a:xfrm>
          <a:prstGeom prst="rect">
            <a:avLst/>
          </a:prstGeom>
          <a:noFill/>
        </p:spPr>
      </p:pic>
      <p:sp>
        <p:nvSpPr>
          <p:cNvPr id="10" name="TextBox 9"/>
          <p:cNvSpPr txBox="1"/>
          <p:nvPr/>
        </p:nvSpPr>
        <p:spPr>
          <a:xfrm>
            <a:off x="5029200" y="6019800"/>
            <a:ext cx="2923814" cy="646331"/>
          </a:xfrm>
          <a:prstGeom prst="rect">
            <a:avLst/>
          </a:prstGeom>
          <a:noFill/>
        </p:spPr>
        <p:txBody>
          <a:bodyPr wrap="none" rtlCol="0">
            <a:spAutoFit/>
          </a:bodyPr>
          <a:lstStyle/>
          <a:p>
            <a:r>
              <a:rPr lang="en-US" dirty="0" err="1" smtClean="0"/>
              <a:t>Khoisan</a:t>
            </a:r>
            <a:r>
              <a:rPr lang="en-US" dirty="0" smtClean="0"/>
              <a:t> X (Benny Alexander)</a:t>
            </a:r>
            <a:br>
              <a:rPr lang="en-US" dirty="0" smtClean="0"/>
            </a:br>
            <a:r>
              <a:rPr lang="en-US" dirty="0" smtClean="0"/>
              <a:t>1955 - 2010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fade">
                                      <p:cBhvr>
                                        <p:cTn id="7" dur="2000"/>
                                        <p:tgtEl>
                                          <p:spTgt spid="286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676"/>
                                        </p:tgtEl>
                                        <p:attrNameLst>
                                          <p:attrName>style.visibility</p:attrName>
                                        </p:attrNameLst>
                                      </p:cBhvr>
                                      <p:to>
                                        <p:strVal val="visible"/>
                                      </p:to>
                                    </p:set>
                                    <p:animEffect transition="in" filter="fade">
                                      <p:cBhvr>
                                        <p:cTn id="15" dur="2000"/>
                                        <p:tgtEl>
                                          <p:spTgt spid="2867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677"/>
                                        </p:tgtEl>
                                        <p:attrNameLst>
                                          <p:attrName>style.visibility</p:attrName>
                                        </p:attrNameLst>
                                      </p:cBhvr>
                                      <p:to>
                                        <p:strVal val="visible"/>
                                      </p:to>
                                    </p:set>
                                    <p:animEffect transition="in" filter="fade">
                                      <p:cBhvr>
                                        <p:cTn id="23" dur="2000"/>
                                        <p:tgtEl>
                                          <p:spTgt spid="2867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Baswara</a:t>
            </a:r>
            <a:r>
              <a:rPr lang="en-US" dirty="0" smtClean="0"/>
              <a:t>  land claims</a:t>
            </a:r>
            <a:endParaRPr lang="en-US" dirty="0"/>
          </a:p>
        </p:txBody>
      </p:sp>
      <p:sp>
        <p:nvSpPr>
          <p:cNvPr id="3" name="Content Placeholder 2"/>
          <p:cNvSpPr>
            <a:spLocks noGrp="1"/>
          </p:cNvSpPr>
          <p:nvPr>
            <p:ph idx="1"/>
          </p:nvPr>
        </p:nvSpPr>
        <p:spPr/>
        <p:txBody>
          <a:bodyPr/>
          <a:lstStyle/>
          <a:p>
            <a:r>
              <a:rPr lang="en-US" dirty="0" smtClean="0"/>
              <a:t>1990s forced relocation in Botswana</a:t>
            </a:r>
          </a:p>
          <a:p>
            <a:r>
              <a:rPr lang="en-US" dirty="0" smtClean="0"/>
              <a:t>2006 Botswana Supreme court ruling</a:t>
            </a:r>
          </a:p>
          <a:p>
            <a:r>
              <a:rPr lang="en-US" dirty="0" smtClean="0"/>
              <a:t>Jan. 2011 </a:t>
            </a:r>
            <a:r>
              <a:rPr lang="en-US" dirty="0" err="1" smtClean="0"/>
              <a:t>Basarwa</a:t>
            </a:r>
            <a:r>
              <a:rPr lang="en-US" dirty="0" smtClean="0"/>
              <a:t> win court appeal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Making meaning with nature</a:t>
            </a:r>
            <a:endParaRPr lang="en-US" dirty="0"/>
          </a:p>
        </p:txBody>
      </p:sp>
      <p:pic>
        <p:nvPicPr>
          <p:cNvPr id="1026" name="Picture 2" descr="C:\Users\moegoe\Pictures\My Pictures\Cedarberg Dec 2006\Cedarberg Day 1 027.jpg"/>
          <p:cNvPicPr>
            <a:picLocks noChangeAspect="1" noChangeArrowheads="1"/>
          </p:cNvPicPr>
          <p:nvPr/>
        </p:nvPicPr>
        <p:blipFill>
          <a:blip r:embed="rId3" cstate="print"/>
          <a:srcRect/>
          <a:stretch>
            <a:fillRect/>
          </a:stretch>
        </p:blipFill>
        <p:spPr bwMode="auto">
          <a:xfrm>
            <a:off x="9906000" y="11353800"/>
            <a:ext cx="21640800" cy="16230600"/>
          </a:xfrm>
          <a:prstGeom prst="rect">
            <a:avLst/>
          </a:prstGeom>
          <a:noFill/>
        </p:spPr>
      </p:pic>
      <p:pic>
        <p:nvPicPr>
          <p:cNvPr id="2" name="Picture 2" descr="C:\Users\poechs\Pictures\My Pictures\Cedarberg Dec 2006\Cedarberg Day 1 027.jpg"/>
          <p:cNvPicPr>
            <a:picLocks noChangeAspect="1" noChangeArrowheads="1"/>
          </p:cNvPicPr>
          <p:nvPr/>
        </p:nvPicPr>
        <p:blipFill>
          <a:blip r:embed="rId4" cstate="print"/>
          <a:srcRect/>
          <a:stretch>
            <a:fillRect/>
          </a:stretch>
        </p:blipFill>
        <p:spPr bwMode="auto">
          <a:xfrm>
            <a:off x="990600" y="1543050"/>
            <a:ext cx="6985000" cy="52387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4" name="Text Placeholder 3"/>
          <p:cNvSpPr>
            <a:spLocks noGrp="1"/>
          </p:cNvSpPr>
          <p:nvPr>
            <p:ph type="body" idx="1"/>
          </p:nvPr>
        </p:nvSpPr>
        <p:spPr/>
        <p:txBody>
          <a:bodyPr>
            <a:normAutofit/>
          </a:bodyPr>
          <a:lstStyle/>
          <a:p>
            <a:r>
              <a:rPr lang="en-US" dirty="0" smtClean="0"/>
              <a:t>Definitions &amp; Concepts</a:t>
            </a:r>
            <a:endParaRPr lang="en-US" dirty="0"/>
          </a:p>
        </p:txBody>
      </p:sp>
      <p:sp>
        <p:nvSpPr>
          <p:cNvPr id="3" name="Content Placeholder 2"/>
          <p:cNvSpPr>
            <a:spLocks noGrp="1"/>
          </p:cNvSpPr>
          <p:nvPr>
            <p:ph sz="half" idx="2"/>
          </p:nvPr>
        </p:nvSpPr>
        <p:spPr>
          <a:xfrm>
            <a:off x="457200" y="2449512"/>
            <a:ext cx="4040188" cy="2427288"/>
          </a:xfrm>
        </p:spPr>
        <p:txBody>
          <a:bodyPr>
            <a:normAutofit/>
          </a:bodyPr>
          <a:lstStyle/>
          <a:p>
            <a:r>
              <a:rPr lang="en-US" dirty="0" smtClean="0"/>
              <a:t>Working definition of History</a:t>
            </a:r>
          </a:p>
          <a:p>
            <a:r>
              <a:rPr lang="en-US" dirty="0" smtClean="0"/>
              <a:t>Historical materialism</a:t>
            </a:r>
          </a:p>
          <a:p>
            <a:r>
              <a:rPr lang="en-US" dirty="0" smtClean="0"/>
              <a:t>Time/place </a:t>
            </a:r>
            <a:r>
              <a:rPr lang="en-US" dirty="0" err="1" smtClean="0"/>
              <a:t>specificty</a:t>
            </a:r>
            <a:endParaRPr lang="en-US" dirty="0" smtClean="0"/>
          </a:p>
          <a:p>
            <a:r>
              <a:rPr lang="en-US" dirty="0" smtClean="0"/>
              <a:t>Contingency</a:t>
            </a:r>
          </a:p>
          <a:p>
            <a:r>
              <a:rPr lang="en-US" dirty="0" smtClean="0"/>
              <a:t>Causality </a:t>
            </a:r>
          </a:p>
        </p:txBody>
      </p:sp>
      <p:sp>
        <p:nvSpPr>
          <p:cNvPr id="5" name="Text Placeholder 4"/>
          <p:cNvSpPr>
            <a:spLocks noGrp="1"/>
          </p:cNvSpPr>
          <p:nvPr>
            <p:ph type="body" sz="quarter" idx="3"/>
          </p:nvPr>
        </p:nvSpPr>
        <p:spPr/>
        <p:txBody>
          <a:bodyPr/>
          <a:lstStyle/>
          <a:p>
            <a:r>
              <a:rPr lang="en-US" dirty="0" smtClean="0"/>
              <a:t>Skills</a:t>
            </a:r>
            <a:endParaRPr lang="en-US" dirty="0"/>
          </a:p>
        </p:txBody>
      </p:sp>
      <p:sp>
        <p:nvSpPr>
          <p:cNvPr id="6" name="Content Placeholder 5"/>
          <p:cNvSpPr>
            <a:spLocks noGrp="1"/>
          </p:cNvSpPr>
          <p:nvPr>
            <p:ph sz="quarter" idx="4"/>
          </p:nvPr>
        </p:nvSpPr>
        <p:spPr>
          <a:xfrm>
            <a:off x="4419601" y="2286000"/>
            <a:ext cx="4267200" cy="2819400"/>
          </a:xfrm>
        </p:spPr>
        <p:txBody>
          <a:bodyPr>
            <a:noAutofit/>
          </a:bodyPr>
          <a:lstStyle/>
          <a:p>
            <a:r>
              <a:rPr lang="en-US" sz="1800" dirty="0" smtClean="0"/>
              <a:t>Interpreting source material: </a:t>
            </a:r>
          </a:p>
          <a:p>
            <a:pPr lvl="1"/>
            <a:r>
              <a:rPr lang="en-US" sz="1600" dirty="0" smtClean="0"/>
              <a:t>primary + secondary, textual + visual, historical + contemporary</a:t>
            </a:r>
          </a:p>
          <a:p>
            <a:r>
              <a:rPr lang="en-US" sz="1800" dirty="0" smtClean="0"/>
              <a:t>Components of a historical argument</a:t>
            </a:r>
          </a:p>
          <a:p>
            <a:pPr lvl="1"/>
            <a:r>
              <a:rPr lang="en-US" sz="1600" dirty="0" smtClean="0"/>
              <a:t>chronology | evidence | causality | significance</a:t>
            </a:r>
          </a:p>
          <a:p>
            <a:r>
              <a:rPr lang="en-US" sz="1800" dirty="0" smtClean="0"/>
              <a:t>“Change over time”</a:t>
            </a:r>
          </a:p>
          <a:p>
            <a:r>
              <a:rPr lang="en-US" sz="1800" dirty="0" smtClean="0"/>
              <a:t>Scale / unit of analysis</a:t>
            </a:r>
          </a:p>
          <a:p>
            <a:r>
              <a:rPr lang="en-US" sz="1800" dirty="0" smtClean="0"/>
              <a:t>Posing humanities research questions</a:t>
            </a:r>
          </a:p>
        </p:txBody>
      </p:sp>
      <p:pic>
        <p:nvPicPr>
          <p:cNvPr id="7" name="Picture 2" descr="C:\Users\poechs\Documents\BOOKish\Research Images\Africa images\Archival maps\colonie close.jpg"/>
          <p:cNvPicPr>
            <a:picLocks noChangeAspect="1" noChangeArrowheads="1"/>
          </p:cNvPicPr>
          <p:nvPr/>
        </p:nvPicPr>
        <p:blipFill>
          <a:blip r:embed="rId3" cstate="print"/>
          <a:srcRect/>
          <a:stretch>
            <a:fillRect/>
          </a:stretch>
        </p:blipFill>
        <p:spPr bwMode="auto">
          <a:xfrm>
            <a:off x="7162800" y="152400"/>
            <a:ext cx="1638188" cy="1165503"/>
          </a:xfrm>
          <a:prstGeom prst="rect">
            <a:avLst/>
          </a:prstGeom>
          <a:noFill/>
        </p:spPr>
      </p:pic>
      <p:pic>
        <p:nvPicPr>
          <p:cNvPr id="8" name="Picture 4" descr="C:\Users\poechs\Documents\PAST teaching &amp; syllabi\134d South Africa W05\b&amp;w rock art\hands.gif"/>
          <p:cNvPicPr>
            <a:picLocks noChangeAspect="1" noChangeArrowheads="1"/>
          </p:cNvPicPr>
          <p:nvPr/>
        </p:nvPicPr>
        <p:blipFill>
          <a:blip r:embed="rId4" cstate="print"/>
          <a:srcRect l="5500" t="70558" b="174"/>
          <a:stretch>
            <a:fillRect/>
          </a:stretch>
        </p:blipFill>
        <p:spPr bwMode="auto">
          <a:xfrm>
            <a:off x="0" y="5257800"/>
            <a:ext cx="3600450" cy="1600200"/>
          </a:xfrm>
          <a:prstGeom prst="rect">
            <a:avLst/>
          </a:prstGeom>
          <a:noFill/>
        </p:spPr>
      </p:pic>
      <p:pic>
        <p:nvPicPr>
          <p:cNvPr id="9" name="Picture 4" descr="C:\Users\poechs\Documents\PAST teaching &amp; syllabi\134d South Africa W05\b&amp;w rock art\hands.gif"/>
          <p:cNvPicPr>
            <a:picLocks noChangeAspect="1" noChangeArrowheads="1"/>
          </p:cNvPicPr>
          <p:nvPr/>
        </p:nvPicPr>
        <p:blipFill>
          <a:blip r:embed="rId4" cstate="print"/>
          <a:srcRect l="5500" t="70558" b="174"/>
          <a:stretch>
            <a:fillRect/>
          </a:stretch>
        </p:blipFill>
        <p:spPr bwMode="auto">
          <a:xfrm>
            <a:off x="3200400" y="5257800"/>
            <a:ext cx="3600450" cy="1600200"/>
          </a:xfrm>
          <a:prstGeom prst="rect">
            <a:avLst/>
          </a:prstGeom>
          <a:noFill/>
        </p:spPr>
      </p:pic>
      <p:pic>
        <p:nvPicPr>
          <p:cNvPr id="10" name="Picture 4" descr="C:\Users\poechs\Documents\PAST teaching &amp; syllabi\134d South Africa W05\b&amp;w rock art\hands.gif"/>
          <p:cNvPicPr>
            <a:picLocks noChangeAspect="1" noChangeArrowheads="1"/>
          </p:cNvPicPr>
          <p:nvPr/>
        </p:nvPicPr>
        <p:blipFill>
          <a:blip r:embed="rId4" cstate="print"/>
          <a:srcRect l="5500" t="70558" r="22500" b="174"/>
          <a:stretch>
            <a:fillRect/>
          </a:stretch>
        </p:blipFill>
        <p:spPr bwMode="auto">
          <a:xfrm>
            <a:off x="6400800" y="5257800"/>
            <a:ext cx="27432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20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fade">
                                      <p:cBhvr>
                                        <p:cTn id="41" dur="2000"/>
                                        <p:tgtEl>
                                          <p:spTgt spid="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fade">
                                      <p:cBhvr>
                                        <p:cTn id="46" dur="20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Effect transition="in" filter="fade">
                                      <p:cBhvr>
                                        <p:cTn id="51" dur="2000"/>
                                        <p:tgtEl>
                                          <p:spTgt spid="6">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xEl>
                                              <p:pRg st="3" end="3"/>
                                            </p:txEl>
                                          </p:spTgt>
                                        </p:tgtEl>
                                        <p:attrNameLst>
                                          <p:attrName>style.visibility</p:attrName>
                                        </p:attrNameLst>
                                      </p:cBhvr>
                                      <p:to>
                                        <p:strVal val="visible"/>
                                      </p:to>
                                    </p:set>
                                    <p:animEffect transition="in" filter="fade">
                                      <p:cBhvr>
                                        <p:cTn id="56" dur="2000"/>
                                        <p:tgtEl>
                                          <p:spTgt spid="6">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Effect transition="in" filter="fade">
                                      <p:cBhvr>
                                        <p:cTn id="61" dur="2000"/>
                                        <p:tgtEl>
                                          <p:spTgt spid="6">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
                                            <p:txEl>
                                              <p:pRg st="5" end="5"/>
                                            </p:txEl>
                                          </p:spTgt>
                                        </p:tgtEl>
                                        <p:attrNameLst>
                                          <p:attrName>style.visibility</p:attrName>
                                        </p:attrNameLst>
                                      </p:cBhvr>
                                      <p:to>
                                        <p:strVal val="visible"/>
                                      </p:to>
                                    </p:set>
                                    <p:animEffect transition="in" filter="fade">
                                      <p:cBhvr>
                                        <p:cTn id="66" dur="2000"/>
                                        <p:tgtEl>
                                          <p:spTgt spid="6">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
                                            <p:txEl>
                                              <p:pRg st="6" end="6"/>
                                            </p:txEl>
                                          </p:spTgt>
                                        </p:tgtEl>
                                        <p:attrNameLst>
                                          <p:attrName>style.visibility</p:attrName>
                                        </p:attrNameLst>
                                      </p:cBhvr>
                                      <p:to>
                                        <p:strVal val="visible"/>
                                      </p:to>
                                    </p:set>
                                    <p:animEffect transition="in" filter="fade">
                                      <p:cBhvr>
                                        <p:cTn id="71"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uiExpand="1" build="p"/>
      <p:bldP spid="5" grpId="0" build="p"/>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 for </a:t>
            </a:r>
            <a:r>
              <a:rPr lang="en-US" dirty="0" err="1" smtClean="0"/>
              <a:t>HumCore</a:t>
            </a:r>
            <a:r>
              <a:rPr lang="en-US" dirty="0" smtClean="0"/>
              <a:t>, </a:t>
            </a:r>
            <a:br>
              <a:rPr lang="en-US" dirty="0" smtClean="0"/>
            </a:br>
            <a:r>
              <a:rPr lang="en-US" dirty="0" smtClean="0"/>
              <a:t>                               then study abroad</a:t>
            </a:r>
            <a:endParaRPr lang="en-US" dirty="0"/>
          </a:p>
        </p:txBody>
      </p:sp>
      <p:sp>
        <p:nvSpPr>
          <p:cNvPr id="7" name="Content Placeholder 6"/>
          <p:cNvSpPr>
            <a:spLocks noGrp="1"/>
          </p:cNvSpPr>
          <p:nvPr>
            <p:ph idx="1"/>
          </p:nvPr>
        </p:nvSpPr>
        <p:spPr/>
        <p:txBody>
          <a:bodyPr/>
          <a:lstStyle/>
          <a:p>
            <a:pPr>
              <a:buNone/>
            </a:pPr>
            <a:r>
              <a:rPr lang="en-US" dirty="0" smtClean="0"/>
              <a:t>	</a:t>
            </a:r>
            <a:br>
              <a:rPr lang="en-US" dirty="0" smtClean="0"/>
            </a:br>
            <a:r>
              <a:rPr lang="en-US" dirty="0" smtClean="0"/>
              <a:t/>
            </a:r>
            <a:br>
              <a:rPr lang="en-US" dirty="0" smtClean="0"/>
            </a:br>
            <a:endParaRPr lang="en-US" dirty="0"/>
          </a:p>
        </p:txBody>
      </p:sp>
      <p:sp>
        <p:nvSpPr>
          <p:cNvPr id="8" name="Content Placeholder 7"/>
          <p:cNvSpPr>
            <a:spLocks noGrp="1"/>
          </p:cNvSpPr>
          <p:nvPr>
            <p:ph sz="half" idx="4294967295"/>
          </p:nvPr>
        </p:nvSpPr>
        <p:spPr>
          <a:xfrm>
            <a:off x="609600" y="1773238"/>
            <a:ext cx="6705600" cy="4624387"/>
          </a:xfrm>
        </p:spPr>
        <p:txBody>
          <a:bodyPr/>
          <a:lstStyle/>
          <a:p>
            <a:r>
              <a:rPr lang="en-US" dirty="0" smtClean="0"/>
              <a:t>Application deadlines May </a:t>
            </a:r>
            <a:r>
              <a:rPr lang="en-US" dirty="0" smtClean="0"/>
              <a:t>24</a:t>
            </a:r>
            <a:endParaRPr lang="en-US" dirty="0" smtClean="0"/>
          </a:p>
          <a:p>
            <a:r>
              <a:rPr lang="en-US" dirty="0" smtClean="0">
                <a:hlinkClick r:id="rId3"/>
              </a:rPr>
              <a:t>http://www.cie.uci.edu/prospective/deadlines.shtml</a:t>
            </a:r>
            <a:r>
              <a:rPr lang="en-US" dirty="0" smtClean="0"/>
              <a:t> </a:t>
            </a:r>
          </a:p>
          <a:p>
            <a:r>
              <a:rPr lang="en-US" dirty="0" smtClean="0"/>
              <a:t>South Africa, Ghana, Botswana, Tanzania</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Perceptions of Nature</a:t>
            </a:r>
            <a:endParaRPr lang="en-US" dirty="0"/>
          </a:p>
        </p:txBody>
      </p:sp>
      <p:sp>
        <p:nvSpPr>
          <p:cNvPr id="8" name="TextBox 7"/>
          <p:cNvSpPr txBox="1"/>
          <p:nvPr/>
        </p:nvSpPr>
        <p:spPr>
          <a:xfrm>
            <a:off x="152400" y="6183868"/>
            <a:ext cx="869263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b="1" dirty="0" smtClean="0">
                <a:solidFill>
                  <a:schemeClr val="accent2">
                    <a:lumMod val="75000"/>
                  </a:schemeClr>
                </a:solidFill>
              </a:rPr>
              <a:t>Learning Objective </a:t>
            </a:r>
            <a:r>
              <a:rPr lang="en-US" dirty="0" smtClean="0"/>
              <a:t>: There are multiple ways for human societies to understand “nature.”</a:t>
            </a:r>
            <a:endParaRPr lang="en-US" dirty="0"/>
          </a:p>
        </p:txBody>
      </p:sp>
      <p:pic>
        <p:nvPicPr>
          <p:cNvPr id="12" name="Content Placeholder 3" descr="mitchell6.jpg"/>
          <p:cNvPicPr>
            <a:picLocks noChangeAspect="1"/>
          </p:cNvPicPr>
          <p:nvPr/>
        </p:nvPicPr>
        <p:blipFill>
          <a:blip r:embed="rId3" cstate="print"/>
          <a:srcRect l="8036" t="20020" r="5458" b="13337"/>
          <a:stretch>
            <a:fillRect/>
          </a:stretch>
        </p:blipFill>
        <p:spPr>
          <a:xfrm>
            <a:off x="228600" y="1600200"/>
            <a:ext cx="3886200" cy="4120915"/>
          </a:xfrm>
          <a:prstGeom prst="rect">
            <a:avLst/>
          </a:prstGeom>
        </p:spPr>
      </p:pic>
      <p:pic>
        <p:nvPicPr>
          <p:cNvPr id="19458" name="Picture 2" descr="C:\Users\poechs\Documents\_2010 projects\HumCore\lecture materials\eland_fs.jpg"/>
          <p:cNvPicPr>
            <a:picLocks noChangeAspect="1" noChangeArrowheads="1"/>
          </p:cNvPicPr>
          <p:nvPr/>
        </p:nvPicPr>
        <p:blipFill>
          <a:blip r:embed="rId4" cstate="print"/>
          <a:srcRect/>
          <a:stretch>
            <a:fillRect/>
          </a:stretch>
        </p:blipFill>
        <p:spPr bwMode="auto">
          <a:xfrm>
            <a:off x="4411194" y="1600200"/>
            <a:ext cx="4393024" cy="4114800"/>
          </a:xfrm>
          <a:prstGeom prst="rect">
            <a:avLst/>
          </a:prstGeom>
          <a:noFill/>
        </p:spPr>
      </p:pic>
    </p:spTree>
  </p:cSld>
  <p:clrMapOvr>
    <a:masterClrMapping/>
  </p:clrMapOvr>
  <p:transition advTm="4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Perceptions of Nature</a:t>
            </a:r>
            <a:endParaRPr lang="en-US" dirty="0"/>
          </a:p>
        </p:txBody>
      </p:sp>
      <p:sp>
        <p:nvSpPr>
          <p:cNvPr id="8" name="TextBox 7"/>
          <p:cNvSpPr txBox="1"/>
          <p:nvPr/>
        </p:nvSpPr>
        <p:spPr>
          <a:xfrm>
            <a:off x="304800" y="6336268"/>
            <a:ext cx="869263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b="1" dirty="0" smtClean="0">
                <a:solidFill>
                  <a:schemeClr val="accent2">
                    <a:lumMod val="75000"/>
                  </a:schemeClr>
                </a:solidFill>
              </a:rPr>
              <a:t>Learning Objective </a:t>
            </a:r>
            <a:r>
              <a:rPr lang="en-US" dirty="0" smtClean="0"/>
              <a:t>: There are multiple ways for human societies to understand “nature.”</a:t>
            </a:r>
            <a:endParaRPr lang="en-US" dirty="0"/>
          </a:p>
        </p:txBody>
      </p:sp>
      <p:pic>
        <p:nvPicPr>
          <p:cNvPr id="9" name="Picture 3" descr="C:\Users\poechs\Documents\_art &amp; envrio\Brenthurst June-July 2009 images\ART83-45.jpg"/>
          <p:cNvPicPr>
            <a:picLocks noChangeAspect="1" noChangeArrowheads="1"/>
          </p:cNvPicPr>
          <p:nvPr/>
        </p:nvPicPr>
        <p:blipFill>
          <a:blip r:embed="rId3" cstate="print"/>
          <a:srcRect/>
          <a:stretch>
            <a:fillRect/>
          </a:stretch>
        </p:blipFill>
        <p:spPr bwMode="auto">
          <a:xfrm>
            <a:off x="6324600" y="0"/>
            <a:ext cx="2755473" cy="4572000"/>
          </a:xfrm>
          <a:prstGeom prst="rect">
            <a:avLst/>
          </a:prstGeom>
          <a:ln>
            <a:noFill/>
          </a:ln>
          <a:effectLst>
            <a:softEdge rad="112500"/>
          </a:effectLst>
        </p:spPr>
      </p:pic>
      <p:pic>
        <p:nvPicPr>
          <p:cNvPr id="20483" name="Picture 3" descr="C:\Users\poechs\Pictures\My Pictures\Cedarberg Dec 2006\Witsenberg Valley 034.jpg"/>
          <p:cNvPicPr>
            <a:picLocks noChangeAspect="1" noChangeArrowheads="1"/>
          </p:cNvPicPr>
          <p:nvPr/>
        </p:nvPicPr>
        <p:blipFill>
          <a:blip r:embed="rId4" cstate="print"/>
          <a:srcRect/>
          <a:stretch>
            <a:fillRect/>
          </a:stretch>
        </p:blipFill>
        <p:spPr bwMode="auto">
          <a:xfrm rot="5400000">
            <a:off x="-181372" y="2010172"/>
            <a:ext cx="3279774" cy="2459830"/>
          </a:xfrm>
          <a:prstGeom prst="rect">
            <a:avLst/>
          </a:prstGeom>
          <a:noFill/>
        </p:spPr>
      </p:pic>
      <p:pic>
        <p:nvPicPr>
          <p:cNvPr id="20484" name="Picture 4" descr="C:\Users\poechs\Pictures\My Pictures\Cedarberg Dec 2006\Witsenberg Valley 017.jpg"/>
          <p:cNvPicPr>
            <a:picLocks noChangeAspect="1" noChangeArrowheads="1"/>
          </p:cNvPicPr>
          <p:nvPr/>
        </p:nvPicPr>
        <p:blipFill>
          <a:blip r:embed="rId5" cstate="print"/>
          <a:srcRect/>
          <a:stretch>
            <a:fillRect/>
          </a:stretch>
        </p:blipFill>
        <p:spPr bwMode="auto">
          <a:xfrm rot="5400000">
            <a:off x="2730500" y="2832100"/>
            <a:ext cx="3759200" cy="2819400"/>
          </a:xfrm>
          <a:prstGeom prst="rect">
            <a:avLst/>
          </a:prstGeom>
          <a:noFill/>
        </p:spPr>
      </p:pic>
    </p:spTree>
  </p:cSld>
  <p:clrMapOvr>
    <a:masterClrMapping/>
  </p:clrMapOvr>
  <p:transition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1000"/>
                                        <p:tgtEl>
                                          <p:spTgt spid="20484"/>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20483"/>
                                        </p:tgtEl>
                                        <p:attrNameLst>
                                          <p:attrName>style.visibility</p:attrName>
                                        </p:attrNameLst>
                                      </p:cBhvr>
                                      <p:to>
                                        <p:strVal val="visible"/>
                                      </p:to>
                                    </p:set>
                                    <p:animEffect transition="in" filter="fade">
                                      <p:cBhvr>
                                        <p:cTn id="15" dur="1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Nature is Culturally Constructed</a:t>
            </a:r>
            <a:endParaRPr lang="en-US" dirty="0"/>
          </a:p>
        </p:txBody>
      </p:sp>
      <p:sp>
        <p:nvSpPr>
          <p:cNvPr id="8" name="TextBox 7"/>
          <p:cNvSpPr txBox="1"/>
          <p:nvPr/>
        </p:nvSpPr>
        <p:spPr>
          <a:xfrm>
            <a:off x="228600" y="60960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solidFill>
                  <a:schemeClr val="accent2">
                    <a:lumMod val="75000"/>
                  </a:schemeClr>
                </a:solidFill>
              </a:rPr>
              <a:t>Learning Objective </a:t>
            </a:r>
            <a:r>
              <a:rPr lang="en-US" dirty="0" smtClean="0"/>
              <a:t>: Differentiation between humans and the natural world is historically specific</a:t>
            </a:r>
            <a:endParaRPr lang="en-US" dirty="0"/>
          </a:p>
        </p:txBody>
      </p:sp>
      <p:pic>
        <p:nvPicPr>
          <p:cNvPr id="13" name="Picture 2" descr="C:\Users\poechs\Documents\_art &amp; envrio\Brenthurst June-July 2009 images\ART195.jpg"/>
          <p:cNvPicPr>
            <a:picLocks noChangeAspect="1" noChangeArrowheads="1"/>
          </p:cNvPicPr>
          <p:nvPr/>
        </p:nvPicPr>
        <p:blipFill>
          <a:blip r:embed="rId3" cstate="print"/>
          <a:srcRect/>
          <a:stretch>
            <a:fillRect/>
          </a:stretch>
        </p:blipFill>
        <p:spPr bwMode="auto">
          <a:xfrm>
            <a:off x="228600" y="1752600"/>
            <a:ext cx="5590793" cy="3657600"/>
          </a:xfrm>
          <a:prstGeom prst="rect">
            <a:avLst/>
          </a:prstGeom>
          <a:noFill/>
        </p:spPr>
      </p:pic>
      <p:pic>
        <p:nvPicPr>
          <p:cNvPr id="14" name="Content Placeholder 3" descr="369px-Voyage_de_Levaillant1-01.jpg"/>
          <p:cNvPicPr>
            <a:picLocks noChangeAspect="1"/>
          </p:cNvPicPr>
          <p:nvPr/>
        </p:nvPicPr>
        <p:blipFill>
          <a:blip r:embed="rId4" cstate="print"/>
          <a:stretch>
            <a:fillRect/>
          </a:stretch>
        </p:blipFill>
        <p:spPr>
          <a:xfrm>
            <a:off x="6074282" y="1600200"/>
            <a:ext cx="2764918" cy="4343400"/>
          </a:xfrm>
          <a:prstGeom prst="rect">
            <a:avLst/>
          </a:prstGeom>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Pursuit of knowledge</a:t>
            </a:r>
            <a:endParaRPr lang="en-US" dirty="0"/>
          </a:p>
        </p:txBody>
      </p:sp>
      <p:pic>
        <p:nvPicPr>
          <p:cNvPr id="30722" name="Picture 2" descr="C:\Users\poechs\Documents\_art &amp; envrio\Brenthurst June-July 2009 images\ART18-8.jpg"/>
          <p:cNvPicPr>
            <a:picLocks noChangeAspect="1" noChangeArrowheads="1"/>
          </p:cNvPicPr>
          <p:nvPr/>
        </p:nvPicPr>
        <p:blipFill>
          <a:blip r:embed="rId3" cstate="print"/>
          <a:srcRect/>
          <a:stretch>
            <a:fillRect/>
          </a:stretch>
        </p:blipFill>
        <p:spPr bwMode="auto">
          <a:xfrm>
            <a:off x="5956300" y="228600"/>
            <a:ext cx="2730500" cy="383100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30723" name="Picture 3" descr="C:\Users\poechs\Documents\_art &amp; envrio\Brenthurst June-July 2009 images\ART141-2.jpg"/>
          <p:cNvPicPr>
            <a:picLocks noChangeAspect="1" noChangeArrowheads="1"/>
          </p:cNvPicPr>
          <p:nvPr/>
        </p:nvPicPr>
        <p:blipFill>
          <a:blip r:embed="rId4" cstate="print"/>
          <a:srcRect/>
          <a:stretch>
            <a:fillRect/>
          </a:stretch>
        </p:blipFill>
        <p:spPr bwMode="auto">
          <a:xfrm>
            <a:off x="457200" y="4296732"/>
            <a:ext cx="4330489" cy="2408868"/>
          </a:xfrm>
          <a:prstGeom prst="rect">
            <a:avLst/>
          </a:prstGeom>
          <a:noFill/>
          <a:ln w="6350">
            <a:solidFill>
              <a:schemeClr val="tx1"/>
            </a:solidFill>
          </a:ln>
        </p:spPr>
      </p:pic>
      <p:pic>
        <p:nvPicPr>
          <p:cNvPr id="30724" name="Picture 4" descr="C:\Users\poechs\Documents\_art &amp; envrio\Brenthurst June-July 2009 images\ART511-1.jpg"/>
          <p:cNvPicPr>
            <a:picLocks noChangeAspect="1" noChangeArrowheads="1"/>
          </p:cNvPicPr>
          <p:nvPr/>
        </p:nvPicPr>
        <p:blipFill>
          <a:blip r:embed="rId5" cstate="print"/>
          <a:srcRect/>
          <a:stretch>
            <a:fillRect/>
          </a:stretch>
        </p:blipFill>
        <p:spPr bwMode="auto">
          <a:xfrm>
            <a:off x="457200" y="1600200"/>
            <a:ext cx="4694918" cy="2514600"/>
          </a:xfrm>
          <a:prstGeom prst="rect">
            <a:avLst/>
          </a:prstGeom>
          <a:noFill/>
          <a:ln w="6350">
            <a:solidFill>
              <a:schemeClr val="tx1"/>
            </a:solidFill>
          </a:ln>
        </p:spPr>
      </p:pic>
      <p:pic>
        <p:nvPicPr>
          <p:cNvPr id="30725" name="Picture 5" descr="C:\Users\poechs\Documents\_art &amp; envrio\Brenthurst June-July 2009 images\ART534-4.jpg"/>
          <p:cNvPicPr>
            <a:picLocks noChangeAspect="1" noChangeArrowheads="1"/>
          </p:cNvPicPr>
          <p:nvPr/>
        </p:nvPicPr>
        <p:blipFill>
          <a:blip r:embed="rId6" cstate="print"/>
          <a:srcRect/>
          <a:stretch>
            <a:fillRect/>
          </a:stretch>
        </p:blipFill>
        <p:spPr bwMode="auto">
          <a:xfrm>
            <a:off x="6220028" y="4191000"/>
            <a:ext cx="2314372" cy="2579688"/>
          </a:xfrm>
          <a:prstGeom prst="rect">
            <a:avLst/>
          </a:prstGeom>
          <a:noFill/>
          <a:ln w="63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1000"/>
                                        <p:tgtEl>
                                          <p:spTgt spid="30722"/>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30725"/>
                                        </p:tgtEl>
                                        <p:attrNameLst>
                                          <p:attrName>style.visibility</p:attrName>
                                        </p:attrNameLst>
                                      </p:cBhvr>
                                      <p:to>
                                        <p:strVal val="visible"/>
                                      </p:to>
                                    </p:set>
                                    <p:animEffect transition="in" filter="fade">
                                      <p:cBhvr>
                                        <p:cTn id="11" dur="1000"/>
                                        <p:tgtEl>
                                          <p:spTgt spid="30725"/>
                                        </p:tgtEl>
                                      </p:cBhvr>
                                    </p:animEffect>
                                  </p:childTnLst>
                                </p:cTn>
                              </p:par>
                            </p:childTnLst>
                          </p:cTn>
                        </p:par>
                        <p:par>
                          <p:cTn id="12" fill="hold">
                            <p:stCondLst>
                              <p:cond delay="4000"/>
                            </p:stCondLst>
                            <p:childTnLst>
                              <p:par>
                                <p:cTn id="13" presetID="10" presetClass="entr" presetSubtype="0" fill="hold" nodeType="afterEffect">
                                  <p:stCondLst>
                                    <p:cond delay="1000"/>
                                  </p:stCondLst>
                                  <p:childTnLst>
                                    <p:set>
                                      <p:cBhvr>
                                        <p:cTn id="14" dur="1" fill="hold">
                                          <p:stCondLst>
                                            <p:cond delay="0"/>
                                          </p:stCondLst>
                                        </p:cTn>
                                        <p:tgtEl>
                                          <p:spTgt spid="30723"/>
                                        </p:tgtEl>
                                        <p:attrNameLst>
                                          <p:attrName>style.visibility</p:attrName>
                                        </p:attrNameLst>
                                      </p:cBhvr>
                                      <p:to>
                                        <p:strVal val="visible"/>
                                      </p:to>
                                    </p:set>
                                    <p:animEffect transition="in" filter="fade">
                                      <p:cBhvr>
                                        <p:cTn id="15" dur="1000"/>
                                        <p:tgtEl>
                                          <p:spTgt spid="30723"/>
                                        </p:tgtEl>
                                      </p:cBhvr>
                                    </p:animEffect>
                                  </p:childTnLst>
                                </p:cTn>
                              </p:par>
                            </p:childTnLst>
                          </p:cTn>
                        </p:par>
                        <p:par>
                          <p:cTn id="16" fill="hold">
                            <p:stCondLst>
                              <p:cond delay="6000"/>
                            </p:stCondLst>
                            <p:childTnLst>
                              <p:par>
                                <p:cTn id="17" presetID="10" presetClass="entr" presetSubtype="0" fill="hold" nodeType="afterEffect">
                                  <p:stCondLst>
                                    <p:cond delay="1000"/>
                                  </p:stCondLst>
                                  <p:childTnLst>
                                    <p:set>
                                      <p:cBhvr>
                                        <p:cTn id="18" dur="1" fill="hold">
                                          <p:stCondLst>
                                            <p:cond delay="0"/>
                                          </p:stCondLst>
                                        </p:cTn>
                                        <p:tgtEl>
                                          <p:spTgt spid="30724"/>
                                        </p:tgtEl>
                                        <p:attrNameLst>
                                          <p:attrName>style.visibility</p:attrName>
                                        </p:attrNameLst>
                                      </p:cBhvr>
                                      <p:to>
                                        <p:strVal val="visible"/>
                                      </p:to>
                                    </p:set>
                                    <p:animEffect transition="in" filter="fade">
                                      <p:cBhvr>
                                        <p:cTn id="19" dur="1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Cataloging knowledge</a:t>
            </a:r>
            <a:endParaRPr lang="en-US" dirty="0"/>
          </a:p>
        </p:txBody>
      </p:sp>
      <p:pic>
        <p:nvPicPr>
          <p:cNvPr id="30724" name="Picture 4" descr="C:\Users\poechs\Documents\_art &amp; envrio\Brenthurst June-July 2009 images\ART511-1.jpg"/>
          <p:cNvPicPr>
            <a:picLocks noChangeAspect="1" noChangeArrowheads="1"/>
          </p:cNvPicPr>
          <p:nvPr/>
        </p:nvPicPr>
        <p:blipFill>
          <a:blip r:embed="rId3" cstate="print"/>
          <a:srcRect/>
          <a:stretch>
            <a:fillRect/>
          </a:stretch>
        </p:blipFill>
        <p:spPr bwMode="auto">
          <a:xfrm>
            <a:off x="228600" y="1524000"/>
            <a:ext cx="4694918" cy="2514600"/>
          </a:xfrm>
          <a:prstGeom prst="rect">
            <a:avLst/>
          </a:prstGeom>
          <a:noFill/>
          <a:ln w="6350">
            <a:solidFill>
              <a:schemeClr val="tx1"/>
            </a:solidFill>
          </a:ln>
        </p:spPr>
      </p:pic>
      <p:pic>
        <p:nvPicPr>
          <p:cNvPr id="21506" name="Picture 2" descr="C:\Users\poechs\Documents\_art &amp; envrio\Brenthurst June-July 2009 images\ART17-1.jpg"/>
          <p:cNvPicPr>
            <a:picLocks noChangeAspect="1" noChangeArrowheads="1"/>
          </p:cNvPicPr>
          <p:nvPr/>
        </p:nvPicPr>
        <p:blipFill>
          <a:blip r:embed="rId4" cstate="print"/>
          <a:srcRect/>
          <a:stretch>
            <a:fillRect/>
          </a:stretch>
        </p:blipFill>
        <p:spPr bwMode="auto">
          <a:xfrm>
            <a:off x="5105400" y="3768725"/>
            <a:ext cx="3855027" cy="2860675"/>
          </a:xfrm>
          <a:prstGeom prst="rect">
            <a:avLst/>
          </a:prstGeom>
          <a:ln w="9525" cap="sq">
            <a:solidFill>
              <a:schemeClr val="accent3">
                <a:lumMod val="50000"/>
              </a:schemeClr>
            </a:solidFill>
            <a:miter lim="800000"/>
          </a:ln>
          <a:effectLst>
            <a:outerShdw blurRad="57150" dist="50800" dir="2700000" algn="tl" rotWithShape="0">
              <a:srgbClr val="000000">
                <a:alpha val="40000"/>
              </a:srgbClr>
            </a:outerShdw>
          </a:effectLst>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1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1165</TotalTime>
  <Words>403</Words>
  <Application>Microsoft Office PowerPoint</Application>
  <PresentationFormat>On-screen Show (4:3)</PresentationFormat>
  <Paragraphs>108</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Module</vt:lpstr>
      <vt:lpstr>“Primitives”, Progress &amp;  the Conquest of Nature</vt:lpstr>
      <vt:lpstr>Today’s Lecture</vt:lpstr>
      <vt:lpstr>Methods</vt:lpstr>
      <vt:lpstr>Study for HumCore,                                 then study abroad</vt:lpstr>
      <vt:lpstr>Perceptions of Nature</vt:lpstr>
      <vt:lpstr>Perceptions of Nature</vt:lpstr>
      <vt:lpstr>Nature is Culturally Constructed</vt:lpstr>
      <vt:lpstr>Pursuit of knowledge</vt:lpstr>
      <vt:lpstr>Cataloging knowledge</vt:lpstr>
      <vt:lpstr>Khoisan moon dance</vt:lpstr>
      <vt:lpstr>Physical objectification</vt:lpstr>
      <vt:lpstr>Khoisan moon dance</vt:lpstr>
      <vt:lpstr>Colonial  Landscapes</vt:lpstr>
      <vt:lpstr>Denver Expedition, 1925</vt:lpstr>
      <vt:lpstr>The Marshalls, 1950 – 2000s</vt:lpstr>
      <vt:lpstr>Reminders of Persistent Stereotypes</vt:lpstr>
      <vt:lpstr>More recent scholarship</vt:lpstr>
      <vt:lpstr>Posing a research question</vt:lpstr>
      <vt:lpstr>Noble Savage</vt:lpstr>
      <vt:lpstr>“Vanishing” People</vt:lpstr>
      <vt:lpstr>“Primitive” people?</vt:lpstr>
      <vt:lpstr>Who speaks for Krotoa?</vt:lpstr>
      <vt:lpstr>Baswara  land claims</vt:lpstr>
      <vt:lpstr>Making meaning with nature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 Jane Mitchell</dc:creator>
  <cp:lastModifiedBy>Laura Jane Mitchell</cp:lastModifiedBy>
  <cp:revision>92</cp:revision>
  <dcterms:created xsi:type="dcterms:W3CDTF">2011-04-29T19:12:37Z</dcterms:created>
  <dcterms:modified xsi:type="dcterms:W3CDTF">2012-05-09T04:31:47Z</dcterms:modified>
</cp:coreProperties>
</file>