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0690BE3-AC56-4B4C-97BF-26A9D263A518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4589DFF-E726-47C1-AE29-5566F230B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4FF2-BA3A-4332-9C06-F3B868B26C8F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458AB-7BAA-4B86-BC14-362A74C7D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F22A-7FE2-4249-92B1-C126D47FC952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406FC-53EC-4940-BAC3-9C5A8C051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1EDD0-23E1-4245-A811-296BCA1AC4E5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8EDB5-7521-4311-A56D-CFB6CB3B2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9167A-0A9A-4333-BAD2-1D9D4BC0878C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7A357-0083-4A15-B49A-F4C4C5859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649F-523E-48F6-BD63-BE59E1FC2DBF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939FE-9B6B-4DB2-BC34-255EC0BBB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A6AC-B06D-40A4-9AE5-616E176855E1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E7F34-0293-4907-B473-7AC7E41C3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BF86-5305-4A09-A95B-7108B85CB5E9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8EDE-6E15-4FEB-BF01-E7228BA25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62A8C-F80E-4EF0-8439-4F510D75F757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517E9-9551-4675-B280-C6860EA2D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3CAC3-55EA-4DEB-8D4C-D2DDE4445CFC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AE451-9F1E-4A92-88CC-B6220E863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C653-F14A-410D-8BE1-0667926D4DA3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EAFF2-7EF9-4A67-81E8-64D4CE581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A43E-6E01-463D-841B-7CA86CFBB81B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E318-CFCA-4EFF-99A5-EB907A55F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3845C3-9C6C-4802-877C-5FA02B1AD709}" type="datetimeFigureOut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DD3F38-E8A9-4EC0-BD2D-6C22DF686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is Philosophy?</a:t>
            </a:r>
          </a:p>
        </p:txBody>
      </p:sp>
      <p:sp>
        <p:nvSpPr>
          <p:cNvPr id="14338" name="Content Placeholder 4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831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Ancient Greek Philosophy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Main figures:  Socrates, Plato, and Aristotle – known for: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1. Conceptual Precision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2. Logical analysis and logical arguments (vs. appeals to emotion)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3. Comprehensive worldviews, including: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	Physics:  accounts of the natural world, the gods, soul and body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	Ethics:  accounts of the best human life and the virtues needed to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	live it</a:t>
            </a:r>
          </a:p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Hellenistic &amp; Roman Philosophy (early 4</a:t>
            </a:r>
            <a:r>
              <a:rPr lang="en-US" sz="1800" u="sng" baseline="30000" smtClean="0"/>
              <a:t>th </a:t>
            </a:r>
            <a:r>
              <a:rPr lang="en-US" sz="1800" u="sng" smtClean="0"/>
              <a:t>c. BCE – 2</a:t>
            </a:r>
            <a:r>
              <a:rPr lang="en-US" sz="1800" u="sng" baseline="30000" smtClean="0"/>
              <a:t>nd</a:t>
            </a:r>
            <a:r>
              <a:rPr lang="en-US" sz="1800" u="sng" smtClean="0"/>
              <a:t> c. CE</a:t>
            </a:r>
            <a:r>
              <a:rPr lang="en-US" sz="1800" smtClean="0"/>
              <a:t>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Main movements (“schools”):  Epicureanism, Stoicism, and Skepticism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Ultimate goal of life:  </a:t>
            </a:r>
            <a:r>
              <a:rPr lang="en-US" sz="1800" i="1" smtClean="0"/>
              <a:t>happiness,</a:t>
            </a:r>
            <a:r>
              <a:rPr lang="en-US" sz="1800" smtClean="0"/>
              <a:t> long-term flourishing (vs. mere feeling)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● Usually understood as tranquility (freedom from “disturbance”)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● Associated with freedom and self-sufficiency (vs. “slavery” and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 dependence)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Followers of the same philosophical school sometimes lived in their own communities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Over time, increasing focus on practical questions of “ethics”</a:t>
            </a:r>
          </a:p>
          <a:p>
            <a:pPr marL="0" indent="0" eaLnBrk="1" hangingPunct="1">
              <a:buFont typeface="Arial" charset="0"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Philosophy in the Modern Period (17</a:t>
            </a:r>
            <a:r>
              <a:rPr lang="en-US" sz="1800" u="sng" baseline="30000" smtClean="0"/>
              <a:t>th</a:t>
            </a:r>
            <a:r>
              <a:rPr lang="en-US" sz="1800" u="sng" smtClean="0"/>
              <a:t>-19</a:t>
            </a:r>
            <a:r>
              <a:rPr lang="en-US" sz="1800" u="sng" baseline="30000" smtClean="0"/>
              <a:t>th</a:t>
            </a:r>
            <a:r>
              <a:rPr lang="en-US" sz="1800" u="sng" smtClean="0"/>
              <a:t> c.</a:t>
            </a:r>
            <a:r>
              <a:rPr lang="en-US" sz="1800" smtClean="0"/>
              <a:t>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Increasingly “academic” (vs. a way of living)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Increasingly distinguished from both theology and the sciences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Still concerned with the basic assumptions of the sciences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● Examples: What is time? What is a biological species?  An emotion?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Still concerned with conceptual precision and logical argument</a:t>
            </a:r>
          </a:p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Philosophy from the 20</a:t>
            </a:r>
            <a:r>
              <a:rPr lang="en-US" sz="1800" u="sng" baseline="30000" smtClean="0"/>
              <a:t>th</a:t>
            </a:r>
            <a:r>
              <a:rPr lang="en-US" sz="1800" u="sng" smtClean="0"/>
              <a:t> c. to the Present</a:t>
            </a: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Growing specialization within philosophy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Fewer philosophers develop comprehensive worldviews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Most philosophers work mainly in one or more subfields: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● Logic, philosophy of science, ethics, history of philosophy, etc.</a:t>
            </a:r>
          </a:p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endParaRPr lang="en-US" sz="1800" u="sng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Stoicism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● Began in the 3</a:t>
            </a:r>
            <a:r>
              <a:rPr lang="en-US" sz="2000" baseline="30000" smtClean="0"/>
              <a:t>rd</a:t>
            </a:r>
            <a:r>
              <a:rPr lang="en-US" sz="2000" smtClean="0"/>
              <a:t> c. BCE (Epictetus is a representative of later Stoicism)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● Influenced Christian, Islamic, and Jewish theology, though often indirectly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● Influenced early modern philosophy, especially Descartes and Spinoza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● Examples of present-day influence: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‒ Philosophy:  Lawrence Becker, </a:t>
            </a:r>
            <a:r>
              <a:rPr lang="en-US" sz="2000" i="1" smtClean="0"/>
              <a:t>A New Stoicism </a:t>
            </a:r>
            <a:r>
              <a:rPr lang="en-US" sz="2000" smtClean="0"/>
              <a:t>(Princeton UP,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 1998)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‒ Cognitive &amp; Cognitive-Behavioral Psychotherapy:  Ronald Pies,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   </a:t>
            </a:r>
            <a:r>
              <a:rPr lang="en-US" sz="2000" i="1" smtClean="0"/>
              <a:t>Everything Has Two Handles: The Stoic’s Guide to the Art of Living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i="1" smtClean="0"/>
              <a:t>	   </a:t>
            </a:r>
            <a:r>
              <a:rPr lang="en-US" sz="2000" smtClean="0"/>
              <a:t>(Hamilton Books, 2008)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‒  Military Education: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    ▪ James Stockdale, “The Stoic Warrior’s Triad” (1995)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    ▪ Nancy Sherman, </a:t>
            </a:r>
            <a:r>
              <a:rPr lang="en-US" sz="2000" i="1" smtClean="0"/>
              <a:t>Stoic Warriors: The Ancient Philosophy Behind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i="1" smtClean="0"/>
              <a:t>	     the Military Mind </a:t>
            </a:r>
            <a:r>
              <a:rPr lang="en-US" sz="2000" smtClean="0"/>
              <a:t>(Oxford UP, 2005)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/>
              <a:t>	</a:t>
            </a:r>
          </a:p>
          <a:p>
            <a:pPr marL="0" indent="0" eaLnBrk="1" hangingPunct="1">
              <a:buFont typeface="Arial" charset="0"/>
              <a:buNone/>
            </a:pPr>
            <a:endParaRPr lang="en-US" sz="2000" smtClean="0"/>
          </a:p>
          <a:p>
            <a:pPr marL="0" indent="0" eaLnBrk="1" hangingPunct="1">
              <a:buFont typeface="Arial" charset="0"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Epictetus (d. 135)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Grew up as a slave during the Roman empire</a:t>
            </a:r>
          </a:p>
          <a:p>
            <a:pPr eaLnBrk="1" hangingPunct="1">
              <a:defRPr/>
            </a:pPr>
            <a:r>
              <a:rPr lang="en-US" sz="2000" dirty="0" smtClean="0"/>
              <a:t>After being freed, became a famous teacher of Stoicism</a:t>
            </a:r>
          </a:p>
          <a:p>
            <a:pPr marL="347472" indent="-347472" eaLnBrk="1" hangingPunct="1">
              <a:spcBef>
                <a:spcPts val="480"/>
              </a:spcBef>
              <a:spcAft>
                <a:spcPts val="0"/>
              </a:spcAft>
              <a:buSzPts val="2000"/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Addressed his teachings to ordinary people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 smtClean="0"/>
              <a:t>Apparently never wrote anything</a:t>
            </a:r>
          </a:p>
          <a:p>
            <a:pPr eaLnBrk="1" hangingPunct="1">
              <a:defRPr/>
            </a:pPr>
            <a:r>
              <a:rPr lang="en-US" sz="2000" dirty="0" smtClean="0"/>
              <a:t>Teachings compiled by Flavius </a:t>
            </a:r>
            <a:r>
              <a:rPr lang="en-US" sz="2000" dirty="0" err="1" smtClean="0"/>
              <a:t>Arrianus</a:t>
            </a:r>
            <a:r>
              <a:rPr lang="en-US" sz="2000" dirty="0" smtClean="0"/>
              <a:t> (alias </a:t>
            </a:r>
            <a:r>
              <a:rPr lang="en-US" sz="2000" dirty="0" err="1" smtClean="0"/>
              <a:t>Arrian</a:t>
            </a:r>
            <a:r>
              <a:rPr lang="en-US" sz="2000" dirty="0" smtClean="0"/>
              <a:t>)</a:t>
            </a:r>
          </a:p>
          <a:p>
            <a:pPr eaLnBrk="1" hangingPunct="1">
              <a:defRPr/>
            </a:pPr>
            <a:r>
              <a:rPr lang="en-US" sz="2000" dirty="0" smtClean="0"/>
              <a:t>Main work by Epictetus:  the </a:t>
            </a:r>
            <a:r>
              <a:rPr lang="en-US" sz="2000" i="1" dirty="0" smtClean="0"/>
              <a:t>Discourses</a:t>
            </a:r>
          </a:p>
          <a:p>
            <a:pPr eaLnBrk="1" hangingPunct="1">
              <a:defRPr/>
            </a:pPr>
            <a:r>
              <a:rPr lang="en-US" sz="2000" dirty="0" smtClean="0"/>
              <a:t>The </a:t>
            </a:r>
            <a:r>
              <a:rPr lang="en-US" sz="2000" i="1" dirty="0" smtClean="0"/>
              <a:t>Handbook:  </a:t>
            </a:r>
            <a:r>
              <a:rPr lang="en-US" sz="2000" dirty="0" smtClean="0"/>
              <a:t>a highly condensed version of the </a:t>
            </a:r>
            <a:r>
              <a:rPr lang="en-US" sz="2000" i="1" dirty="0" smtClean="0"/>
              <a:t>Discourses</a:t>
            </a:r>
          </a:p>
          <a:p>
            <a:pPr eaLnBrk="1" hangingPunct="1">
              <a:defRPr/>
            </a:pPr>
            <a:r>
              <a:rPr lang="en-US" sz="2000" dirty="0" smtClean="0"/>
              <a:t>Focused primarily on ethics, secondarily on physics (including theology)</a:t>
            </a:r>
          </a:p>
          <a:p>
            <a:pPr eaLnBrk="1" hangingPunct="1">
              <a:defRPr/>
            </a:pPr>
            <a:r>
              <a:rPr lang="en-US" sz="2000" dirty="0" smtClean="0"/>
              <a:t>Problem of interpretation: Did he sometimes use common language, esp. about God, in order to make his teachings less shocking and more appealing to ordinary people?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Key Distinction:</a:t>
            </a:r>
            <a:br>
              <a:rPr lang="en-US" sz="2400" smtClean="0"/>
            </a:br>
            <a:r>
              <a:rPr lang="en-US" sz="2400" smtClean="0"/>
              <a:t>        What is Up to Us vs. What is Not Up to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Our mental states: our opinions, judgments, desires, aversions, emotions, and virtues or vices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i="1" dirty="0" smtClean="0"/>
              <a:t>By nature</a:t>
            </a:r>
            <a:r>
              <a:rPr lang="en-US" sz="1800" dirty="0" smtClean="0"/>
              <a:t> free, unhindered, unimpeded, our own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Within our control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Our freedom from harm and disturbance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/>
          </a:p>
        </p:txBody>
      </p:sp>
      <p:sp>
        <p:nvSpPr>
          <p:cNvPr id="22531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Everything else:  our possessions, jobs, reputations, and even our own bodies</a:t>
            </a:r>
          </a:p>
          <a:p>
            <a:pPr eaLnBrk="1" hangingPunct="1"/>
            <a:r>
              <a:rPr lang="en-US" sz="1800" smtClean="0"/>
              <a:t>Enslaved, hindered, weak, not our own</a:t>
            </a:r>
          </a:p>
          <a:p>
            <a:pPr eaLnBrk="1" hangingPunct="1"/>
            <a:r>
              <a:rPr lang="en-US" sz="1800" smtClean="0"/>
              <a:t>Beyond our control</a:t>
            </a:r>
          </a:p>
          <a:p>
            <a:pPr eaLnBrk="1" hangingPunct="1"/>
            <a:r>
              <a:rPr lang="en-US" sz="1800" smtClean="0"/>
              <a:t>Our own deaths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Theory of Emotions and Value</a:t>
            </a:r>
          </a:p>
        </p:txBody>
      </p:sp>
      <p:sp>
        <p:nvSpPr>
          <p:cNvPr id="24578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The ideal state of mind = </a:t>
            </a:r>
            <a:r>
              <a:rPr lang="en-US" sz="1800" i="1" smtClean="0"/>
              <a:t>apatheia, </a:t>
            </a:r>
            <a:r>
              <a:rPr lang="en-US" sz="1800" smtClean="0"/>
              <a:t>freedom from passion (vs. emotion or feeling)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Whatever is </a:t>
            </a:r>
            <a:r>
              <a:rPr lang="en-US" sz="1800" i="1" smtClean="0"/>
              <a:t>good </a:t>
            </a:r>
            <a:r>
              <a:rPr lang="en-US" sz="1800" smtClean="0"/>
              <a:t>is beneficial under </a:t>
            </a:r>
            <a:r>
              <a:rPr lang="en-US" sz="1800" i="1" smtClean="0"/>
              <a:t>all</a:t>
            </a:r>
            <a:r>
              <a:rPr lang="en-US" sz="1800" smtClean="0"/>
              <a:t> circumstances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Only our own virtue is good, and our own virtue is up to us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Other things might have instrumental value but are still “indifferent” (not good or bad)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Passions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Always irrational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Reflect the erroneous judgment that something indifferent is good or bad</a:t>
            </a:r>
            <a:r>
              <a:rPr lang="en-US" sz="1800" i="1" smtClean="0"/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i="1" smtClean="0"/>
              <a:t>	▪ </a:t>
            </a:r>
            <a:r>
              <a:rPr lang="en-US" sz="1800" smtClean="0"/>
              <a:t>Examples: desire, exhuberance, fear, grief, anger, envy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u="sng" smtClean="0"/>
              <a:t>Good Emotional States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Reflect rational judgments about what is good and bad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Do not cause disturbance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Examples: wish, joy, caution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800" smtClean="0"/>
              <a:t>	▪ No rational counterparts of grief, anger, envy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What is the Central Argument?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3400" dirty="0" smtClean="0"/>
              <a:t>The most important </a:t>
            </a:r>
            <a:r>
              <a:rPr lang="en-US" sz="3400" i="1" dirty="0" smtClean="0"/>
              <a:t>advice </a:t>
            </a:r>
            <a:r>
              <a:rPr lang="en-US" sz="3400" dirty="0" smtClean="0"/>
              <a:t>is: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3400" dirty="0" smtClean="0"/>
              <a:t>“Do not seek to have events happen as you want them to, but instead want them to happen as they do happen, and your life will go well” (sect. 8).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endParaRPr lang="en-US" sz="3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3400" dirty="0" smtClean="0"/>
              <a:t>This itself is not an </a:t>
            </a:r>
            <a:r>
              <a:rPr lang="en-US" sz="3400" i="1" dirty="0" smtClean="0"/>
              <a:t>argument </a:t>
            </a:r>
            <a:r>
              <a:rPr lang="en-US" sz="3400" dirty="0" smtClean="0"/>
              <a:t>because arguments have premises and conclusions, all of which must be true or false.  Any statement in the form of an imperative, such as “Do not seek. . . .” is neither true nor false.</a:t>
            </a:r>
            <a:endParaRPr lang="en-US" sz="3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3400" dirty="0"/>
              <a:t>T</a:t>
            </a:r>
            <a:r>
              <a:rPr lang="en-US" sz="3400" dirty="0" smtClean="0"/>
              <a:t>he advice can be reformulated as an argument that meets logical requirements, but to find all the necessary premises we must look beyond sect. 8: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endParaRPr lang="en-US" sz="3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4000" dirty="0" smtClean="0"/>
              <a:t>P1.	If you want your life to go well [= If you want to be happy], things must happen as you want.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4000" dirty="0"/>
              <a:t>	</a:t>
            </a:r>
            <a:r>
              <a:rPr lang="en-US" sz="4000" dirty="0" smtClean="0"/>
              <a:t>[Part of sect. 8 transformed from an imperative into a conditional: If x, then y]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endParaRPr lang="en-US" sz="3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3400" dirty="0" smtClean="0"/>
              <a:t>This premise is generally regarded as true because: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3400" dirty="0"/>
              <a:t>	</a:t>
            </a:r>
            <a:r>
              <a:rPr lang="en-US" sz="3400" dirty="0" smtClean="0"/>
              <a:t>You do want your life to go well.  [Everyone wants happiness, even if disagree about what happiness is.]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3400" dirty="0" smtClean="0"/>
              <a:t> 	Being happy = Having things happen as you want.  [Widely accepted view of happiness.]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endParaRPr lang="en-US" sz="3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3400" dirty="0" smtClean="0"/>
              <a:t>But if you want to be happy, and if happiness = having things happen as you want, why should you </a:t>
            </a:r>
            <a:r>
              <a:rPr lang="en-US" sz="3400" i="1" dirty="0" smtClean="0"/>
              <a:t>not </a:t>
            </a:r>
            <a:r>
              <a:rPr lang="en-US" sz="3400" dirty="0" smtClean="0"/>
              <a:t>seek to have them happen as you want them to?  The answer lies in Sect. 1, which provides two more premises: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endParaRPr lang="en-US" sz="3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4000" dirty="0" smtClean="0"/>
              <a:t>P2. 	How things happen is not up to you.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4000" dirty="0" smtClean="0"/>
              <a:t>P3. 	What you want </a:t>
            </a:r>
            <a:r>
              <a:rPr lang="en-US" sz="4000" i="1" dirty="0" smtClean="0"/>
              <a:t>is </a:t>
            </a:r>
            <a:r>
              <a:rPr lang="en-US" sz="4000" dirty="0" smtClean="0"/>
              <a:t>up to you.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914400" algn="l"/>
              </a:tabLst>
              <a:defRPr/>
            </a:pPr>
            <a:endParaRPr lang="en-US" sz="29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The</a:t>
            </a:r>
            <a:r>
              <a:rPr lang="en-US" smtClean="0"/>
              <a:t> </a:t>
            </a:r>
            <a:r>
              <a:rPr lang="en-US" sz="2800" smtClean="0"/>
              <a:t>Central Argument Reformulated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  <a:tab pos="914400" algn="l"/>
                <a:tab pos="1257300" algn="l"/>
              </a:tabLst>
              <a:defRPr/>
            </a:pPr>
            <a:r>
              <a:rPr lang="en-US" sz="1800" dirty="0" smtClean="0"/>
              <a:t>P1.	If </a:t>
            </a:r>
            <a:r>
              <a:rPr lang="en-US" sz="1800" dirty="0"/>
              <a:t>you want your life to go well </a:t>
            </a:r>
            <a:r>
              <a:rPr lang="en-US" sz="1800" dirty="0" smtClean="0"/>
              <a:t>[to be happy], </a:t>
            </a:r>
            <a:r>
              <a:rPr lang="en-US" sz="1800" dirty="0"/>
              <a:t>things </a:t>
            </a:r>
            <a:r>
              <a:rPr lang="en-US" sz="1800" dirty="0" smtClean="0"/>
              <a:t>must happen </a:t>
            </a:r>
            <a:r>
              <a:rPr lang="en-US" sz="1800" dirty="0"/>
              <a:t>as you </a:t>
            </a:r>
            <a:r>
              <a:rPr lang="en-US" sz="1800" dirty="0" smtClean="0"/>
              <a:t>want</a:t>
            </a:r>
            <a:r>
              <a:rPr lang="en-US" sz="1800" dirty="0"/>
              <a:t>.  </a:t>
            </a:r>
            <a:endParaRPr lang="en-US" sz="1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 smtClean="0"/>
              <a:t>P2</a:t>
            </a:r>
            <a:r>
              <a:rPr lang="en-US" sz="1800" dirty="0"/>
              <a:t>. 	How things happen is not up to you.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/>
              <a:t>P3. 	What you want </a:t>
            </a:r>
            <a:r>
              <a:rPr lang="en-US" sz="1800" i="1" dirty="0"/>
              <a:t>is </a:t>
            </a:r>
            <a:r>
              <a:rPr lang="en-US" sz="1800" dirty="0"/>
              <a:t>up to you</a:t>
            </a:r>
            <a:r>
              <a:rPr lang="en-US" sz="18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 smtClean="0"/>
              <a:t>C1.	Therefore, you should either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/>
              <a:t>	</a:t>
            </a:r>
            <a:r>
              <a:rPr lang="en-US" sz="1800" dirty="0" smtClean="0"/>
              <a:t>(a)	Want things to happen as they do happen (sect. 8), or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/>
              <a:t>	</a:t>
            </a:r>
            <a:r>
              <a:rPr lang="en-US" sz="1800" dirty="0" smtClean="0"/>
              <a:t>(b)	Want nothing at all.  (See section 2:  “And for the time being eliminate desire 		completely. . . ”)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endParaRPr lang="en-US" sz="1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dirty="0" smtClean="0"/>
              <a:t>Option </a:t>
            </a:r>
            <a:r>
              <a:rPr lang="en-US" sz="1800" i="1" dirty="0" smtClean="0"/>
              <a:t>b</a:t>
            </a:r>
            <a:r>
              <a:rPr lang="en-US" sz="1800" dirty="0" smtClean="0"/>
              <a:t> is for people making progress.  It won’t make you happy, but it will ensure that you are not “unfortunate,” and this is necessary in order to become a sage</a:t>
            </a:r>
            <a:r>
              <a:rPr lang="en-US" sz="1800" smtClean="0"/>
              <a:t>.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800" smtClean="0"/>
              <a:t>Only </a:t>
            </a:r>
            <a:r>
              <a:rPr lang="en-US" sz="1800" dirty="0" smtClean="0"/>
              <a:t>the sage is capable of </a:t>
            </a:r>
            <a:r>
              <a:rPr lang="en-US" sz="1800" i="1" dirty="0" smtClean="0"/>
              <a:t>a</a:t>
            </a:r>
            <a:r>
              <a:rPr lang="en-US" sz="1800" dirty="0" smtClean="0"/>
              <a:t>:  wanting things to happen as they do happen.  Therefore, only the sage is truly happy.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457200" algn="l"/>
              </a:tabLst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909</Words>
  <Application>Microsoft Office PowerPoint</Application>
  <PresentationFormat>On-screen Show (4:3)</PresentationFormat>
  <Paragraphs>107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What is Philosophy?</vt:lpstr>
      <vt:lpstr>Slide 2</vt:lpstr>
      <vt:lpstr>Stoicism</vt:lpstr>
      <vt:lpstr>Epictetus (d. 135)</vt:lpstr>
      <vt:lpstr>Key Distinction:         What is Up to Us vs. What is Not Up to Us</vt:lpstr>
      <vt:lpstr>Theory of Emotions and Value</vt:lpstr>
      <vt:lpstr>What is the Central Argument? </vt:lpstr>
      <vt:lpstr>The Central Argument Reformulated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Philosophy?</dc:title>
  <dc:creator>Bonnie Kent</dc:creator>
  <cp:lastModifiedBy>Suzanne Bolding</cp:lastModifiedBy>
  <cp:revision>43</cp:revision>
  <cp:lastPrinted>2010-09-27T13:07:19Z</cp:lastPrinted>
  <dcterms:created xsi:type="dcterms:W3CDTF">2010-09-26T21:07:39Z</dcterms:created>
  <dcterms:modified xsi:type="dcterms:W3CDTF">2011-09-30T17:18:29Z</dcterms:modified>
</cp:coreProperties>
</file>