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66" r:id="rId3"/>
    <p:sldId id="260" r:id="rId4"/>
    <p:sldId id="261" r:id="rId5"/>
    <p:sldId id="262" r:id="rId6"/>
    <p:sldId id="263" r:id="rId7"/>
    <p:sldId id="264" r:id="rId8"/>
    <p:sldId id="26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77" d="100"/>
          <a:sy n="77" d="100"/>
        </p:scale>
        <p:origin x="-10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8404D2A3-2FA4-4313-B41E-2E5912DA0752}" type="datetimeFigureOut">
              <a:rPr lang="en-US"/>
              <a:pPr>
                <a:defRPr/>
              </a:pPr>
              <a:t>9/28/2011</a:t>
            </a:fld>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BC0CFCE4-58B6-4695-A0FF-588B3831138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900B261-8ADA-46A1-A697-1E40587DF224}"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630DB6-750E-4467-83CF-446C31C7247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5C34C6-5576-4808-AC31-E2884BAFC403}"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45531A-A6BA-4786-8419-E4FD249B3D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D0989D-D6D0-45C1-9059-7E7C8AD5B552}"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4BA5E2-C5F2-4E3A-B37F-97E1933198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9A5793E-0963-49DF-91BE-8BA82F278380}"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ACEBFB-EF1A-4F07-8188-363696A62E7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81E294C-CB05-4E6E-BEDA-4F592C03B52E}"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6A015B-11F4-4970-8516-6C4C9C27600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FABCBB-5C7F-4AAD-B0D5-B20842B2295F}"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6BBF65-16A4-4BD1-972A-F4C381947CE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108EDB-C49F-4F93-89CC-E6AB1395B6C9}"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152B2B-CB71-4C02-A21F-49A335E6726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80F23E1-44A6-4E7D-80FD-FA92B1AAB088}" type="datetimeFigureOut">
              <a:rPr lang="en-US"/>
              <a:pPr>
                <a:defRPr/>
              </a:pPr>
              <a:t>9/28/2011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85E955-5F86-423D-9408-FF2434EAB23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575E31-73DE-4857-A69B-771DAD5C518B}" type="datetimeFigureOut">
              <a:rPr lang="en-US"/>
              <a:pPr>
                <a:defRPr/>
              </a:pPr>
              <a:t>9/28/2011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DCA9E5A-90E9-4ED7-B5F3-028CB103C7A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88EDFF-DA3A-4474-972B-DBC756C8EB03}" type="datetimeFigureOut">
              <a:rPr lang="en-US"/>
              <a:pPr>
                <a:defRPr/>
              </a:pPr>
              <a:t>9/28/2011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B7BB14-2F26-4D3A-843A-3E7765B5D5D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7423494-6990-42DD-BFF2-93F09103BDF7}"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A1C956-2FE0-4F48-8031-B75AB96C56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BDA571-8952-4A8F-A036-85FDFD341177}"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BD8568-BAE9-4121-8950-4CCA43DAD77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707EB9-1BBA-4565-91CB-041A05C449CE}"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D8FE45-B059-4B4A-9FF6-9D1F8890543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4777A3-5DD9-432C-B07D-2D740C36784F}"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25457D-F42E-4EEA-9DB9-52B37C92C74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55B9F2-655C-4DF9-BB78-047CF0004022}"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305BF0-6B86-44CB-A909-DACABB1998C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CA3EDB-B829-4FC1-9ACE-B9E6EBC7E351}" type="datetimeFigureOut">
              <a:rPr lang="en-US"/>
              <a:pPr>
                <a:defRPr/>
              </a:pPr>
              <a:t>9/28/2011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808230-345D-49DE-A512-0C445149FD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5996D65-4718-43B5-994F-519C40F490E2}"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98B31C-6262-48F3-B935-A19378AE64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8A0F4E9-D311-4FAB-8D36-C46F49CCB44D}" type="datetimeFigureOut">
              <a:rPr lang="en-US"/>
              <a:pPr>
                <a:defRPr/>
              </a:pPr>
              <a:t>9/28/2011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E36EB9D-1271-4776-B556-7FA672509B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9CBFFA-ED4D-4BC8-9FC2-97118406119C}" type="datetimeFigureOut">
              <a:rPr lang="en-US"/>
              <a:pPr>
                <a:defRPr/>
              </a:pPr>
              <a:t>9/28/2011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5DE707-71F2-4493-8170-0A6CFC2A86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8646F8-2B68-440C-B444-8C1687FBAEA5}" type="datetimeFigureOut">
              <a:rPr lang="en-US"/>
              <a:pPr>
                <a:defRPr/>
              </a:pPr>
              <a:t>9/28/2011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4595B83-1B62-4E54-9D0A-CFF1A2EB93B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689DBB-BE36-4883-95C2-106DAC2CC494}"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503A29-A787-4C9E-A30E-5B5632957F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9B2572-A1A6-46D2-8F09-2D33CC274142}" type="datetimeFigureOut">
              <a:rPr lang="en-US"/>
              <a:pPr>
                <a:defRPr/>
              </a:pPr>
              <a:t>9/28/2011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1C7DCC-26AA-4687-A747-A2A9A2EC88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B5FF57D-7DC6-4073-92F4-84CBD1B5F71E}" type="datetimeFigureOut">
              <a:rPr lang="en-US"/>
              <a:pPr>
                <a:defRPr/>
              </a:pPr>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EEF9991-C6F2-4F64-84FC-2C4BFF86E1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3D74CDF1-1312-4D6E-BE7E-3C6E59C86EE3}" type="datetimeFigureOut">
              <a:rPr lang="en-US"/>
              <a:pPr>
                <a:defRPr/>
              </a:pPr>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C1A09EAD-A590-4D23-AB62-D10D841BEC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2800" smtClean="0"/>
              <a:t>The</a:t>
            </a:r>
            <a:r>
              <a:rPr lang="en-US" smtClean="0"/>
              <a:t> </a:t>
            </a:r>
            <a:r>
              <a:rPr lang="en-US" sz="2800" smtClean="0"/>
              <a:t>Central Argument</a:t>
            </a:r>
          </a:p>
        </p:txBody>
      </p:sp>
      <p:sp>
        <p:nvSpPr>
          <p:cNvPr id="3" name="Content Placeholder 2"/>
          <p:cNvSpPr>
            <a:spLocks noGrp="1"/>
          </p:cNvSpPr>
          <p:nvPr>
            <p:ph idx="1"/>
          </p:nvPr>
        </p:nvSpPr>
        <p:spPr/>
        <p:txBody>
          <a:bodyPr/>
          <a:lstStyle/>
          <a:p>
            <a:pPr marL="0" indent="0" eaLnBrk="1" fontAlgn="auto" hangingPunct="1">
              <a:spcAft>
                <a:spcPts val="0"/>
              </a:spcAft>
              <a:buFont typeface="Arial" pitchFamily="34" charset="0"/>
              <a:buNone/>
              <a:tabLst>
                <a:tab pos="457200" algn="l"/>
                <a:tab pos="914400" algn="l"/>
                <a:tab pos="1257300" algn="l"/>
              </a:tabLst>
              <a:defRPr/>
            </a:pPr>
            <a:r>
              <a:rPr lang="en-US" sz="1800" dirty="0" smtClean="0"/>
              <a:t>P1.	If </a:t>
            </a:r>
            <a:r>
              <a:rPr lang="en-US" sz="1800" dirty="0"/>
              <a:t>you want your life to go well </a:t>
            </a:r>
            <a:r>
              <a:rPr lang="en-US" sz="1800" dirty="0" smtClean="0"/>
              <a:t>[to be happy], </a:t>
            </a:r>
            <a:r>
              <a:rPr lang="en-US" sz="1800" dirty="0"/>
              <a:t>things </a:t>
            </a:r>
            <a:r>
              <a:rPr lang="en-US" sz="1800" dirty="0" smtClean="0"/>
              <a:t>must happen </a:t>
            </a:r>
            <a:r>
              <a:rPr lang="en-US" sz="1800" dirty="0"/>
              <a:t>as you </a:t>
            </a:r>
            <a:r>
              <a:rPr lang="en-US" sz="1800" dirty="0" smtClean="0"/>
              <a:t>want</a:t>
            </a:r>
            <a:r>
              <a:rPr lang="en-US" sz="1800" dirty="0"/>
              <a:t>.  </a:t>
            </a:r>
            <a:endParaRPr lang="en-US" sz="1800" dirty="0" smtClean="0"/>
          </a:p>
          <a:p>
            <a:pPr marL="0" indent="0" eaLnBrk="1" fontAlgn="auto" hangingPunct="1">
              <a:spcAft>
                <a:spcPts val="0"/>
              </a:spcAft>
              <a:buFont typeface="Arial" pitchFamily="34" charset="0"/>
              <a:buNone/>
              <a:tabLst>
                <a:tab pos="457200" algn="l"/>
              </a:tabLst>
              <a:defRPr/>
            </a:pPr>
            <a:r>
              <a:rPr lang="en-US" sz="1800" dirty="0" smtClean="0"/>
              <a:t>P2</a:t>
            </a:r>
            <a:r>
              <a:rPr lang="en-US" sz="1800" dirty="0"/>
              <a:t>. 	How things happen is not up to you. </a:t>
            </a:r>
          </a:p>
          <a:p>
            <a:pPr marL="0" indent="0" eaLnBrk="1" fontAlgn="auto" hangingPunct="1">
              <a:spcAft>
                <a:spcPts val="0"/>
              </a:spcAft>
              <a:buFont typeface="Arial" pitchFamily="34" charset="0"/>
              <a:buNone/>
              <a:tabLst>
                <a:tab pos="457200" algn="l"/>
              </a:tabLst>
              <a:defRPr/>
            </a:pPr>
            <a:r>
              <a:rPr lang="en-US" sz="1800" dirty="0"/>
              <a:t>P3. 	What you want </a:t>
            </a:r>
            <a:r>
              <a:rPr lang="en-US" sz="1800" i="1" dirty="0"/>
              <a:t>is </a:t>
            </a:r>
            <a:r>
              <a:rPr lang="en-US" sz="1800" dirty="0"/>
              <a:t>up to you</a:t>
            </a:r>
            <a:r>
              <a:rPr lang="en-US" sz="1800" dirty="0" smtClean="0"/>
              <a:t>.</a:t>
            </a:r>
          </a:p>
          <a:p>
            <a:pPr marL="0" indent="0" eaLnBrk="1" fontAlgn="auto" hangingPunct="1">
              <a:spcAft>
                <a:spcPts val="0"/>
              </a:spcAft>
              <a:buFont typeface="Arial" pitchFamily="34" charset="0"/>
              <a:buNone/>
              <a:tabLst>
                <a:tab pos="457200" algn="l"/>
              </a:tabLst>
              <a:defRPr/>
            </a:pPr>
            <a:r>
              <a:rPr lang="en-US" sz="1800" dirty="0" smtClean="0"/>
              <a:t>C1.	Therefore, you should either</a:t>
            </a:r>
          </a:p>
          <a:p>
            <a:pPr marL="0" indent="0" eaLnBrk="1" fontAlgn="auto" hangingPunct="1">
              <a:spcAft>
                <a:spcPts val="0"/>
              </a:spcAft>
              <a:buFont typeface="Arial" pitchFamily="34" charset="0"/>
              <a:buNone/>
              <a:tabLst>
                <a:tab pos="457200" algn="l"/>
              </a:tabLst>
              <a:defRPr/>
            </a:pPr>
            <a:r>
              <a:rPr lang="en-US" sz="1800" dirty="0"/>
              <a:t>	</a:t>
            </a:r>
            <a:r>
              <a:rPr lang="en-US" sz="1800" dirty="0" smtClean="0"/>
              <a:t>(a)	Want things to happen as they do happen (sect. 8), or</a:t>
            </a:r>
          </a:p>
          <a:p>
            <a:pPr marL="0" indent="0" eaLnBrk="1" fontAlgn="auto" hangingPunct="1">
              <a:spcAft>
                <a:spcPts val="0"/>
              </a:spcAft>
              <a:buFont typeface="Arial" pitchFamily="34" charset="0"/>
              <a:buNone/>
              <a:tabLst>
                <a:tab pos="457200" algn="l"/>
              </a:tabLst>
              <a:defRPr/>
            </a:pPr>
            <a:r>
              <a:rPr lang="en-US" sz="1800" dirty="0"/>
              <a:t>	</a:t>
            </a:r>
            <a:r>
              <a:rPr lang="en-US" sz="1800" dirty="0" smtClean="0"/>
              <a:t>(b)	Want nothing at all.  (See section 2:  “And for the time being eliminate desire 		completely. . . .”)</a:t>
            </a:r>
          </a:p>
          <a:p>
            <a:pPr marL="0" indent="0" eaLnBrk="1" fontAlgn="auto" hangingPunct="1">
              <a:spcAft>
                <a:spcPts val="0"/>
              </a:spcAft>
              <a:buFont typeface="Arial" pitchFamily="34" charset="0"/>
              <a:buNone/>
              <a:tabLst>
                <a:tab pos="457200" algn="l"/>
              </a:tabLst>
              <a:defRPr/>
            </a:pPr>
            <a:endParaRPr lang="en-US" sz="1800" dirty="0"/>
          </a:p>
          <a:p>
            <a:pPr marL="0" indent="0" eaLnBrk="1" fontAlgn="auto" hangingPunct="1">
              <a:spcAft>
                <a:spcPts val="0"/>
              </a:spcAft>
              <a:buFont typeface="Arial" pitchFamily="34" charset="0"/>
              <a:buNone/>
              <a:tabLst>
                <a:tab pos="457200" algn="l"/>
              </a:tabLst>
              <a:defRPr/>
            </a:pPr>
            <a:r>
              <a:rPr lang="en-US" sz="1800" dirty="0" smtClean="0"/>
              <a:t>Option </a:t>
            </a:r>
            <a:r>
              <a:rPr lang="en-US" sz="1800" i="1" dirty="0" smtClean="0"/>
              <a:t>b</a:t>
            </a:r>
            <a:r>
              <a:rPr lang="en-US" sz="1800" dirty="0" smtClean="0"/>
              <a:t> is for people making progress.  It won’t make you happy, but it will ensure that you are not “unfortunate,” and this is necessary in order to become a sage.  </a:t>
            </a:r>
          </a:p>
          <a:p>
            <a:pPr marL="0" indent="0" eaLnBrk="1" fontAlgn="auto" hangingPunct="1">
              <a:spcAft>
                <a:spcPts val="0"/>
              </a:spcAft>
              <a:buFont typeface="Arial" pitchFamily="34" charset="0"/>
              <a:buNone/>
              <a:tabLst>
                <a:tab pos="457200" algn="l"/>
              </a:tabLst>
              <a:defRPr/>
            </a:pPr>
            <a:r>
              <a:rPr lang="en-US" sz="1800" dirty="0" smtClean="0"/>
              <a:t>Only the sage is capable of </a:t>
            </a:r>
            <a:r>
              <a:rPr lang="en-US" sz="1800" i="1" dirty="0" smtClean="0"/>
              <a:t>a</a:t>
            </a:r>
            <a:r>
              <a:rPr lang="en-US" sz="1800" dirty="0" smtClean="0"/>
              <a:t>:  wanting things to happen as they do happen.  Therefore, only the sage is truly happy. </a:t>
            </a:r>
          </a:p>
          <a:p>
            <a:pPr marL="0" indent="0" eaLnBrk="1" fontAlgn="auto" hangingPunct="1">
              <a:spcAft>
                <a:spcPts val="0"/>
              </a:spcAft>
              <a:buFont typeface="Arial" pitchFamily="34" charset="0"/>
              <a:buNone/>
              <a:tabLst>
                <a:tab pos="457200" algn="l"/>
              </a:tabLst>
              <a:defRPr/>
            </a:pPr>
            <a:endParaRPr lang="en-US" dirty="0"/>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457200" y="274638"/>
            <a:ext cx="8229600" cy="868362"/>
          </a:xfrm>
        </p:spPr>
        <p:txBody>
          <a:bodyPr/>
          <a:lstStyle/>
          <a:p>
            <a:pPr eaLnBrk="1" hangingPunct="1"/>
            <a:r>
              <a:rPr lang="en-US" sz="2400" smtClean="0"/>
              <a:t>Empirical Objections to P3:  </a:t>
            </a:r>
            <a:br>
              <a:rPr lang="en-US" sz="2400" smtClean="0"/>
            </a:br>
            <a:r>
              <a:rPr lang="en-US" sz="2400" smtClean="0"/>
              <a:t>that “What You Want is Up to You”</a:t>
            </a:r>
            <a:endParaRPr lang="en-US" sz="2000" smtClean="0"/>
          </a:p>
        </p:txBody>
      </p:sp>
      <p:sp>
        <p:nvSpPr>
          <p:cNvPr id="3" name="Content Placeholder 2"/>
          <p:cNvSpPr>
            <a:spLocks noGrp="1"/>
          </p:cNvSpPr>
          <p:nvPr>
            <p:ph idx="1"/>
          </p:nvPr>
        </p:nvSpPr>
        <p:spPr>
          <a:xfrm>
            <a:off x="457200" y="1165225"/>
            <a:ext cx="8229600" cy="4525963"/>
          </a:xfrm>
        </p:spPr>
        <p:txBody>
          <a:bodyPr>
            <a:normAutofit fontScale="92500" lnSpcReduction="10000"/>
          </a:bodyPr>
          <a:lstStyle/>
          <a:p>
            <a:pPr marL="0" indent="0" eaLnBrk="1" hangingPunct="1">
              <a:buFont typeface="Arial" charset="0"/>
              <a:buNone/>
              <a:tabLst>
                <a:tab pos="457200" algn="l"/>
              </a:tabLst>
              <a:defRPr/>
            </a:pPr>
            <a:r>
              <a:rPr lang="en-US" sz="2200" dirty="0" smtClean="0"/>
              <a:t>What I want is </a:t>
            </a:r>
            <a:r>
              <a:rPr lang="en-US" sz="2200" i="1" dirty="0" smtClean="0"/>
              <a:t>not </a:t>
            </a:r>
            <a:r>
              <a:rPr lang="en-US" sz="2200" dirty="0" smtClean="0"/>
              <a:t>up to me because:</a:t>
            </a:r>
          </a:p>
          <a:p>
            <a:pPr marL="0" indent="0" eaLnBrk="1" hangingPunct="1">
              <a:buFont typeface="Arial" charset="0"/>
              <a:buNone/>
              <a:tabLst>
                <a:tab pos="457200" algn="l"/>
              </a:tabLst>
              <a:defRPr/>
            </a:pPr>
            <a:endParaRPr lang="en-US" sz="1800" dirty="0" smtClean="0"/>
          </a:p>
          <a:p>
            <a:pPr eaLnBrk="1" hangingPunct="1">
              <a:buFont typeface="Arial" charset="0"/>
              <a:buAutoNum type="arabicPeriod"/>
              <a:tabLst>
                <a:tab pos="457200" algn="l"/>
              </a:tabLst>
              <a:defRPr/>
            </a:pPr>
            <a:r>
              <a:rPr lang="en-US" sz="1800" dirty="0" smtClean="0"/>
              <a:t>My wants are caused at least partly by my bodily needs.  E.g., when I’m hungry I</a:t>
            </a:r>
          </a:p>
          <a:p>
            <a:pPr marL="0" indent="0" eaLnBrk="1" hangingPunct="1">
              <a:buFont typeface="Arial" charset="0"/>
              <a:buNone/>
              <a:tabLst>
                <a:tab pos="457200" algn="l"/>
              </a:tabLst>
              <a:defRPr/>
            </a:pPr>
            <a:r>
              <a:rPr lang="en-US" sz="1800" dirty="0" smtClean="0"/>
              <a:t>       can’t help wanting food; when I’m exhausted I can’t help wanting to sleep, etc.</a:t>
            </a:r>
          </a:p>
          <a:p>
            <a:pPr marL="0" indent="0" eaLnBrk="1" hangingPunct="1">
              <a:buFont typeface="Arial" charset="0"/>
              <a:buNone/>
              <a:tabLst>
                <a:tab pos="457200" algn="l"/>
              </a:tabLst>
              <a:defRPr/>
            </a:pPr>
            <a:r>
              <a:rPr lang="en-US" sz="1800" dirty="0" smtClean="0"/>
              <a:t>	</a:t>
            </a:r>
            <a:r>
              <a:rPr lang="en-US" sz="1800" i="1" dirty="0" smtClean="0"/>
              <a:t>Replies</a:t>
            </a:r>
            <a:r>
              <a:rPr lang="en-US" sz="1800" dirty="0" smtClean="0"/>
              <a:t>:</a:t>
            </a:r>
          </a:p>
          <a:p>
            <a:pPr marL="0" indent="0" eaLnBrk="1" hangingPunct="1">
              <a:buFont typeface="Arial" charset="0"/>
              <a:buNone/>
              <a:tabLst>
                <a:tab pos="457200" algn="l"/>
              </a:tabLst>
              <a:defRPr/>
            </a:pPr>
            <a:r>
              <a:rPr lang="en-US" sz="1800" dirty="0"/>
              <a:t>	</a:t>
            </a:r>
            <a:r>
              <a:rPr lang="en-US" sz="1800" dirty="0" smtClean="0"/>
              <a:t>Your bodily needs are probably less of a factor than you assume.  Consider</a:t>
            </a:r>
          </a:p>
          <a:p>
            <a:pPr marL="0" indent="0" eaLnBrk="1" hangingPunct="1">
              <a:buFont typeface="Arial" charset="0"/>
              <a:buNone/>
              <a:tabLst>
                <a:tab pos="457200" algn="l"/>
              </a:tabLst>
              <a:defRPr/>
            </a:pPr>
            <a:r>
              <a:rPr lang="en-US" sz="1800" dirty="0"/>
              <a:t>	</a:t>
            </a:r>
            <a:r>
              <a:rPr lang="en-US" sz="1800" dirty="0" smtClean="0"/>
              <a:t>how you’re less prone to feel hunger or exhaustion when you’re completely</a:t>
            </a:r>
          </a:p>
          <a:p>
            <a:pPr marL="0" indent="0" eaLnBrk="1" hangingPunct="1">
              <a:buFont typeface="Arial" charset="0"/>
              <a:buNone/>
              <a:tabLst>
                <a:tab pos="457200" algn="l"/>
              </a:tabLst>
              <a:defRPr/>
            </a:pPr>
            <a:r>
              <a:rPr lang="en-US" sz="1800" dirty="0"/>
              <a:t>	</a:t>
            </a:r>
            <a:r>
              <a:rPr lang="en-US" sz="1800" dirty="0" smtClean="0"/>
              <a:t>absorbed in doing something you enjoy.</a:t>
            </a:r>
          </a:p>
          <a:p>
            <a:pPr marL="0" indent="0" eaLnBrk="1" hangingPunct="1">
              <a:buFont typeface="Arial" charset="0"/>
              <a:buNone/>
              <a:tabLst>
                <a:tab pos="457200" algn="l"/>
              </a:tabLst>
              <a:defRPr/>
            </a:pPr>
            <a:r>
              <a:rPr lang="en-US" sz="1800" dirty="0"/>
              <a:t>	</a:t>
            </a:r>
            <a:r>
              <a:rPr lang="en-US" sz="1800" dirty="0" smtClean="0"/>
              <a:t>Even though you can’t help feeling physical discomfort, your mental attitude</a:t>
            </a:r>
          </a:p>
          <a:p>
            <a:pPr marL="0" indent="0" eaLnBrk="1" hangingPunct="1">
              <a:buFont typeface="Arial" charset="0"/>
              <a:buNone/>
              <a:tabLst>
                <a:tab pos="457200" algn="l"/>
              </a:tabLst>
              <a:defRPr/>
            </a:pPr>
            <a:r>
              <a:rPr lang="en-US" sz="1800" dirty="0"/>
              <a:t>	</a:t>
            </a:r>
            <a:r>
              <a:rPr lang="en-US" sz="1800" dirty="0" smtClean="0"/>
              <a:t>(or judgment) transforms it into something bad – something you don’t </a:t>
            </a:r>
            <a:r>
              <a:rPr lang="en-US" sz="1800" i="1" dirty="0" smtClean="0"/>
              <a:t>want.</a:t>
            </a:r>
          </a:p>
          <a:p>
            <a:pPr marL="0" indent="0" eaLnBrk="1" hangingPunct="1">
              <a:buFont typeface="Arial" charset="0"/>
              <a:buNone/>
              <a:tabLst>
                <a:tab pos="457200" algn="l"/>
              </a:tabLst>
              <a:defRPr/>
            </a:pPr>
            <a:r>
              <a:rPr lang="en-US" sz="1800" i="1" dirty="0"/>
              <a:t>	</a:t>
            </a:r>
            <a:r>
              <a:rPr lang="en-US" sz="1800" dirty="0" smtClean="0"/>
              <a:t>Consider how athletes speak cheerfully of “feeling the burn.”</a:t>
            </a:r>
          </a:p>
          <a:p>
            <a:pPr marL="0" indent="0" eaLnBrk="1" hangingPunct="1">
              <a:buFont typeface="Arial" charset="0"/>
              <a:buNone/>
              <a:tabLst>
                <a:tab pos="457200" algn="l"/>
              </a:tabLst>
              <a:defRPr/>
            </a:pPr>
            <a:endParaRPr lang="en-US" sz="1800" dirty="0" smtClean="0"/>
          </a:p>
          <a:p>
            <a:pPr eaLnBrk="1" hangingPunct="1">
              <a:buFont typeface="Arial" charset="0"/>
              <a:buAutoNum type="arabicPeriod" startAt="2"/>
              <a:tabLst>
                <a:tab pos="457200" algn="l"/>
              </a:tabLst>
              <a:defRPr/>
            </a:pPr>
            <a:r>
              <a:rPr lang="en-US" sz="1800" dirty="0" smtClean="0"/>
              <a:t>My wants are caused by my emotions, and my emotions are caused by chemicals in my brain.  </a:t>
            </a:r>
          </a:p>
          <a:p>
            <a:pPr marL="0" indent="0" eaLnBrk="1" hangingPunct="1">
              <a:buFont typeface="Arial" charset="0"/>
              <a:buNone/>
              <a:tabLst>
                <a:tab pos="457200" algn="l"/>
              </a:tabLst>
              <a:defRPr/>
            </a:pPr>
            <a:r>
              <a:rPr lang="en-US" sz="1800" dirty="0" smtClean="0"/>
              <a:t>	Best examples:  Mood Disorders, such as depression   </a:t>
            </a:r>
          </a:p>
          <a:p>
            <a:pPr marL="0" indent="0" eaLnBrk="1" hangingPunct="1">
              <a:buFont typeface="Arial" charset="0"/>
              <a:buNone/>
              <a:tabLst>
                <a:tab pos="457200" algn="l"/>
              </a:tabLst>
              <a:defRPr/>
            </a:pPr>
            <a:endParaRPr lang="en-US" sz="1800" dirty="0" smtClean="0"/>
          </a:p>
          <a:p>
            <a:pPr marL="0" indent="0" eaLnBrk="1" hangingPunct="1">
              <a:buFont typeface="Arial" charset="0"/>
              <a:buNone/>
              <a:tabLst>
                <a:tab pos="457200" algn="l"/>
              </a:tabLst>
              <a:defRPr/>
            </a:pPr>
            <a:endParaRPr lang="en-US" sz="1800" dirty="0" smtClean="0"/>
          </a:p>
          <a:p>
            <a:pPr marL="0" indent="0" eaLnBrk="1" hangingPunct="1">
              <a:buFont typeface="Arial" charset="0"/>
              <a:buNone/>
              <a:tabLst>
                <a:tab pos="457200" algn="l"/>
              </a:tabLst>
              <a:defRPr/>
            </a:pPr>
            <a:endParaRPr lang="en-US"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l" eaLnBrk="1" hangingPunct="1"/>
            <a:r>
              <a:rPr lang="en-US" sz="2000" smtClean="0"/>
              <a:t>Possible Replies:</a:t>
            </a:r>
          </a:p>
        </p:txBody>
      </p:sp>
      <p:sp>
        <p:nvSpPr>
          <p:cNvPr id="29698" name="Content Placeholder 2"/>
          <p:cNvSpPr>
            <a:spLocks noGrp="1"/>
          </p:cNvSpPr>
          <p:nvPr>
            <p:ph idx="1"/>
          </p:nvPr>
        </p:nvSpPr>
        <p:spPr>
          <a:xfrm>
            <a:off x="457200" y="1219200"/>
            <a:ext cx="8229600" cy="4525963"/>
          </a:xfrm>
        </p:spPr>
        <p:txBody>
          <a:bodyPr/>
          <a:lstStyle/>
          <a:p>
            <a:pPr marL="609600" indent="-609600" eaLnBrk="1" hangingPunct="1">
              <a:buFont typeface="Arial" charset="0"/>
              <a:buAutoNum type="arabicParenBoth"/>
            </a:pPr>
            <a:r>
              <a:rPr lang="en-US" sz="1800" b="1" smtClean="0"/>
              <a:t>The objection is reasonable:  Stoic teachings are limited insofar as they focus on emotions, not on moods</a:t>
            </a:r>
            <a:r>
              <a:rPr lang="en-US" sz="1800" b="1" i="1" smtClean="0"/>
              <a:t>, </a:t>
            </a:r>
            <a:r>
              <a:rPr lang="en-US" sz="1800" b="1" smtClean="0"/>
              <a:t>and certainly not on mood disorders.  They are intended to help ordinary people, not to treat mental illness.</a:t>
            </a:r>
            <a:r>
              <a:rPr lang="en-US" sz="1800" smtClean="0"/>
              <a:t>   </a:t>
            </a:r>
            <a:r>
              <a:rPr lang="en-US" sz="1800" i="1" smtClean="0"/>
              <a:t>Emotions</a:t>
            </a:r>
            <a:r>
              <a:rPr lang="en-US" sz="1800" smtClean="0"/>
              <a:t> are directed to specific situations.  For example, you are angry </a:t>
            </a:r>
            <a:r>
              <a:rPr lang="en-US" sz="1800" i="1" smtClean="0"/>
              <a:t>about </a:t>
            </a:r>
            <a:r>
              <a:rPr lang="en-US" sz="1800" smtClean="0"/>
              <a:t>your grade on an exam, the tedious nature of the reading assignments, etc.  Why?  Because you believe these things are bad, and you want good things.  There are reasons for your anger.  In contrast, </a:t>
            </a:r>
            <a:r>
              <a:rPr lang="en-US" sz="1800" i="1" smtClean="0"/>
              <a:t>moods </a:t>
            </a:r>
            <a:r>
              <a:rPr lang="en-US" sz="1800" smtClean="0"/>
              <a:t>are often not directed to specific situations, and the reasons for them, if any, are less clear.  With mood disorders, both of these problems are especially pronounced, so that someone with a mood disorder might need medication in order to return to a more normal condition.</a:t>
            </a:r>
          </a:p>
          <a:p>
            <a:pPr marL="609600" indent="-609600" eaLnBrk="1" hangingPunct="1">
              <a:buFont typeface="Arial" charset="0"/>
              <a:buNone/>
            </a:pPr>
            <a:r>
              <a:rPr lang="en-US" sz="1800" smtClean="0"/>
              <a:t>(2) </a:t>
            </a:r>
            <a:r>
              <a:rPr lang="en-US" sz="1800" b="1" smtClean="0"/>
              <a:t> The objection has a weaker empirical basis than most people think.  </a:t>
            </a:r>
            <a:r>
              <a:rPr lang="en-US" sz="1800" smtClean="0"/>
              <a:t>There is considerable debate about (a) whether low levels of serotonin are a cause, as opposed to an effect, of depression, and (b) whether anti-depressant medications  “work” only because the people who take them </a:t>
            </a:r>
            <a:r>
              <a:rPr lang="en-US" sz="1800" i="1" smtClean="0"/>
              <a:t>think </a:t>
            </a:r>
            <a:r>
              <a:rPr lang="en-US" sz="1800" smtClean="0"/>
              <a:t>that they will work (the placebo effect).  See S. Begley, “The Depressing News About Antidepressants,” </a:t>
            </a:r>
            <a:r>
              <a:rPr lang="en-US" sz="1800" i="1" smtClean="0"/>
              <a:t>Newsweek, </a:t>
            </a:r>
            <a:r>
              <a:rPr lang="en-US" sz="1800" smtClean="0"/>
              <a:t>Feb. 8, 2010.  </a:t>
            </a:r>
          </a:p>
          <a:p>
            <a:pPr marL="609600" indent="-609600" eaLnBrk="1" hangingPunct="1">
              <a:buFont typeface="Arial" charset="0"/>
              <a:buNone/>
            </a:pPr>
            <a:endParaRPr lang="en-US" sz="1800" i="1" smtClean="0"/>
          </a:p>
          <a:p>
            <a:pPr marL="609600" indent="-609600" eaLnBrk="1" hangingPunct="1">
              <a:buFont typeface="Arial" charset="0"/>
              <a:buNone/>
            </a:pPr>
            <a:endParaRPr lang="en-US" sz="1800" i="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algn="l" eaLnBrk="1" hangingPunct="1"/>
            <a:r>
              <a:rPr lang="en-US" sz="2000" smtClean="0"/>
              <a:t>Another Empirical Objection:</a:t>
            </a:r>
          </a:p>
        </p:txBody>
      </p:sp>
      <p:sp>
        <p:nvSpPr>
          <p:cNvPr id="31746" name="Content Placeholder 2"/>
          <p:cNvSpPr>
            <a:spLocks noGrp="1"/>
          </p:cNvSpPr>
          <p:nvPr>
            <p:ph idx="1"/>
          </p:nvPr>
        </p:nvSpPr>
        <p:spPr>
          <a:xfrm>
            <a:off x="381000" y="1295400"/>
            <a:ext cx="8229600" cy="4525963"/>
          </a:xfrm>
        </p:spPr>
        <p:txBody>
          <a:bodyPr/>
          <a:lstStyle/>
          <a:p>
            <a:pPr marL="0" indent="0" eaLnBrk="1" hangingPunct="1">
              <a:buFont typeface="Arial" charset="0"/>
              <a:buNone/>
            </a:pPr>
            <a:r>
              <a:rPr lang="en-US" sz="1800" smtClean="0"/>
              <a:t>Even if we were able to eliminate all of our desires, the effect would not be beneficial to us – because if we wanted nothing, we would have no motivation to </a:t>
            </a:r>
            <a:r>
              <a:rPr lang="en-US" sz="1800" i="1" smtClean="0"/>
              <a:t>do </a:t>
            </a:r>
            <a:r>
              <a:rPr lang="en-US" sz="1800" smtClean="0"/>
              <a:t>anything.  We would not even bother to get out of bed.  </a:t>
            </a:r>
          </a:p>
          <a:p>
            <a:pPr marL="0" indent="0" eaLnBrk="1" hangingPunct="1">
              <a:buFont typeface="Arial" charset="0"/>
              <a:buNone/>
            </a:pPr>
            <a:endParaRPr lang="en-US" sz="1800" b="1" smtClean="0"/>
          </a:p>
          <a:p>
            <a:pPr marL="0" indent="0" eaLnBrk="1" hangingPunct="1">
              <a:buFont typeface="Arial" charset="0"/>
              <a:buNone/>
            </a:pPr>
            <a:r>
              <a:rPr lang="en-US" sz="2000" smtClean="0"/>
              <a:t>Reply:</a:t>
            </a:r>
          </a:p>
          <a:p>
            <a:pPr marL="0" indent="0" eaLnBrk="1" hangingPunct="1">
              <a:buFont typeface="Arial" charset="0"/>
              <a:buNone/>
            </a:pPr>
            <a:r>
              <a:rPr lang="en-US" sz="1800" smtClean="0"/>
              <a:t>Stoics advise against “wanting” (becoming attached to) things that are not up to us.   They advise people still making “progress” to work at wanting nothing because we are poor at recognizing  the many things that are not up to us.</a:t>
            </a:r>
          </a:p>
          <a:p>
            <a:pPr marL="0" indent="0" eaLnBrk="1" hangingPunct="1">
              <a:buFont typeface="Arial" charset="0"/>
              <a:buNone/>
            </a:pPr>
            <a:r>
              <a:rPr lang="en-US" sz="1800" smtClean="0"/>
              <a:t>The ultimate goal is to want things to happen as they do happen and be “joyful” about what is truly our own (Sect. 6).  We may </a:t>
            </a:r>
            <a:r>
              <a:rPr lang="en-US" sz="1800" i="1" smtClean="0"/>
              <a:t>wish </a:t>
            </a:r>
            <a:r>
              <a:rPr lang="en-US" sz="1800" smtClean="0"/>
              <a:t>for something “indifferent” to happen in the future because wishing does not involve attachment; hence it does not lead to anger, envy, disappointment, or blame.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algn="l" eaLnBrk="1" hangingPunct="1"/>
            <a:r>
              <a:rPr lang="en-US" sz="2000" u="sng" smtClean="0"/>
              <a:t>Normative</a:t>
            </a:r>
            <a:r>
              <a:rPr lang="en-US" sz="2000" smtClean="0"/>
              <a:t> Objections:</a:t>
            </a:r>
          </a:p>
        </p:txBody>
      </p:sp>
      <p:sp>
        <p:nvSpPr>
          <p:cNvPr id="33794" name="Content Placeholder 2"/>
          <p:cNvSpPr>
            <a:spLocks noGrp="1"/>
          </p:cNvSpPr>
          <p:nvPr>
            <p:ph idx="1"/>
          </p:nvPr>
        </p:nvSpPr>
        <p:spPr>
          <a:xfrm>
            <a:off x="457200" y="1447800"/>
            <a:ext cx="8229600" cy="4525963"/>
          </a:xfrm>
        </p:spPr>
        <p:txBody>
          <a:bodyPr/>
          <a:lstStyle/>
          <a:p>
            <a:pPr eaLnBrk="1" hangingPunct="1">
              <a:buFont typeface="Arial" charset="0"/>
              <a:buAutoNum type="arabicPeriod"/>
              <a:tabLst>
                <a:tab pos="342900" algn="l"/>
              </a:tabLst>
            </a:pPr>
            <a:r>
              <a:rPr lang="en-US" sz="1800" smtClean="0"/>
              <a:t>Even if we could avoid feeling grief at the death of our spouse or child, we should not try to avoid it.    </a:t>
            </a:r>
          </a:p>
          <a:p>
            <a:pPr eaLnBrk="1" hangingPunct="1">
              <a:buFont typeface="Arial" charset="0"/>
              <a:buNone/>
              <a:tabLst>
                <a:tab pos="342900" algn="l"/>
              </a:tabLst>
            </a:pPr>
            <a:r>
              <a:rPr lang="en-US" sz="1800" smtClean="0"/>
              <a:t>		Why?  </a:t>
            </a:r>
          </a:p>
          <a:p>
            <a:pPr eaLnBrk="1" hangingPunct="1">
              <a:buFont typeface="Arial" charset="0"/>
              <a:buNone/>
              <a:tabLst>
                <a:tab pos="342900" algn="l"/>
              </a:tabLst>
            </a:pPr>
            <a:r>
              <a:rPr lang="en-US" sz="1800" smtClean="0"/>
              <a:t>		Because the feeling of grief is beneficial?  If so, to whom?</a:t>
            </a:r>
          </a:p>
          <a:p>
            <a:pPr eaLnBrk="1" hangingPunct="1">
              <a:buFont typeface="Arial" charset="0"/>
              <a:buNone/>
              <a:tabLst>
                <a:tab pos="342900" algn="l"/>
              </a:tabLst>
            </a:pPr>
            <a:r>
              <a:rPr lang="en-US" sz="1800" smtClean="0"/>
              <a:t>		Because people who do not feel grief are morally inferior to those who do?</a:t>
            </a:r>
          </a:p>
          <a:p>
            <a:pPr eaLnBrk="1" hangingPunct="1">
              <a:buFont typeface="Arial" charset="0"/>
              <a:buNone/>
              <a:tabLst>
                <a:tab pos="342900" algn="l"/>
              </a:tabLst>
            </a:pPr>
            <a:r>
              <a:rPr lang="en-US" sz="1800" smtClean="0"/>
              <a:t>		     If so, what makes them morally inferior?  “Insensitivity”?  (Is this</a:t>
            </a:r>
          </a:p>
          <a:p>
            <a:pPr eaLnBrk="1" hangingPunct="1">
              <a:buFont typeface="Arial" charset="0"/>
              <a:buNone/>
              <a:tabLst>
                <a:tab pos="342900" algn="l"/>
              </a:tabLst>
            </a:pPr>
            <a:r>
              <a:rPr lang="en-US" sz="1800" smtClean="0"/>
              <a:t>		     a defect of moral character?)</a:t>
            </a:r>
          </a:p>
          <a:p>
            <a:pPr eaLnBrk="1" hangingPunct="1">
              <a:buFont typeface="Arial" charset="0"/>
              <a:buNone/>
              <a:tabLst>
                <a:tab pos="342900" algn="l"/>
              </a:tabLst>
            </a:pPr>
            <a:endParaRPr lang="en-US" sz="1800" smtClean="0"/>
          </a:p>
          <a:p>
            <a:pPr eaLnBrk="1" hangingPunct="1">
              <a:buFont typeface="Arial" charset="0"/>
              <a:buAutoNum type="arabicPeriod" startAt="2"/>
              <a:tabLst>
                <a:tab pos="342900" algn="l"/>
              </a:tabLst>
            </a:pPr>
            <a:r>
              <a:rPr lang="en-US" sz="1800" smtClean="0"/>
              <a:t>A good friend is one who to some extent shares our suffering when we ourselves</a:t>
            </a:r>
          </a:p>
          <a:p>
            <a:pPr eaLnBrk="1" hangingPunct="1">
              <a:buFont typeface="Arial" charset="0"/>
              <a:buNone/>
              <a:tabLst>
                <a:tab pos="342900" algn="l"/>
              </a:tabLst>
            </a:pPr>
            <a:r>
              <a:rPr lang="en-US" sz="1800" smtClean="0"/>
              <a:t>	are miserable.  We would not want someone as a friend who merely “went</a:t>
            </a:r>
          </a:p>
          <a:p>
            <a:pPr eaLnBrk="1" hangingPunct="1">
              <a:buFont typeface="Arial" charset="0"/>
              <a:buNone/>
              <a:tabLst>
                <a:tab pos="342900" algn="l"/>
              </a:tabLst>
            </a:pPr>
            <a:r>
              <a:rPr lang="en-US" sz="1800" smtClean="0"/>
              <a:t>	through the motions” of sympathizing with us. </a:t>
            </a:r>
          </a:p>
          <a:p>
            <a:pPr eaLnBrk="1" hangingPunct="1">
              <a:buFont typeface="Arial" charset="0"/>
              <a:buNone/>
              <a:tabLst>
                <a:tab pos="342900" algn="l"/>
              </a:tabLst>
            </a:pPr>
            <a:r>
              <a:rPr lang="en-US" sz="1800" smtClean="0"/>
              <a:t>		Why?  </a:t>
            </a:r>
          </a:p>
          <a:p>
            <a:pPr eaLnBrk="1" hangingPunct="1">
              <a:buFont typeface="Arial" charset="0"/>
              <a:buNone/>
              <a:tabLst>
                <a:tab pos="342900" algn="l"/>
              </a:tabLst>
            </a:pPr>
            <a:r>
              <a:rPr lang="en-US" sz="1800" smtClean="0"/>
              <a:t>		Because we want the power to make our friends suffer?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z="2000" smtClean="0"/>
              <a:t>The Big Picture:  Divine Providence</a:t>
            </a:r>
          </a:p>
        </p:txBody>
      </p:sp>
      <p:sp>
        <p:nvSpPr>
          <p:cNvPr id="35842" name="Content Placeholder 2"/>
          <p:cNvSpPr>
            <a:spLocks noGrp="1"/>
          </p:cNvSpPr>
          <p:nvPr>
            <p:ph idx="1"/>
          </p:nvPr>
        </p:nvSpPr>
        <p:spPr>
          <a:xfrm>
            <a:off x="457200" y="1219200"/>
            <a:ext cx="8229600" cy="4525963"/>
          </a:xfrm>
        </p:spPr>
        <p:txBody>
          <a:bodyPr/>
          <a:lstStyle/>
          <a:p>
            <a:pPr marL="0" indent="0" eaLnBrk="1" hangingPunct="1">
              <a:buFont typeface="Arial" charset="0"/>
              <a:buNone/>
            </a:pPr>
            <a:r>
              <a:rPr lang="en-US" sz="1800" smtClean="0"/>
              <a:t>“. . . Nothing bad by nature happens in the world. (Sect. 27).</a:t>
            </a:r>
          </a:p>
          <a:p>
            <a:pPr marL="0" indent="0" eaLnBrk="1" hangingPunct="1">
              <a:buFont typeface="Arial" charset="0"/>
              <a:buNone/>
            </a:pPr>
            <a:r>
              <a:rPr lang="en-US" sz="1800" smtClean="0"/>
              <a:t>God is good (always brings benefit).  God is intelligence, knowledge, right reason. (</a:t>
            </a:r>
            <a:r>
              <a:rPr lang="en-US" sz="1800" i="1" smtClean="0"/>
              <a:t>Disc</a:t>
            </a:r>
            <a:r>
              <a:rPr lang="en-US" sz="1800" smtClean="0"/>
              <a:t>., p. 9)</a:t>
            </a:r>
          </a:p>
          <a:p>
            <a:pPr marL="0" indent="0" eaLnBrk="1" hangingPunct="1">
              <a:buFont typeface="Arial" charset="0"/>
              <a:buNone/>
            </a:pPr>
            <a:r>
              <a:rPr lang="en-US" sz="1800" smtClean="0"/>
              <a:t>Every creature is made by god for a (good) purpose.  Everything that happens is for a (good) purpose. (</a:t>
            </a:r>
            <a:r>
              <a:rPr lang="en-US" sz="1800" i="1" smtClean="0"/>
              <a:t>Disc.,</a:t>
            </a:r>
            <a:r>
              <a:rPr lang="en-US" sz="1800" smtClean="0"/>
              <a:t> p. 6)</a:t>
            </a:r>
          </a:p>
          <a:p>
            <a:pPr marL="0" indent="0" eaLnBrk="1" hangingPunct="1">
              <a:buFont typeface="Arial" charset="0"/>
              <a:buNone/>
            </a:pPr>
            <a:r>
              <a:rPr lang="en-US" sz="1800" smtClean="0"/>
              <a:t>	▪ Analogy:  the beneficial effects of forest fires, predators, and scavengers</a:t>
            </a:r>
          </a:p>
          <a:p>
            <a:pPr marL="0" indent="0" eaLnBrk="1" hangingPunct="1">
              <a:buFont typeface="Arial" charset="0"/>
              <a:buNone/>
            </a:pPr>
            <a:r>
              <a:rPr lang="en-US" sz="1800" smtClean="0"/>
              <a:t>Humans have the faculties of reason and understanding so that we can be an interpreter of god’s works.  We should be grateful for our rational faculties and use them for the purpose intended:  living in harmony with nature. (</a:t>
            </a:r>
            <a:r>
              <a:rPr lang="en-US" sz="1800" i="1" smtClean="0"/>
              <a:t>Disc., </a:t>
            </a:r>
            <a:r>
              <a:rPr lang="en-US" sz="1800" smtClean="0"/>
              <a:t>p. 6)</a:t>
            </a:r>
          </a:p>
          <a:p>
            <a:pPr marL="0" indent="0" eaLnBrk="1" hangingPunct="1">
              <a:buFont typeface="Arial" charset="0"/>
              <a:buNone/>
            </a:pPr>
            <a:r>
              <a:rPr lang="en-US" sz="1800" smtClean="0"/>
              <a:t>Because we have these special faculties, we are </a:t>
            </a:r>
            <a:r>
              <a:rPr lang="en-US" sz="1800" i="1" smtClean="0"/>
              <a:t>fragments</a:t>
            </a:r>
            <a:r>
              <a:rPr lang="en-US" sz="1800" smtClean="0"/>
              <a:t> of god.  We carry god within us and should live accordingly. (</a:t>
            </a:r>
            <a:r>
              <a:rPr lang="en-US" sz="1800" i="1" smtClean="0"/>
              <a:t>Disc., </a:t>
            </a:r>
            <a:r>
              <a:rPr lang="en-US" sz="1800" smtClean="0"/>
              <a:t>p. 10)	</a:t>
            </a:r>
          </a:p>
          <a:p>
            <a:pPr marL="0" indent="0" eaLnBrk="1" hangingPunct="1">
              <a:buFont typeface="Arial" charset="0"/>
              <a:buNone/>
            </a:pPr>
            <a:r>
              <a:rPr lang="en-US" sz="1800" smtClean="0"/>
              <a:t>God has assigned to each us our own </a:t>
            </a:r>
            <a:r>
              <a:rPr lang="en-US" sz="1800" i="1" smtClean="0"/>
              <a:t>personal daemon</a:t>
            </a:r>
            <a:r>
              <a:rPr lang="en-US" sz="1800" smtClean="0"/>
              <a:t> as a guardian.   Thus we are never alone:  “god is within, and your daemon is within, and what need have they of light to see what you are doing?” (</a:t>
            </a:r>
            <a:r>
              <a:rPr lang="en-US" sz="1800" i="1" smtClean="0"/>
              <a:t>Disc., </a:t>
            </a:r>
            <a:r>
              <a:rPr lang="en-US" sz="1800" smtClean="0"/>
              <a:t>p. 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228600"/>
            <a:ext cx="8229600" cy="1143000"/>
          </a:xfrm>
        </p:spPr>
        <p:txBody>
          <a:bodyPr/>
          <a:lstStyle/>
          <a:p>
            <a:pPr algn="l" eaLnBrk="1" hangingPunct="1"/>
            <a:r>
              <a:rPr lang="en-US" sz="2000" smtClean="0"/>
              <a:t>Problems:</a:t>
            </a:r>
          </a:p>
        </p:txBody>
      </p:sp>
      <p:sp>
        <p:nvSpPr>
          <p:cNvPr id="37890" name="Content Placeholder 2"/>
          <p:cNvSpPr>
            <a:spLocks noGrp="1"/>
          </p:cNvSpPr>
          <p:nvPr>
            <p:ph idx="1"/>
          </p:nvPr>
        </p:nvSpPr>
        <p:spPr>
          <a:xfrm>
            <a:off x="457200" y="1219200"/>
            <a:ext cx="8229600" cy="4525963"/>
          </a:xfrm>
        </p:spPr>
        <p:txBody>
          <a:bodyPr/>
          <a:lstStyle/>
          <a:p>
            <a:pPr eaLnBrk="1" hangingPunct="1">
              <a:buFont typeface="Arial" charset="0"/>
              <a:buAutoNum type="arabicPeriod"/>
              <a:tabLst>
                <a:tab pos="342900" algn="l"/>
              </a:tabLst>
            </a:pPr>
            <a:r>
              <a:rPr lang="en-US" sz="1800" smtClean="0"/>
              <a:t>Do we need to understand how the universe works as a perfect whole in order</a:t>
            </a:r>
          </a:p>
          <a:p>
            <a:pPr eaLnBrk="1" hangingPunct="1">
              <a:buFont typeface="Arial" charset="0"/>
              <a:buNone/>
              <a:tabLst>
                <a:tab pos="342900" algn="l"/>
              </a:tabLst>
            </a:pPr>
            <a:r>
              <a:rPr lang="en-US" sz="1800" smtClean="0"/>
              <a:t> 	to attain happiness?  Do we need at least some understanding of “physics,” or</a:t>
            </a:r>
          </a:p>
          <a:p>
            <a:pPr eaLnBrk="1" hangingPunct="1">
              <a:buFont typeface="Arial" charset="0"/>
              <a:buNone/>
              <a:tabLst>
                <a:tab pos="342900" algn="l"/>
              </a:tabLst>
            </a:pPr>
            <a:r>
              <a:rPr lang="en-US" sz="1800" smtClean="0"/>
              <a:t>	is it enough to believe that the universe always works rationally, for the good?</a:t>
            </a:r>
          </a:p>
          <a:p>
            <a:pPr eaLnBrk="1" hangingPunct="1">
              <a:buFont typeface="Arial" charset="0"/>
              <a:buAutoNum type="arabicPeriod" startAt="2"/>
              <a:tabLst>
                <a:tab pos="342900" algn="l"/>
              </a:tabLst>
            </a:pPr>
            <a:r>
              <a:rPr lang="en-US" sz="1800" smtClean="0"/>
              <a:t>Is the personal daemon that god gave each of us like a guardian angel, or is it</a:t>
            </a:r>
          </a:p>
          <a:p>
            <a:pPr eaLnBrk="1" hangingPunct="1">
              <a:buFont typeface="Arial" charset="0"/>
              <a:buNone/>
              <a:tabLst>
                <a:tab pos="342900" algn="l"/>
              </a:tabLst>
            </a:pPr>
            <a:r>
              <a:rPr lang="en-US" sz="1800" smtClean="0"/>
              <a:t>	simply our own power of reason?  </a:t>
            </a:r>
          </a:p>
          <a:p>
            <a:pPr eaLnBrk="1" hangingPunct="1">
              <a:buFont typeface="Arial" charset="0"/>
              <a:buAutoNum type="arabicPeriod" startAt="3"/>
              <a:tabLst>
                <a:tab pos="342900" algn="l"/>
              </a:tabLst>
            </a:pPr>
            <a:r>
              <a:rPr lang="en-US" sz="1800" smtClean="0"/>
              <a:t>Does the claim that we are fragments of god mean anything more than that</a:t>
            </a:r>
          </a:p>
          <a:p>
            <a:pPr eaLnBrk="1" hangingPunct="1">
              <a:buFont typeface="Arial" charset="0"/>
              <a:buNone/>
              <a:tabLst>
                <a:tab pos="342900" algn="l"/>
              </a:tabLst>
            </a:pPr>
            <a:r>
              <a:rPr lang="en-US" sz="1800" smtClean="0"/>
              <a:t>	we have rational faculties?  (Does Epictetus personify god and the daemon</a:t>
            </a:r>
          </a:p>
          <a:p>
            <a:pPr eaLnBrk="1" hangingPunct="1">
              <a:buFont typeface="Arial" charset="0"/>
              <a:buNone/>
              <a:tabLst>
                <a:tab pos="342900" algn="l"/>
              </a:tabLst>
            </a:pPr>
            <a:r>
              <a:rPr lang="en-US" sz="1800" smtClean="0"/>
              <a:t>	only as a concession to popular opinion about the gods?) </a:t>
            </a:r>
          </a:p>
          <a:p>
            <a:pPr eaLnBrk="1" hangingPunct="1">
              <a:buFont typeface="Arial" charset="0"/>
              <a:buAutoNum type="arabicPeriod" startAt="4"/>
              <a:tabLst>
                <a:tab pos="342900" algn="l"/>
              </a:tabLst>
            </a:pPr>
            <a:r>
              <a:rPr lang="en-US" sz="1800" smtClean="0"/>
              <a:t>Stoics argue that nobody is a slave by nature:  no human being is just a “living tool,” designed by nature or god to be used by other people.  In contrast, Stoics claim that animals are indeed made to be used.  Is there any way to justify</a:t>
            </a:r>
          </a:p>
          <a:p>
            <a:pPr eaLnBrk="1" hangingPunct="1">
              <a:buFont typeface="Arial" charset="0"/>
              <a:buNone/>
              <a:tabLst>
                <a:tab pos="342900" algn="l"/>
              </a:tabLst>
            </a:pPr>
            <a:r>
              <a:rPr lang="en-US" sz="1800" i="1" smtClean="0"/>
              <a:t>	</a:t>
            </a:r>
            <a:r>
              <a:rPr lang="en-US" sz="1800" smtClean="0"/>
              <a:t>this view of animals that does not depend on theology?</a:t>
            </a:r>
            <a:endParaRPr lang="en-US" sz="1800" i="1" smtClean="0"/>
          </a:p>
          <a:p>
            <a:pPr eaLnBrk="1" hangingPunct="1">
              <a:buFont typeface="Arial" charset="0"/>
              <a:buNone/>
              <a:tabLst>
                <a:tab pos="342900" algn="l"/>
              </a:tabLst>
            </a:pPr>
            <a:r>
              <a:rPr lang="en-US" sz="1800" i="1" smtClean="0"/>
              <a:t>	  </a:t>
            </a:r>
            <a:endParaRPr lang="en-US" sz="180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1031</Words>
  <Application>Microsoft Office PowerPoint</Application>
  <PresentationFormat>On-screen Show (4:3)</PresentationFormat>
  <Paragraphs>68</Paragraphs>
  <Slides>7</Slides>
  <Notes>6</Notes>
  <HiddenSlides>0</HiddenSlides>
  <MMClips>0</MMClips>
  <ScaleCrop>false</ScaleCrop>
  <HeadingPairs>
    <vt:vector size="6" baseType="variant">
      <vt:variant>
        <vt:lpstr>Fonts Used</vt:lpstr>
      </vt:variant>
      <vt:variant>
        <vt:i4>2</vt:i4>
      </vt:variant>
      <vt:variant>
        <vt:lpstr>Design Template</vt:lpstr>
      </vt:variant>
      <vt:variant>
        <vt:i4>2</vt:i4>
      </vt:variant>
      <vt:variant>
        <vt:lpstr>Slide Titles</vt:lpstr>
      </vt:variant>
      <vt:variant>
        <vt:i4>7</vt:i4>
      </vt:variant>
    </vt:vector>
  </HeadingPairs>
  <TitlesOfParts>
    <vt:vector size="11" baseType="lpstr">
      <vt:lpstr>Arial</vt:lpstr>
      <vt:lpstr>Calibri</vt:lpstr>
      <vt:lpstr>Office Theme</vt:lpstr>
      <vt:lpstr>1_Office Theme</vt:lpstr>
      <vt:lpstr>The Central Argument</vt:lpstr>
      <vt:lpstr>Empirical Objections to P3:   that “What You Want is Up to You”</vt:lpstr>
      <vt:lpstr>Possible Replies:</vt:lpstr>
      <vt:lpstr>Another Empirical Objection:</vt:lpstr>
      <vt:lpstr>Normative Objections:</vt:lpstr>
      <vt:lpstr>The Big Picture:  Divine Providence</vt:lpstr>
      <vt:lpstr>Problems: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Kent</dc:creator>
  <cp:lastModifiedBy>Suzanne Bolding</cp:lastModifiedBy>
  <cp:revision>29</cp:revision>
  <dcterms:created xsi:type="dcterms:W3CDTF">2010-09-29T03:18:01Z</dcterms:created>
  <dcterms:modified xsi:type="dcterms:W3CDTF">2011-09-28T17:21:09Z</dcterms:modified>
</cp:coreProperties>
</file>