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58" r:id="rId3"/>
    <p:sldId id="259" r:id="rId4"/>
    <p:sldId id="260" r:id="rId5"/>
    <p:sldId id="261" r:id="rId6"/>
    <p:sldId id="262"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77" d="100"/>
          <a:sy n="77" d="100"/>
        </p:scale>
        <p:origin x="-108" y="-84"/>
      </p:cViewPr>
      <p:guideLst>
        <p:guide orient="horz" pos="2160"/>
        <p:guide pos="2880"/>
      </p:guideLst>
    </p:cSldViewPr>
  </p:slideViewPr>
  <p:outlineViewPr>
    <p:cViewPr>
      <p:scale>
        <a:sx n="33" d="100"/>
        <a:sy n="33" d="100"/>
      </p:scale>
      <p:origin x="0" y="606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2662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11E9D810-119F-44AB-9A3F-164D4CEAD43E}" type="datetimeFigureOut">
              <a:rPr lang="en-US"/>
              <a:pPr>
                <a:defRPr/>
              </a:pPr>
              <a:t>9/30/2011</a:t>
            </a:fld>
            <a:endParaRPr lang="en-US"/>
          </a:p>
        </p:txBody>
      </p:sp>
      <p:sp>
        <p:nvSpPr>
          <p:cNvPr id="2662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2662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BBE1F61-7F7B-4E15-A5B0-BE76A0DD4F4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1843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FDE9BD0F-C5FB-45F8-AAD7-30B2D49A1CCF}" type="datetimeFigureOut">
              <a:rPr lang="en-US"/>
              <a:pPr>
                <a:defRPr/>
              </a:pPr>
              <a:t>9/30/2011</a:t>
            </a:fld>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0BF85C38-DFE8-4344-8952-B4B42F3993E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3AACDA1-D67E-4D93-8D91-4848478E9FA9}" type="datetimeFigureOut">
              <a:rPr lang="en-US"/>
              <a:pPr>
                <a:defRPr/>
              </a:pPr>
              <a:t>9/30/2011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A78134-C4F8-45E4-B9A5-22FFE52B05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97A4FB-88DB-4C40-A508-7FAF69E8B45B}" type="datetimeFigureOut">
              <a:rPr lang="en-US"/>
              <a:pPr>
                <a:defRPr/>
              </a:pPr>
              <a:t>9/30/2011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F7DF4E-4790-44E4-A242-D86D2567FFD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82A5D0-E108-4F4D-AA7E-8AE7020DB03B}" type="datetimeFigureOut">
              <a:rPr lang="en-US"/>
              <a:pPr>
                <a:defRPr/>
              </a:pPr>
              <a:t>9/30/2011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98FED9-3B98-4929-8742-47E2D75712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54B8B5-B94A-4C3F-B2C1-1AABEC8D8E00}" type="datetimeFigureOut">
              <a:rPr lang="en-US"/>
              <a:pPr>
                <a:defRPr/>
              </a:pPr>
              <a:t>9/30/2011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93CDF4-BA9B-44CF-8E11-DBC33A6759B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D6AA65-8977-4414-BD7D-7E6966776F3D}" type="datetimeFigureOut">
              <a:rPr lang="en-US"/>
              <a:pPr>
                <a:defRPr/>
              </a:pPr>
              <a:t>9/30/2011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A8FB77-AB34-44BD-9078-FCE8BD1158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491A4C3-F769-4D76-B2F2-809F31F7FD8B}" type="datetimeFigureOut">
              <a:rPr lang="en-US"/>
              <a:pPr>
                <a:defRPr/>
              </a:pPr>
              <a:t>9/30/2011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D4AFE0-E092-409A-9958-3789F11462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CB6CF2E-1821-49E5-8BF4-FF0BF9EB4971}" type="datetimeFigureOut">
              <a:rPr lang="en-US"/>
              <a:pPr>
                <a:defRPr/>
              </a:pPr>
              <a:t>9/30/2011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428538-4C6C-407C-B12D-1E4CA040A3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A388883-E704-482D-B7D7-6303FCCC320D}" type="datetimeFigureOut">
              <a:rPr lang="en-US"/>
              <a:pPr>
                <a:defRPr/>
              </a:pPr>
              <a:t>9/30/2011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6FAC339-D0D6-4EDF-91D0-22E2B3D9D9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5FBEEC-A9ED-4598-BBBD-B6BDC8651EBB}" type="datetimeFigureOut">
              <a:rPr lang="en-US"/>
              <a:pPr>
                <a:defRPr/>
              </a:pPr>
              <a:t>9/30/2011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1EC943C-E3FB-44CD-9B45-312F6A17C7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19CB6C-FB53-4A33-BC56-CFC1BCEC9A3B}" type="datetimeFigureOut">
              <a:rPr lang="en-US"/>
              <a:pPr>
                <a:defRPr/>
              </a:pPr>
              <a:t>9/30/2011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4AEDC8-3C69-43B8-AEFF-64717CCE09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2155A7-F2FB-44CE-BD62-E9962829DBFD}" type="datetimeFigureOut">
              <a:rPr lang="en-US"/>
              <a:pPr>
                <a:defRPr/>
              </a:pPr>
              <a:t>9/30/2011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FDD5FF-92D7-42A4-B51F-7D83F8D9A25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A7C14AF-68F0-4026-BFB9-6BCC57456EBE}" type="datetimeFigureOut">
              <a:rPr lang="en-US"/>
              <a:pPr>
                <a:defRPr/>
              </a:pPr>
              <a:t>9/30/2011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A56AD4B-AB8A-4C29-9957-AAF35B0E91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z="2400" smtClean="0"/>
              <a:t>Epicurus (d. 270 BCE)</a:t>
            </a:r>
          </a:p>
        </p:txBody>
      </p:sp>
      <p:sp>
        <p:nvSpPr>
          <p:cNvPr id="15362" name="Content Placeholder 2"/>
          <p:cNvSpPr>
            <a:spLocks noGrp="1"/>
          </p:cNvSpPr>
          <p:nvPr>
            <p:ph idx="1"/>
          </p:nvPr>
        </p:nvSpPr>
        <p:spPr>
          <a:xfrm>
            <a:off x="457200" y="1219200"/>
            <a:ext cx="8229600" cy="4525963"/>
          </a:xfrm>
        </p:spPr>
        <p:txBody>
          <a:bodyPr/>
          <a:lstStyle/>
          <a:p>
            <a:pPr marL="0" indent="0" eaLnBrk="1" hangingPunct="1">
              <a:buFont typeface="Arial" charset="0"/>
              <a:buNone/>
            </a:pPr>
            <a:r>
              <a:rPr lang="en-US" sz="2000" u="sng" smtClean="0"/>
              <a:t>Historical Context and Influence</a:t>
            </a:r>
            <a:endParaRPr lang="en-US" sz="2000" smtClean="0"/>
          </a:p>
          <a:p>
            <a:pPr marL="0" indent="0" eaLnBrk="1" hangingPunct="1"/>
            <a:r>
              <a:rPr lang="en-US" sz="1800" smtClean="0"/>
              <a:t>Grew up in a “noble” family, established a school in ancient Athens </a:t>
            </a:r>
          </a:p>
          <a:p>
            <a:pPr marL="0" indent="0" eaLnBrk="1" hangingPunct="1"/>
            <a:r>
              <a:rPr lang="en-US" sz="1800" smtClean="0"/>
              <a:t>Developed a philosophical system based on an atomistic account of nature and an ethics identifying pleasure as the goal of human life</a:t>
            </a:r>
          </a:p>
          <a:p>
            <a:pPr marL="0" indent="0" eaLnBrk="1" hangingPunct="1"/>
            <a:r>
              <a:rPr lang="en-US" sz="1800" smtClean="0"/>
              <a:t>Wrote a few works that have  survived (e.g., the letters to Herodotus and Menoceus), though his teachings are known to us mainly through the writings of others</a:t>
            </a:r>
          </a:p>
          <a:p>
            <a:pPr marL="0" indent="0" eaLnBrk="1" hangingPunct="1"/>
            <a:r>
              <a:rPr lang="en-US" sz="1800" smtClean="0"/>
              <a:t>Teachings popularized during the Roman empire by Lucretius (d. ca. 50 BC) in a long poem: </a:t>
            </a:r>
            <a:r>
              <a:rPr lang="en-US" sz="1800" i="1" smtClean="0"/>
              <a:t>On the Nature of Things</a:t>
            </a:r>
          </a:p>
          <a:p>
            <a:pPr marL="0" indent="0" eaLnBrk="1" hangingPunct="1"/>
            <a:r>
              <a:rPr lang="en-US" sz="1800" smtClean="0"/>
              <a:t>Drew strong (and sometimes unfair) criticism from Stoics and Christians</a:t>
            </a:r>
          </a:p>
          <a:p>
            <a:pPr marL="0" indent="0" eaLnBrk="1" hangingPunct="1"/>
            <a:r>
              <a:rPr lang="en-US" sz="1800" smtClean="0"/>
              <a:t>Epicureanism revived: </a:t>
            </a:r>
          </a:p>
          <a:p>
            <a:pPr marL="0" indent="0" eaLnBrk="1" hangingPunct="1">
              <a:buFont typeface="Arial" charset="0"/>
              <a:buNone/>
            </a:pPr>
            <a:r>
              <a:rPr lang="en-US" sz="1800" smtClean="0"/>
              <a:t>	▪ First during the Renaissance, with efforts to “Christianize” his teachings</a:t>
            </a:r>
          </a:p>
          <a:p>
            <a:pPr marL="0" indent="0" eaLnBrk="1" hangingPunct="1">
              <a:buFont typeface="Arial" charset="0"/>
              <a:buNone/>
            </a:pPr>
            <a:r>
              <a:rPr lang="en-US" sz="1800" smtClean="0"/>
              <a:t>	▪ More widely beginning with the scientific revolution of the 17</a:t>
            </a:r>
            <a:r>
              <a:rPr lang="en-US" sz="1800" baseline="30000" smtClean="0"/>
              <a:t>th</a:t>
            </a:r>
            <a:r>
              <a:rPr lang="en-US" sz="1800" smtClean="0"/>
              <a:t> century</a:t>
            </a:r>
          </a:p>
          <a:p>
            <a:pPr marL="0" indent="0" eaLnBrk="1" hangingPunct="1">
              <a:buFont typeface="Arial" charset="0"/>
              <a:buNone/>
            </a:pPr>
            <a:r>
              <a:rPr lang="en-US" sz="1800" smtClean="0"/>
              <a:t> </a:t>
            </a:r>
          </a:p>
          <a:p>
            <a:pPr marL="0" indent="0" eaLnBrk="1" hangingPunct="1">
              <a:buFont typeface="Arial" charset="0"/>
              <a:buNone/>
            </a:pPr>
            <a:endParaRPr lang="en-US" sz="1800" smtClean="0"/>
          </a:p>
          <a:p>
            <a:pPr marL="0" indent="0" eaLnBrk="1" hangingPunct="1">
              <a:buFont typeface="Arial" charset="0"/>
              <a:buNone/>
            </a:pPr>
            <a:endParaRPr lang="en-U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z="2400" smtClean="0"/>
              <a:t>Modern Influences</a:t>
            </a:r>
          </a:p>
        </p:txBody>
      </p:sp>
      <p:sp>
        <p:nvSpPr>
          <p:cNvPr id="3" name="Content Placeholder 2"/>
          <p:cNvSpPr>
            <a:spLocks noGrp="1"/>
          </p:cNvSpPr>
          <p:nvPr>
            <p:ph idx="1"/>
          </p:nvPr>
        </p:nvSpPr>
        <p:spPr>
          <a:xfrm>
            <a:off x="457200" y="1295400"/>
            <a:ext cx="8229600" cy="4525963"/>
          </a:xfrm>
        </p:spPr>
        <p:txBody>
          <a:bodyPr rtlCol="0">
            <a:normAutofit fontScale="92500" lnSpcReduction="10000"/>
          </a:bodyPr>
          <a:lstStyle/>
          <a:p>
            <a:pPr eaLnBrk="1" fontAlgn="auto" hangingPunct="1">
              <a:spcAft>
                <a:spcPts val="0"/>
              </a:spcAft>
              <a:buFont typeface="Arial" pitchFamily="34" charset="0"/>
              <a:buChar char="•"/>
              <a:defRPr/>
            </a:pPr>
            <a:r>
              <a:rPr lang="en-US" sz="2000" dirty="0" smtClean="0"/>
              <a:t>An important element of </a:t>
            </a:r>
            <a:r>
              <a:rPr lang="en-US" sz="2000" i="1" dirty="0" smtClean="0"/>
              <a:t>Social Contract Theory</a:t>
            </a:r>
            <a:r>
              <a:rPr lang="en-US" sz="2000" dirty="0" smtClean="0"/>
              <a:t>:  the state is an artificial construct, based on an agreement by individuals for mutual benefit; it does not develop from our (alleged) biological nature as cooperative “social animals.”  Examples: Thomas Hobbes and John Locke</a:t>
            </a:r>
          </a:p>
          <a:p>
            <a:pPr eaLnBrk="1" fontAlgn="auto" hangingPunct="1">
              <a:spcAft>
                <a:spcPts val="0"/>
              </a:spcAft>
              <a:buFont typeface="Arial" pitchFamily="34" charset="0"/>
              <a:buChar char="•"/>
              <a:defRPr/>
            </a:pPr>
            <a:r>
              <a:rPr lang="en-US" sz="2000" dirty="0" smtClean="0"/>
              <a:t>An important element of classical </a:t>
            </a:r>
            <a:r>
              <a:rPr lang="en-US" sz="2000" i="1" dirty="0" smtClean="0"/>
              <a:t>Utilitarianism</a:t>
            </a:r>
            <a:r>
              <a:rPr lang="en-US" sz="2000" dirty="0" smtClean="0"/>
              <a:t>:  what is good is what produces happiness as a consequence; and happiness = pleasure.  Examples: Jeremy Bentham and John Stuart Mill</a:t>
            </a:r>
          </a:p>
          <a:p>
            <a:pPr eaLnBrk="1" fontAlgn="auto" hangingPunct="1">
              <a:spcAft>
                <a:spcPts val="0"/>
              </a:spcAft>
              <a:buFont typeface="Arial" pitchFamily="34" charset="0"/>
              <a:buChar char="•"/>
              <a:defRPr/>
            </a:pPr>
            <a:r>
              <a:rPr lang="en-US" sz="2000" dirty="0" smtClean="0"/>
              <a:t>18</a:t>
            </a:r>
            <a:r>
              <a:rPr lang="en-US" sz="2000" baseline="30000" dirty="0" smtClean="0"/>
              <a:t>th</a:t>
            </a:r>
            <a:r>
              <a:rPr lang="en-US" sz="2000" dirty="0" smtClean="0"/>
              <a:t>-19</a:t>
            </a:r>
            <a:r>
              <a:rPr lang="en-US" sz="2000" baseline="30000" dirty="0" smtClean="0"/>
              <a:t>th</a:t>
            </a:r>
            <a:r>
              <a:rPr lang="en-US" sz="2000" dirty="0" smtClean="0"/>
              <a:t> c. </a:t>
            </a:r>
            <a:r>
              <a:rPr lang="en-US" sz="2000" i="1" dirty="0" smtClean="0"/>
              <a:t>Deism</a:t>
            </a:r>
            <a:r>
              <a:rPr lang="en-US" sz="2000" dirty="0" smtClean="0"/>
              <a:t>:  God does not design or govern the natural world, intervene in human affairs, or punish or reward us in some (alleged) afterlife.  Examples: “founding fathers” of the U.S., esp. Thomas Jefferson</a:t>
            </a:r>
          </a:p>
          <a:p>
            <a:pPr eaLnBrk="1" fontAlgn="auto" hangingPunct="1">
              <a:spcAft>
                <a:spcPts val="0"/>
              </a:spcAft>
              <a:buFont typeface="Arial" pitchFamily="34" charset="0"/>
              <a:buChar char="•"/>
              <a:defRPr/>
            </a:pPr>
            <a:r>
              <a:rPr lang="en-US" sz="2000" dirty="0" smtClean="0"/>
              <a:t>More general, indirect influences:  </a:t>
            </a:r>
          </a:p>
          <a:p>
            <a:pPr marL="0" indent="0" eaLnBrk="1" fontAlgn="auto" hangingPunct="1">
              <a:spcAft>
                <a:spcPts val="0"/>
              </a:spcAft>
              <a:buFont typeface="Arial" pitchFamily="34" charset="0"/>
              <a:buNone/>
              <a:defRPr/>
            </a:pPr>
            <a:r>
              <a:rPr lang="en-US" sz="2000" i="1" dirty="0"/>
              <a:t>	</a:t>
            </a:r>
            <a:r>
              <a:rPr lang="en-US" sz="2000" i="1" dirty="0" smtClean="0"/>
              <a:t>▪ Darwinism </a:t>
            </a:r>
            <a:r>
              <a:rPr lang="en-US" sz="2000" dirty="0" smtClean="0"/>
              <a:t>(vs. Intelligent Design; see the criticisms of Benjamin </a:t>
            </a:r>
            <a:r>
              <a:rPr lang="en-US" sz="2000" dirty="0" err="1" smtClean="0"/>
              <a:t>Wiker</a:t>
            </a:r>
            <a:r>
              <a:rPr lang="en-US" sz="2000" dirty="0" smtClean="0"/>
              <a:t>,</a:t>
            </a:r>
          </a:p>
          <a:p>
            <a:pPr marL="0" indent="0" eaLnBrk="1" fontAlgn="auto" hangingPunct="1">
              <a:spcAft>
                <a:spcPts val="0"/>
              </a:spcAft>
              <a:buFont typeface="Arial" pitchFamily="34" charset="0"/>
              <a:buNone/>
              <a:defRPr/>
            </a:pPr>
            <a:r>
              <a:rPr lang="en-US" sz="2000" dirty="0"/>
              <a:t>	</a:t>
            </a:r>
            <a:r>
              <a:rPr lang="en-US" sz="2000" dirty="0" smtClean="0"/>
              <a:t>  </a:t>
            </a:r>
            <a:r>
              <a:rPr lang="en-US" sz="2000" i="1" dirty="0" smtClean="0"/>
              <a:t>Moral Darwinism: How We Became Hedonists</a:t>
            </a:r>
            <a:r>
              <a:rPr lang="en-US" sz="2000" dirty="0" smtClean="0"/>
              <a:t>)</a:t>
            </a:r>
            <a:r>
              <a:rPr lang="en-US" sz="2000" i="1" dirty="0" smtClean="0"/>
              <a:t> </a:t>
            </a:r>
            <a:endParaRPr lang="en-US" sz="2000" dirty="0"/>
          </a:p>
          <a:p>
            <a:pPr marL="0" indent="0" eaLnBrk="1" fontAlgn="auto" hangingPunct="1">
              <a:spcAft>
                <a:spcPts val="0"/>
              </a:spcAft>
              <a:buFont typeface="Arial" pitchFamily="34" charset="0"/>
              <a:buNone/>
              <a:defRPr/>
            </a:pPr>
            <a:r>
              <a:rPr lang="en-US" sz="2000" dirty="0" smtClean="0"/>
              <a:t>	▪ The </a:t>
            </a:r>
            <a:r>
              <a:rPr lang="en-US" sz="2000" i="1" dirty="0"/>
              <a:t>A</a:t>
            </a:r>
            <a:r>
              <a:rPr lang="en-US" sz="2000" i="1" dirty="0" smtClean="0"/>
              <a:t>nimal Rights</a:t>
            </a:r>
            <a:r>
              <a:rPr lang="en-US" sz="2000" dirty="0" smtClean="0"/>
              <a:t> movement (vs. the idea of humans as made by God</a:t>
            </a:r>
          </a:p>
          <a:p>
            <a:pPr marL="0" indent="0" eaLnBrk="1" fontAlgn="auto" hangingPunct="1">
              <a:spcAft>
                <a:spcPts val="0"/>
              </a:spcAft>
              <a:buFont typeface="Arial" pitchFamily="34" charset="0"/>
              <a:buNone/>
              <a:defRPr/>
            </a:pPr>
            <a:r>
              <a:rPr lang="en-US" sz="2000" dirty="0"/>
              <a:t>	</a:t>
            </a:r>
            <a:r>
              <a:rPr lang="en-US" sz="2000" dirty="0" smtClean="0"/>
              <a:t>   for a special and higher purpose)</a:t>
            </a:r>
          </a:p>
          <a:p>
            <a:pPr eaLnBrk="1" fontAlgn="auto" hangingPunct="1">
              <a:spcAft>
                <a:spcPts val="0"/>
              </a:spcAft>
              <a:buFont typeface="Arial" pitchFamily="34" charset="0"/>
              <a:buChar char="•"/>
              <a:defRPr/>
            </a:pPr>
            <a:endParaRPr lang="en-US" sz="2000" dirty="0" smtClean="0"/>
          </a:p>
          <a:p>
            <a:pPr marL="0" indent="0" eaLnBrk="1" fontAlgn="auto" hangingPunct="1">
              <a:spcAft>
                <a:spcPts val="0"/>
              </a:spcAft>
              <a:buFont typeface="Arial" pitchFamily="34" charset="0"/>
              <a:buNone/>
              <a:defRPr/>
            </a:pPr>
            <a:endParaRPr lang="en-US" sz="2000" i="1" dirty="0" smtClean="0"/>
          </a:p>
          <a:p>
            <a:pPr eaLnBrk="1" fontAlgn="auto" hangingPunct="1">
              <a:spcAft>
                <a:spcPts val="0"/>
              </a:spcAft>
              <a:buFont typeface="Arial" pitchFamily="34" charset="0"/>
              <a:buChar char="•"/>
              <a:defRPr/>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2400" dirty="0" smtClean="0"/>
              <a:t>Theory of Knowledge and “Physics”:</a:t>
            </a:r>
            <a:br>
              <a:rPr lang="en-US" sz="2400" dirty="0" smtClean="0"/>
            </a:br>
            <a:r>
              <a:rPr lang="en-US" sz="2400" dirty="0" smtClean="0"/>
              <a:t>The Letter to Herodotus</a:t>
            </a:r>
            <a:br>
              <a:rPr lang="en-US" sz="2400" dirty="0" smtClean="0"/>
            </a:br>
            <a:endParaRPr lang="en-US" sz="2400" dirty="0"/>
          </a:p>
        </p:txBody>
      </p:sp>
      <p:sp>
        <p:nvSpPr>
          <p:cNvPr id="19458" name="Content Placeholder 2"/>
          <p:cNvSpPr>
            <a:spLocks noGrp="1"/>
          </p:cNvSpPr>
          <p:nvPr>
            <p:ph idx="1"/>
          </p:nvPr>
        </p:nvSpPr>
        <p:spPr>
          <a:xfrm>
            <a:off x="457200" y="1295400"/>
            <a:ext cx="8229600" cy="4525963"/>
          </a:xfrm>
        </p:spPr>
        <p:txBody>
          <a:bodyPr/>
          <a:lstStyle/>
          <a:p>
            <a:pPr marL="0" indent="0" eaLnBrk="1" hangingPunct="1">
              <a:buFont typeface="Arial" charset="0"/>
              <a:buNone/>
              <a:tabLst>
                <a:tab pos="457200" algn="l"/>
              </a:tabLst>
            </a:pPr>
            <a:r>
              <a:rPr lang="en-US" sz="1800" i="1" smtClean="0"/>
              <a:t>Empiricism</a:t>
            </a:r>
            <a:r>
              <a:rPr lang="en-US" sz="1800" smtClean="0"/>
              <a:t>:  Knowledge ultimately rests on sense experience, but we need reason to avoid erroneous opinions about what we learn from sense experience and to make inferences about what is non-evident.</a:t>
            </a:r>
          </a:p>
          <a:p>
            <a:pPr marL="0" indent="0" eaLnBrk="1" hangingPunct="1">
              <a:buFont typeface="Arial" charset="0"/>
              <a:buNone/>
              <a:tabLst>
                <a:tab pos="457200" algn="l"/>
              </a:tabLst>
            </a:pPr>
            <a:endParaRPr lang="en-US" sz="1800" smtClean="0"/>
          </a:p>
          <a:p>
            <a:pPr marL="0" indent="0" eaLnBrk="1" hangingPunct="1">
              <a:buFont typeface="Arial" charset="0"/>
              <a:buNone/>
              <a:tabLst>
                <a:tab pos="457200" algn="l"/>
              </a:tabLst>
            </a:pPr>
            <a:r>
              <a:rPr lang="en-US" sz="1800" u="sng" smtClean="0"/>
              <a:t>Argument that the totality of things was/is/always will be the same (#38-39)</a:t>
            </a:r>
            <a:r>
              <a:rPr lang="en-US" sz="1800" smtClean="0"/>
              <a:t>:</a:t>
            </a:r>
            <a:endParaRPr lang="en-US" sz="1800" u="sng" smtClean="0"/>
          </a:p>
          <a:p>
            <a:pPr marL="0" indent="0" eaLnBrk="1" hangingPunct="1">
              <a:tabLst>
                <a:tab pos="457200" algn="l"/>
              </a:tabLst>
            </a:pPr>
            <a:r>
              <a:rPr lang="en-US" sz="1800" smtClean="0"/>
              <a:t>P1. Nothing comes into being from “what is not” (i.e., from what does not exist).</a:t>
            </a:r>
          </a:p>
          <a:p>
            <a:pPr marL="0" indent="0" eaLnBrk="1" hangingPunct="1">
              <a:tabLst>
                <a:tab pos="457200" algn="l"/>
              </a:tabLst>
            </a:pPr>
            <a:r>
              <a:rPr lang="en-US" sz="1800" smtClean="0"/>
              <a:t>P2. Nothing that exists can become what is not (i.e., can entirely cease to exist).</a:t>
            </a:r>
          </a:p>
          <a:p>
            <a:pPr marL="0" indent="0" eaLnBrk="1" hangingPunct="1">
              <a:tabLst>
                <a:tab pos="457200" algn="l"/>
              </a:tabLst>
            </a:pPr>
            <a:r>
              <a:rPr lang="en-US" sz="1800" smtClean="0"/>
              <a:t>C.   The totality of things has always been just like it is now and always will be.</a:t>
            </a:r>
          </a:p>
          <a:p>
            <a:pPr marL="0" indent="0" eaLnBrk="1" hangingPunct="1">
              <a:buFont typeface="Arial" charset="0"/>
              <a:buAutoNum type="alphaUcPeriod" startAt="3"/>
              <a:tabLst>
                <a:tab pos="457200" algn="l"/>
              </a:tabLst>
            </a:pPr>
            <a:endParaRPr lang="en-US" sz="1800" smtClean="0"/>
          </a:p>
          <a:p>
            <a:pPr marL="0" indent="0" eaLnBrk="1" hangingPunct="1">
              <a:buFont typeface="Arial" charset="0"/>
              <a:buNone/>
              <a:tabLst>
                <a:tab pos="457200" algn="l"/>
              </a:tabLst>
            </a:pPr>
            <a:r>
              <a:rPr lang="en-US" sz="1800" u="sng" smtClean="0"/>
              <a:t>What exists</a:t>
            </a:r>
            <a:r>
              <a:rPr lang="en-US" sz="1800" smtClean="0"/>
              <a:t>? </a:t>
            </a:r>
          </a:p>
          <a:p>
            <a:pPr marL="0" indent="0" eaLnBrk="1" hangingPunct="1">
              <a:buFont typeface="Arial" charset="0"/>
              <a:buNone/>
              <a:tabLst>
                <a:tab pos="457200" algn="l"/>
              </a:tabLst>
            </a:pPr>
            <a:r>
              <a:rPr lang="en-US" sz="1800" smtClean="0"/>
              <a:t>Epicurus’s </a:t>
            </a:r>
            <a:r>
              <a:rPr lang="en-US" sz="1800" i="1" smtClean="0"/>
              <a:t>materialism</a:t>
            </a:r>
            <a:r>
              <a:rPr lang="en-US" sz="1800" smtClean="0"/>
              <a:t>:  The totality of things is made up of bodies and the void (#39).</a:t>
            </a:r>
          </a:p>
          <a:p>
            <a:pPr marL="0" indent="0" eaLnBrk="1" hangingPunct="1">
              <a:tabLst>
                <a:tab pos="457200" algn="l"/>
              </a:tabLst>
            </a:pPr>
            <a:r>
              <a:rPr lang="en-US" sz="1800" smtClean="0"/>
              <a:t>Bodies are themselves either atoms or compounds of atoms (#40).</a:t>
            </a:r>
          </a:p>
          <a:p>
            <a:pPr marL="0" indent="0" eaLnBrk="1" hangingPunct="1">
              <a:tabLst>
                <a:tab pos="457200" algn="l"/>
              </a:tabLst>
            </a:pPr>
            <a:endParaRPr lang="en-US"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z="2400" smtClean="0"/>
              <a:t>The Void</a:t>
            </a:r>
          </a:p>
        </p:txBody>
      </p:sp>
      <p:sp>
        <p:nvSpPr>
          <p:cNvPr id="21506" name="Content Placeholder 2"/>
          <p:cNvSpPr>
            <a:spLocks noGrp="1"/>
          </p:cNvSpPr>
          <p:nvPr>
            <p:ph idx="1"/>
          </p:nvPr>
        </p:nvSpPr>
        <p:spPr>
          <a:xfrm>
            <a:off x="457200" y="1447800"/>
            <a:ext cx="8229600" cy="4525963"/>
          </a:xfrm>
        </p:spPr>
        <p:txBody>
          <a:bodyPr/>
          <a:lstStyle/>
          <a:p>
            <a:pPr marL="0" indent="0" eaLnBrk="1" hangingPunct="1">
              <a:buFont typeface="Arial" charset="0"/>
              <a:buNone/>
              <a:tabLst>
                <a:tab pos="457200" algn="l"/>
              </a:tabLst>
            </a:pPr>
            <a:r>
              <a:rPr lang="en-US" sz="1800" u="sng" smtClean="0"/>
              <a:t>A well-known logical argument against the existence of a Void</a:t>
            </a:r>
            <a:r>
              <a:rPr lang="en-US" sz="1800" smtClean="0"/>
              <a:t>:</a:t>
            </a:r>
          </a:p>
          <a:p>
            <a:pPr marL="0" indent="0" eaLnBrk="1" hangingPunct="1">
              <a:buFont typeface="Arial" charset="0"/>
              <a:buNone/>
              <a:tabLst>
                <a:tab pos="457200" algn="l"/>
              </a:tabLst>
            </a:pPr>
            <a:r>
              <a:rPr lang="en-US" sz="1800" smtClean="0"/>
              <a:t>The Void = What is not (what does not exist)</a:t>
            </a:r>
          </a:p>
          <a:p>
            <a:pPr marL="0" indent="0" eaLnBrk="1" hangingPunct="1">
              <a:buFont typeface="Arial" charset="0"/>
              <a:buNone/>
              <a:tabLst>
                <a:tab pos="457200" algn="l"/>
              </a:tabLst>
            </a:pPr>
            <a:r>
              <a:rPr lang="en-US" sz="1800" smtClean="0"/>
              <a:t>It is a logical contradiction to say that what does not exist does exist.</a:t>
            </a:r>
          </a:p>
          <a:p>
            <a:pPr marL="0" indent="0" eaLnBrk="1" hangingPunct="1">
              <a:buFont typeface="Arial" charset="0"/>
              <a:buNone/>
              <a:tabLst>
                <a:tab pos="457200" algn="l"/>
              </a:tabLst>
            </a:pPr>
            <a:r>
              <a:rPr lang="en-US" sz="1800" smtClean="0"/>
              <a:t>Conclusion:   Everything is actually One; nothing actually moves.</a:t>
            </a:r>
          </a:p>
          <a:p>
            <a:pPr marL="0" indent="0" eaLnBrk="1" hangingPunct="1">
              <a:buFont typeface="Arial" charset="0"/>
              <a:buNone/>
              <a:tabLst>
                <a:tab pos="457200" algn="l"/>
              </a:tabLst>
            </a:pPr>
            <a:endParaRPr lang="en-US" sz="1800" smtClean="0"/>
          </a:p>
          <a:p>
            <a:pPr marL="0" indent="0" eaLnBrk="1" hangingPunct="1">
              <a:buFont typeface="Arial" charset="0"/>
              <a:buNone/>
              <a:tabLst>
                <a:tab pos="457200" algn="l"/>
              </a:tabLst>
            </a:pPr>
            <a:r>
              <a:rPr lang="en-US" sz="1800" u="sng" smtClean="0"/>
              <a:t>Epicurus’s view (#39-40)</a:t>
            </a:r>
            <a:r>
              <a:rPr lang="en-US" sz="1800" smtClean="0"/>
              <a:t>:</a:t>
            </a:r>
            <a:endParaRPr lang="en-US" sz="1800" u="sng" smtClean="0"/>
          </a:p>
          <a:p>
            <a:pPr marL="0" indent="0" eaLnBrk="1" hangingPunct="1">
              <a:buFont typeface="Arial" charset="0"/>
              <a:buNone/>
              <a:tabLst>
                <a:tab pos="457200" algn="l"/>
              </a:tabLst>
            </a:pPr>
            <a:r>
              <a:rPr lang="en-US" sz="1800" smtClean="0"/>
              <a:t>The Void = Empty space (vs. What is not)</a:t>
            </a:r>
          </a:p>
          <a:p>
            <a:pPr marL="0" indent="0" eaLnBrk="1" hangingPunct="1">
              <a:buFont typeface="Arial" charset="0"/>
              <a:buNone/>
              <a:tabLst>
                <a:tab pos="457200" algn="l"/>
              </a:tabLst>
            </a:pPr>
            <a:r>
              <a:rPr lang="en-US" sz="1800" smtClean="0"/>
              <a:t>The Void cannot act or be acted upon (#67).</a:t>
            </a:r>
          </a:p>
          <a:p>
            <a:pPr marL="0" indent="0" eaLnBrk="1" hangingPunct="1">
              <a:buFont typeface="Arial" charset="0"/>
              <a:buNone/>
              <a:tabLst>
                <a:tab pos="457200" algn="l"/>
              </a:tabLst>
            </a:pPr>
            <a:r>
              <a:rPr lang="en-US" sz="1800" smtClean="0"/>
              <a:t>We cannot see or touch a Void, but we must infer its existence from what we do see.</a:t>
            </a:r>
          </a:p>
          <a:p>
            <a:pPr marL="0" indent="0" eaLnBrk="1" hangingPunct="1">
              <a:buFont typeface="Arial" charset="0"/>
              <a:buNone/>
              <a:tabLst>
                <a:tab pos="457200" algn="l"/>
              </a:tabLst>
            </a:pPr>
            <a:r>
              <a:rPr lang="en-US" sz="1800" smtClean="0"/>
              <a:t>Why?  Because </a:t>
            </a:r>
          </a:p>
          <a:p>
            <a:pPr marL="400050" lvl="1" indent="0" eaLnBrk="1" hangingPunct="1">
              <a:buFont typeface="Arial" charset="0"/>
              <a:buNone/>
              <a:tabLst>
                <a:tab pos="457200" algn="l"/>
              </a:tabLst>
            </a:pPr>
            <a:r>
              <a:rPr lang="en-US" sz="1800" smtClean="0"/>
              <a:t>Bodies obviously do move, and </a:t>
            </a:r>
          </a:p>
          <a:p>
            <a:pPr marL="400050" lvl="1" indent="0" eaLnBrk="1" hangingPunct="1">
              <a:buFont typeface="Arial" charset="0"/>
              <a:buNone/>
              <a:tabLst>
                <a:tab pos="457200" algn="l"/>
              </a:tabLst>
            </a:pPr>
            <a:r>
              <a:rPr lang="en-US" sz="1800" smtClean="0"/>
              <a:t>They could not move without empty space to move through</a:t>
            </a:r>
            <a:r>
              <a:rPr lang="en-US" sz="1400" smtClean="0"/>
              <a:t>  </a:t>
            </a:r>
          </a:p>
          <a:p>
            <a:pPr marL="400050" lvl="1" indent="0" eaLnBrk="1" hangingPunct="1">
              <a:buFont typeface="Arial" charset="0"/>
              <a:buNone/>
              <a:tabLst>
                <a:tab pos="457200" algn="l"/>
              </a:tabLst>
            </a:pPr>
            <a:endParaRPr lang="en-US" sz="1800" smtClean="0"/>
          </a:p>
          <a:p>
            <a:pPr marL="400050" lvl="1" indent="0" eaLnBrk="1" hangingPunct="1">
              <a:buFont typeface="Arial" charset="0"/>
              <a:buNone/>
              <a:tabLst>
                <a:tab pos="457200" algn="l"/>
              </a:tabLst>
            </a:pPr>
            <a:endParaRPr lang="en-US" sz="1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z="2400" smtClean="0"/>
              <a:t>Atoms: The Components of Visible Bodies</a:t>
            </a:r>
          </a:p>
        </p:txBody>
      </p:sp>
      <p:sp>
        <p:nvSpPr>
          <p:cNvPr id="23554" name="Content Placeholder 2"/>
          <p:cNvSpPr>
            <a:spLocks noGrp="1"/>
          </p:cNvSpPr>
          <p:nvPr>
            <p:ph idx="1"/>
          </p:nvPr>
        </p:nvSpPr>
        <p:spPr>
          <a:xfrm>
            <a:off x="457200" y="1371600"/>
            <a:ext cx="8229600" cy="4525963"/>
          </a:xfrm>
        </p:spPr>
        <p:txBody>
          <a:bodyPr/>
          <a:lstStyle/>
          <a:p>
            <a:pPr eaLnBrk="1" hangingPunct="1">
              <a:lnSpc>
                <a:spcPct val="90000"/>
              </a:lnSpc>
            </a:pPr>
            <a:r>
              <a:rPr lang="en-US" sz="1800" smtClean="0"/>
              <a:t>Atoms are only physically indivisible (“uncuttable”) – not theoretically indivisible because atoms themselves have “minimal and indivisible parts” (#58-59)</a:t>
            </a:r>
          </a:p>
          <a:p>
            <a:pPr eaLnBrk="1" hangingPunct="1">
              <a:lnSpc>
                <a:spcPct val="90000"/>
              </a:lnSpc>
            </a:pPr>
            <a:r>
              <a:rPr lang="en-US" sz="1800" smtClean="0"/>
              <a:t>Atoms continue to exist when a visible body dies or disintegrates</a:t>
            </a:r>
          </a:p>
          <a:p>
            <a:pPr eaLnBrk="1" hangingPunct="1">
              <a:lnSpc>
                <a:spcPct val="90000"/>
              </a:lnSpc>
            </a:pPr>
            <a:r>
              <a:rPr lang="en-US" sz="1800" smtClean="0"/>
              <a:t>Have only shape, weight, and size, not colors or smells (#54)</a:t>
            </a:r>
          </a:p>
          <a:p>
            <a:pPr eaLnBrk="1" hangingPunct="1">
              <a:lnSpc>
                <a:spcPct val="90000"/>
              </a:lnSpc>
            </a:pPr>
            <a:r>
              <a:rPr lang="en-US" sz="1800" smtClean="0"/>
              <a:t>Are always in motion; usually move at the same speed and in the same direction unless they collide with other atoms</a:t>
            </a:r>
          </a:p>
          <a:p>
            <a:pPr eaLnBrk="1" hangingPunct="1">
              <a:lnSpc>
                <a:spcPct val="90000"/>
              </a:lnSpc>
            </a:pPr>
            <a:r>
              <a:rPr lang="en-US" sz="1800" smtClean="0"/>
              <a:t>Sometimes “swerve,” thereby introducing an element of indeterminacy into nature (-- doctrine of the “swerve” not explicit, but see the Letter to Menoeceus, #133, against Fate as “the mistress of all”)</a:t>
            </a:r>
          </a:p>
          <a:p>
            <a:pPr eaLnBrk="1" hangingPunct="1">
              <a:lnSpc>
                <a:spcPct val="90000"/>
              </a:lnSpc>
            </a:pPr>
            <a:r>
              <a:rPr lang="en-US" sz="1800" smtClean="0"/>
              <a:t>Clump together, forming bodies</a:t>
            </a:r>
          </a:p>
          <a:p>
            <a:pPr eaLnBrk="1" hangingPunct="1">
              <a:lnSpc>
                <a:spcPct val="90000"/>
              </a:lnSpc>
            </a:pPr>
            <a:r>
              <a:rPr lang="en-US" sz="1800" smtClean="0"/>
              <a:t>Compose the soul,  itself a body made up of fine atoms, “distributed throughout the entire aggregate” (#63)</a:t>
            </a:r>
          </a:p>
          <a:p>
            <a:pPr eaLnBrk="1" hangingPunct="1">
              <a:lnSpc>
                <a:spcPct val="90000"/>
              </a:lnSpc>
            </a:pPr>
            <a:r>
              <a:rPr lang="en-US" sz="1800" smtClean="0"/>
              <a:t>Atoms serve to explain astronomical phenomena</a:t>
            </a:r>
          </a:p>
          <a:p>
            <a:pPr eaLnBrk="1" hangingPunct="1">
              <a:lnSpc>
                <a:spcPct val="90000"/>
              </a:lnSpc>
            </a:pPr>
            <a:r>
              <a:rPr lang="en-US" sz="1800" smtClean="0"/>
              <a:t>Serve (together with the Void) to explain </a:t>
            </a:r>
            <a:r>
              <a:rPr lang="en-US" sz="1800" i="1" smtClean="0"/>
              <a:t>everything </a:t>
            </a:r>
            <a:r>
              <a:rPr lang="en-US" sz="1800" smtClean="0"/>
              <a:t>in nature:  </a:t>
            </a:r>
            <a:r>
              <a:rPr lang="en-US" sz="1800" i="1" smtClean="0"/>
              <a:t>no purposiveness in nature; no rational design or “divine providence” </a:t>
            </a:r>
          </a:p>
          <a:p>
            <a:pPr eaLnBrk="1" hangingPunct="1">
              <a:lnSpc>
                <a:spcPct val="90000"/>
              </a:lnSpc>
              <a:buFont typeface="Arial" charset="0"/>
              <a:buNone/>
            </a:pPr>
            <a:endParaRPr lang="en-US" sz="1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z="2400" smtClean="0"/>
              <a:t>What about the Gods?</a:t>
            </a:r>
          </a:p>
        </p:txBody>
      </p:sp>
      <p:sp>
        <p:nvSpPr>
          <p:cNvPr id="25602" name="Rectangle 3"/>
          <p:cNvSpPr>
            <a:spLocks noGrp="1"/>
          </p:cNvSpPr>
          <p:nvPr>
            <p:ph type="body" idx="1"/>
          </p:nvPr>
        </p:nvSpPr>
        <p:spPr/>
        <p:txBody>
          <a:bodyPr/>
          <a:lstStyle/>
          <a:p>
            <a:pPr eaLnBrk="1" hangingPunct="1"/>
            <a:r>
              <a:rPr lang="en-US" sz="1800" smtClean="0"/>
              <a:t>Gods exist,  but they differ from the popular conception of them (Letter to Menoeceus, #123-24)</a:t>
            </a:r>
          </a:p>
          <a:p>
            <a:pPr eaLnBrk="1" hangingPunct="1"/>
            <a:r>
              <a:rPr lang="en-US" sz="1800" smtClean="0"/>
              <a:t>They are indestructible and “blessed” (= supremely happy)</a:t>
            </a:r>
          </a:p>
          <a:p>
            <a:pPr eaLnBrk="1" hangingPunct="1">
              <a:buFont typeface="Arial" charset="0"/>
              <a:buNone/>
            </a:pPr>
            <a:endParaRPr lang="en-US" sz="1800" smtClean="0"/>
          </a:p>
          <a:p>
            <a:pPr eaLnBrk="1" hangingPunct="1">
              <a:buFont typeface="Arial" charset="0"/>
              <a:buNone/>
            </a:pPr>
            <a:r>
              <a:rPr lang="en-US" sz="1800" smtClean="0"/>
              <a:t>Principal Doctrines, I:</a:t>
            </a:r>
          </a:p>
          <a:p>
            <a:pPr eaLnBrk="1" hangingPunct="1">
              <a:buFont typeface="Arial" charset="0"/>
              <a:buNone/>
            </a:pPr>
            <a:r>
              <a:rPr lang="en-US" sz="1800" smtClean="0"/>
              <a:t>	What is blessed and indestructible has no troubles itself, nor does it give trouble to anyone else, so that is not affected by feelings of anger or gratitude.  For all such things are signs of weakness.</a:t>
            </a:r>
          </a:p>
          <a:p>
            <a:pPr eaLnBrk="1" hangingPunct="1">
              <a:buFont typeface="Arial" charset="0"/>
              <a:buNone/>
            </a:pPr>
            <a:endParaRPr lang="en-US" sz="1800" smtClean="0"/>
          </a:p>
          <a:p>
            <a:pPr eaLnBrk="1" hangingPunct="1">
              <a:buFont typeface="Arial" charset="0"/>
              <a:buNone/>
            </a:pPr>
            <a:r>
              <a:rPr lang="en-US" sz="1800" smtClean="0"/>
              <a:t>Conclusion:</a:t>
            </a:r>
          </a:p>
          <a:p>
            <a:pPr eaLnBrk="1" hangingPunct="1">
              <a:buFont typeface="Arial" charset="0"/>
              <a:buNone/>
            </a:pPr>
            <a:r>
              <a:rPr lang="en-US" sz="1800" smtClean="0"/>
              <a:t>The gods do not create the world, govern it, or even intervene in it, nor do they</a:t>
            </a:r>
          </a:p>
          <a:p>
            <a:pPr eaLnBrk="1" hangingPunct="1">
              <a:buFont typeface="Arial" charset="0"/>
              <a:buNone/>
            </a:pPr>
            <a:r>
              <a:rPr lang="en-US" sz="1800" smtClean="0"/>
              <a:t>punish or reward human beings.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720</Words>
  <Application>Microsoft Office PowerPoint</Application>
  <PresentationFormat>On-screen Show (4:3)</PresentationFormat>
  <Paragraphs>65</Paragraphs>
  <Slides>6</Slides>
  <Notes>6</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6</vt:i4>
      </vt:variant>
    </vt:vector>
  </HeadingPairs>
  <TitlesOfParts>
    <vt:vector size="9" baseType="lpstr">
      <vt:lpstr>Arial</vt:lpstr>
      <vt:lpstr>Calibri</vt:lpstr>
      <vt:lpstr>Office Theme</vt:lpstr>
      <vt:lpstr>Epicurus (d. 270 BCE)</vt:lpstr>
      <vt:lpstr>Modern Influences</vt:lpstr>
      <vt:lpstr>Theory of Knowledge and “Physics”: The Letter to Herodotus </vt:lpstr>
      <vt:lpstr>The Void</vt:lpstr>
      <vt:lpstr>Atoms: The Components of Visible Bodies</vt:lpstr>
      <vt:lpstr>What about the Gods?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Epicurus (d. 270 BC)</dc:title>
  <dc:creator>Bonnie Kent</dc:creator>
  <cp:lastModifiedBy>Suzanne Bolding</cp:lastModifiedBy>
  <cp:revision>28</cp:revision>
  <cp:lastPrinted>2010-10-04T13:04:34Z</cp:lastPrinted>
  <dcterms:created xsi:type="dcterms:W3CDTF">2010-10-04T00:52:51Z</dcterms:created>
  <dcterms:modified xsi:type="dcterms:W3CDTF">2011-09-30T17:16:07Z</dcterms:modified>
</cp:coreProperties>
</file>