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64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92144442-2FF6-4449-81D7-D934C9C2A480}" type="datetimeFigureOut">
              <a:rPr lang="en-US"/>
              <a:pPr/>
              <a:t>11/1/2012</a:t>
            </a:fld>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A35DA735-ECDD-4B8B-B2FD-6364B2295605}" type="slidenum">
              <a:rPr lang="en-US"/>
              <a:pPr/>
              <a:t>‹#›</a:t>
            </a:fld>
            <a:endParaRPr lang="en-US"/>
          </a:p>
        </p:txBody>
      </p:sp>
    </p:spTree>
    <p:extLst>
      <p:ext uri="{BB962C8B-B14F-4D97-AF65-F5344CB8AC3E}">
        <p14:creationId xmlns:p14="http://schemas.microsoft.com/office/powerpoint/2010/main" val="9957289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1B3F33-E1F5-4CFF-BBF0-87B72A85B968}"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CDA861-69D9-408A-95B3-2E78312D37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ADAA99-B875-48F8-ADFE-91039F649DD3}"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AC1DF0-46BE-4340-84B8-40A487D13A9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BF06F8-4BD9-49B0-806A-0275F505C31A}"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3B3193-76D3-44C6-9810-C69F3BC835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AE043B-5CEE-411B-8687-6BC2D61E1A7F}"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89B513-9079-41F5-AE6A-A3F03A37D39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E3A3BEE-79F8-4CCC-9139-DD2C6B703D91}"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D1B956-3A58-4424-A1D8-962E1F75A12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FA80295-093C-4185-B754-72F2E828A52A}"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25F41A-EF06-4D38-B6A6-83DCF1FADC3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22966CB-90CC-4792-842A-27342F763086}" type="datetimeFigureOut">
              <a:rPr lang="en-US"/>
              <a:pPr>
                <a:defRPr/>
              </a:pPr>
              <a:t>11/1/2012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434FEC4-B73F-4617-AFDE-B4E9094AF5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356932-7703-45BF-BAFC-B758AC443A69}" type="datetimeFigureOut">
              <a:rPr lang="en-US"/>
              <a:pPr>
                <a:defRPr/>
              </a:pPr>
              <a:t>11/1/2012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9B1232-32E3-4E3B-BE13-01C1B860CC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41F1EB-FB25-488A-A3FA-ACB8453D35DA}" type="datetimeFigureOut">
              <a:rPr lang="en-US"/>
              <a:pPr>
                <a:defRPr/>
              </a:pPr>
              <a:t>11/1/2012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DF6B818-3964-4146-82DE-34807AA2959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8F25B7-1D69-488A-9C66-3ADE486A7CFA}"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B3D467-683A-48D3-BE53-C2841713CB7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FF87BBE-FFAB-4091-A4AB-98B8602EE4DB}"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28CC91-411E-4AB3-AA9A-CACFD612AD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1A6B7B8-4126-4D6E-82EB-1F5FC011E003}" type="datetimeFigureOut">
              <a:rPr lang="en-US"/>
              <a:pPr>
                <a:defRPr/>
              </a:pPr>
              <a:t>11/1/2012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338BA0A-F743-4A0D-B1D4-3CD27B40D5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rtlCol="0">
            <a:normAutofit fontScale="90000"/>
          </a:bodyPr>
          <a:lstStyle/>
          <a:p>
            <a:pPr fontAlgn="auto">
              <a:spcAft>
                <a:spcPts val="0"/>
              </a:spcAft>
              <a:defRPr/>
            </a:pPr>
            <a:r>
              <a:rPr lang="en-US" sz="2800" dirty="0" smtClean="0"/>
              <a:t>Moses Maimonides (1138-1204)</a:t>
            </a:r>
            <a:r>
              <a:rPr lang="en-US" sz="2400" dirty="0" smtClean="0"/>
              <a:t/>
            </a:r>
            <a:br>
              <a:rPr lang="en-US" sz="2400" dirty="0" smtClean="0"/>
            </a:br>
            <a:endParaRPr lang="en-US" sz="2400" dirty="0"/>
          </a:p>
        </p:txBody>
      </p:sp>
      <p:sp>
        <p:nvSpPr>
          <p:cNvPr id="3" name="Content Placeholder 2"/>
          <p:cNvSpPr>
            <a:spLocks noGrp="1"/>
          </p:cNvSpPr>
          <p:nvPr>
            <p:ph idx="1"/>
          </p:nvPr>
        </p:nvSpPr>
        <p:spPr>
          <a:xfrm>
            <a:off x="457200" y="1295400"/>
            <a:ext cx="8229600" cy="4525963"/>
          </a:xfrm>
        </p:spPr>
        <p:txBody>
          <a:bodyPr rtlCol="0">
            <a:normAutofit fontScale="92500" lnSpcReduction="10000"/>
          </a:bodyPr>
          <a:lstStyle/>
          <a:p>
            <a:pPr fontAlgn="auto">
              <a:spcAft>
                <a:spcPts val="0"/>
              </a:spcAft>
              <a:buFont typeface="Arial" pitchFamily="34" charset="0"/>
              <a:buChar char="•"/>
              <a:defRPr/>
            </a:pPr>
            <a:r>
              <a:rPr lang="en-US" sz="2000" dirty="0" smtClean="0"/>
              <a:t>Known in Hebrew as Moshe ben </a:t>
            </a:r>
            <a:r>
              <a:rPr lang="en-US" sz="2000" dirty="0" err="1" smtClean="0"/>
              <a:t>Maimon</a:t>
            </a:r>
            <a:r>
              <a:rPr lang="en-US" sz="2000" dirty="0" smtClean="0"/>
              <a:t> or the </a:t>
            </a:r>
            <a:r>
              <a:rPr lang="en-US" sz="2000" dirty="0" err="1" smtClean="0"/>
              <a:t>Rambam</a:t>
            </a:r>
            <a:r>
              <a:rPr lang="en-US" sz="2000" dirty="0" smtClean="0"/>
              <a:t> (an acronym)</a:t>
            </a:r>
          </a:p>
          <a:p>
            <a:pPr fontAlgn="auto">
              <a:spcAft>
                <a:spcPts val="0"/>
              </a:spcAft>
              <a:buFont typeface="Arial" pitchFamily="34" charset="0"/>
              <a:buChar char="•"/>
              <a:defRPr/>
            </a:pPr>
            <a:r>
              <a:rPr lang="en-US" sz="2000" dirty="0" smtClean="0"/>
              <a:t>Regarded as the greatest Jewish philosopher of the Middle Ages</a:t>
            </a:r>
          </a:p>
          <a:p>
            <a:pPr fontAlgn="auto">
              <a:spcAft>
                <a:spcPts val="0"/>
              </a:spcAft>
              <a:buFont typeface="Arial" pitchFamily="34" charset="0"/>
              <a:buChar char="•"/>
              <a:defRPr/>
            </a:pPr>
            <a:r>
              <a:rPr lang="en-US" sz="2000" dirty="0" smtClean="0"/>
              <a:t>Influenced by:</a:t>
            </a:r>
          </a:p>
          <a:p>
            <a:pPr lvl="1" fontAlgn="auto">
              <a:spcAft>
                <a:spcPts val="0"/>
              </a:spcAft>
              <a:buFont typeface="Arial" pitchFamily="34" charset="0"/>
              <a:buChar char="–"/>
              <a:defRPr/>
            </a:pPr>
            <a:r>
              <a:rPr lang="en-US" sz="1600" dirty="0" smtClean="0"/>
              <a:t>Aristotle’s works</a:t>
            </a:r>
          </a:p>
          <a:p>
            <a:pPr lvl="1" fontAlgn="auto">
              <a:spcAft>
                <a:spcPts val="0"/>
              </a:spcAft>
              <a:buFont typeface="Arial" pitchFamily="34" charset="0"/>
              <a:buChar char="–"/>
              <a:defRPr/>
            </a:pPr>
            <a:r>
              <a:rPr lang="en-US" sz="1600" dirty="0" err="1" smtClean="0"/>
              <a:t>Neoplatonism</a:t>
            </a:r>
            <a:r>
              <a:rPr lang="en-US" sz="1600" dirty="0" smtClean="0"/>
              <a:t>, such as the doctrine that we can only grasp what “the One” is not</a:t>
            </a:r>
          </a:p>
          <a:p>
            <a:pPr lvl="1" fontAlgn="auto">
              <a:spcAft>
                <a:spcPts val="0"/>
              </a:spcAft>
              <a:buFont typeface="Arial" pitchFamily="34" charset="0"/>
              <a:buChar char="–"/>
              <a:defRPr/>
            </a:pPr>
            <a:r>
              <a:rPr lang="en-US" sz="1600" dirty="0" smtClean="0"/>
              <a:t>Muslim commentaries on Aristotle</a:t>
            </a:r>
          </a:p>
          <a:p>
            <a:pPr fontAlgn="auto">
              <a:spcAft>
                <a:spcPts val="0"/>
              </a:spcAft>
              <a:buFont typeface="Arial" pitchFamily="34" charset="0"/>
              <a:buChar char="•"/>
              <a:defRPr/>
            </a:pPr>
            <a:r>
              <a:rPr lang="en-US" sz="2000" dirty="0" smtClean="0"/>
              <a:t>Both widely admired and widely criticized:</a:t>
            </a:r>
          </a:p>
          <a:p>
            <a:pPr lvl="1" fontAlgn="auto">
              <a:spcAft>
                <a:spcPts val="0"/>
              </a:spcAft>
              <a:buFont typeface="Arial" pitchFamily="34" charset="0"/>
              <a:buChar char="–"/>
              <a:defRPr/>
            </a:pPr>
            <a:r>
              <a:rPr lang="en-US" sz="1600" dirty="0" smtClean="0"/>
              <a:t>Thomas Aquinas (d. 1274) agreed that we cannot know what God is, only what God is not, but drew more moderate conclusions than Maimonides</a:t>
            </a:r>
          </a:p>
          <a:p>
            <a:pPr lvl="1" fontAlgn="auto">
              <a:spcAft>
                <a:spcPts val="0"/>
              </a:spcAft>
              <a:buFont typeface="Arial" pitchFamily="34" charset="0"/>
              <a:buChar char="–"/>
              <a:defRPr/>
            </a:pPr>
            <a:r>
              <a:rPr lang="en-US" sz="1600" smtClean="0"/>
              <a:t>Baruch </a:t>
            </a:r>
            <a:r>
              <a:rPr lang="en-US" sz="1600" dirty="0" smtClean="0"/>
              <a:t>Spinoza (d. 1677) joined Maimonides in rejecting the view of divine providence as God’s actively taking care of individuals, rewarding them and punishing them, but criticized him for accepting the creation of the world and the possibility of miracles</a:t>
            </a:r>
          </a:p>
          <a:p>
            <a:pPr lvl="1" fontAlgn="auto">
              <a:spcAft>
                <a:spcPts val="0"/>
              </a:spcAft>
              <a:buFont typeface="Arial" pitchFamily="34" charset="0"/>
              <a:buChar char="–"/>
              <a:defRPr/>
            </a:pPr>
            <a:r>
              <a:rPr lang="en-US" sz="1600" dirty="0" smtClean="0"/>
              <a:t>Isaac Newton (d. 1726) studied Maimonides extensively; agreed that God is absolutely one and transcendent, also that Scripture contains riddles accessible only to the intellectual elite</a:t>
            </a:r>
          </a:p>
          <a:p>
            <a:pPr fontAlgn="auto">
              <a:spcAft>
                <a:spcPts val="0"/>
              </a:spcAft>
              <a:buFont typeface="Arial" pitchFamily="34" charset="0"/>
              <a:buChar char="•"/>
              <a:defRPr/>
            </a:pPr>
            <a:r>
              <a:rPr lang="en-US" sz="2000" dirty="0" smtClean="0"/>
              <a:t>Still influential as a proponent of negative theology and an </a:t>
            </a:r>
            <a:r>
              <a:rPr lang="en-US" sz="2000" dirty="0" err="1" smtClean="0"/>
              <a:t>intepreter</a:t>
            </a:r>
            <a:r>
              <a:rPr lang="en-US" sz="2000" dirty="0" smtClean="0"/>
              <a:t> of rabbinic</a:t>
            </a:r>
            <a:r>
              <a:rPr lang="en-US" sz="1800" dirty="0" smtClean="0"/>
              <a:t> Law</a:t>
            </a:r>
          </a:p>
          <a:p>
            <a:pPr marL="0" indent="0" fontAlgn="auto">
              <a:spcAft>
                <a:spcPts val="0"/>
              </a:spcAft>
              <a:buFont typeface="Arial" pitchFamily="34" charset="0"/>
              <a:buNone/>
              <a:defRPr/>
            </a:pPr>
            <a:endParaRPr lang="en-US"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z="2400" smtClean="0"/>
              <a:t>Life and Works</a:t>
            </a:r>
          </a:p>
        </p:txBody>
      </p:sp>
      <p:sp>
        <p:nvSpPr>
          <p:cNvPr id="3" name="Content Placeholder 2"/>
          <p:cNvSpPr>
            <a:spLocks noGrp="1"/>
          </p:cNvSpPr>
          <p:nvPr>
            <p:ph idx="1"/>
          </p:nvPr>
        </p:nvSpPr>
        <p:spPr>
          <a:xfrm>
            <a:off x="457200" y="1371600"/>
            <a:ext cx="8229600" cy="4754563"/>
          </a:xfrm>
        </p:spPr>
        <p:txBody>
          <a:bodyPr rtlCol="0">
            <a:normAutofit fontScale="92500" lnSpcReduction="10000"/>
          </a:bodyPr>
          <a:lstStyle/>
          <a:p>
            <a:pPr marL="0" indent="0" fontAlgn="auto">
              <a:spcAft>
                <a:spcPts val="0"/>
              </a:spcAft>
              <a:buFont typeface="Arial" pitchFamily="34" charset="0"/>
              <a:buNone/>
              <a:defRPr/>
            </a:pPr>
            <a:r>
              <a:rPr lang="en-US" sz="1800" dirty="0" smtClean="0"/>
              <a:t>Born in Cordova (Spain) in 1138, educated in Torah and Talmud by his father.  His family left Cordova to avoid forced conversion, made a home in Morocco, then had to move again because of a controversial rabbinic ruling by Maimonides’ father.  They eventually settled in Cairo, where Maimonides studied medicine and served as court physician to Saladin, the Sultan of Egypt and its territories.  He refused to earn a living from his learning in Judaic law.  Maimonides died in Cairo in 1204. </a:t>
            </a:r>
          </a:p>
          <a:p>
            <a:pPr marL="0" indent="0" fontAlgn="auto">
              <a:spcAft>
                <a:spcPts val="0"/>
              </a:spcAft>
              <a:buFont typeface="Arial" pitchFamily="34" charset="0"/>
              <a:buNone/>
              <a:defRPr/>
            </a:pPr>
            <a:endParaRPr lang="en-US" sz="1800" dirty="0" smtClean="0"/>
          </a:p>
          <a:p>
            <a:pPr marL="0" indent="0" fontAlgn="auto">
              <a:spcAft>
                <a:spcPts val="0"/>
              </a:spcAft>
              <a:buFont typeface="Arial" pitchFamily="34" charset="0"/>
              <a:buNone/>
              <a:defRPr/>
            </a:pPr>
            <a:r>
              <a:rPr lang="en-US" sz="1800" u="sng" dirty="0" smtClean="0"/>
              <a:t>Among the Writings of Maimonides</a:t>
            </a:r>
            <a:r>
              <a:rPr lang="en-US" sz="1800" dirty="0" smtClean="0"/>
              <a:t>:</a:t>
            </a:r>
          </a:p>
          <a:p>
            <a:pPr fontAlgn="auto">
              <a:spcAft>
                <a:spcPts val="0"/>
              </a:spcAft>
              <a:buFont typeface="Arial" pitchFamily="34" charset="0"/>
              <a:buChar char="•"/>
              <a:defRPr/>
            </a:pPr>
            <a:r>
              <a:rPr lang="en-US" sz="1800" dirty="0" smtClean="0"/>
              <a:t>A treatise on logic</a:t>
            </a:r>
          </a:p>
          <a:p>
            <a:pPr fontAlgn="auto">
              <a:spcAft>
                <a:spcPts val="0"/>
              </a:spcAft>
              <a:buFont typeface="Arial" pitchFamily="34" charset="0"/>
              <a:buChar char="•"/>
              <a:defRPr/>
            </a:pPr>
            <a:r>
              <a:rPr lang="en-US" sz="1800" dirty="0" smtClean="0"/>
              <a:t>Ten medical treatises</a:t>
            </a:r>
          </a:p>
          <a:p>
            <a:pPr fontAlgn="auto">
              <a:spcAft>
                <a:spcPts val="0"/>
              </a:spcAft>
              <a:buFont typeface="Arial" pitchFamily="34" charset="0"/>
              <a:buChar char="•"/>
              <a:defRPr/>
            </a:pPr>
            <a:r>
              <a:rPr lang="en-US" sz="1800" dirty="0" smtClean="0"/>
              <a:t>Many works on rabbinic law, esp. the </a:t>
            </a:r>
            <a:r>
              <a:rPr lang="en-US" sz="1800" i="1" dirty="0" err="1" smtClean="0"/>
              <a:t>Mishneh</a:t>
            </a:r>
            <a:r>
              <a:rPr lang="en-US" sz="1800" i="1" dirty="0" smtClean="0"/>
              <a:t> Torah </a:t>
            </a:r>
            <a:r>
              <a:rPr lang="en-US" sz="1800" dirty="0" smtClean="0"/>
              <a:t>(“The Law in Review,” ca. 1185), 14 volumes written in Hebrew, systematizing  and showing the rational purposes of Talmudic and post-Talmudic laws</a:t>
            </a:r>
          </a:p>
          <a:p>
            <a:pPr fontAlgn="auto">
              <a:spcAft>
                <a:spcPts val="0"/>
              </a:spcAft>
              <a:buFont typeface="Arial" pitchFamily="34" charset="0"/>
              <a:buChar char="•"/>
              <a:defRPr/>
            </a:pPr>
            <a:r>
              <a:rPr lang="en-US" sz="1800" dirty="0" smtClean="0"/>
              <a:t>The </a:t>
            </a:r>
            <a:r>
              <a:rPr lang="en-US" sz="1800" i="1" dirty="0" smtClean="0"/>
              <a:t>Guide of the Perplexed </a:t>
            </a:r>
            <a:r>
              <a:rPr lang="en-US" sz="1800" dirty="0" smtClean="0"/>
              <a:t>(completed 1190), written in Arabic but widely circulated in Hebrew translations</a:t>
            </a:r>
          </a:p>
          <a:p>
            <a:pPr fontAlgn="auto">
              <a:spcAft>
                <a:spcPts val="0"/>
              </a:spcAft>
              <a:buFont typeface="Arial" pitchFamily="34" charset="0"/>
              <a:buChar char="•"/>
              <a:defRPr/>
            </a:pPr>
            <a:r>
              <a:rPr lang="en-US" sz="1800" dirty="0" smtClean="0"/>
              <a:t>A </a:t>
            </a:r>
            <a:r>
              <a:rPr lang="en-US" sz="1800" i="1" dirty="0" smtClean="0"/>
              <a:t>Treatise on Resurrection </a:t>
            </a:r>
            <a:r>
              <a:rPr lang="en-US" sz="1800" dirty="0" smtClean="0"/>
              <a:t>(published 1191), written in answer to the charge that he</a:t>
            </a:r>
          </a:p>
          <a:p>
            <a:pPr fontAlgn="auto">
              <a:spcAft>
                <a:spcPts val="0"/>
              </a:spcAft>
              <a:buFont typeface="Arial" pitchFamily="34" charset="0"/>
              <a:buChar char="•"/>
              <a:defRPr/>
            </a:pPr>
            <a:r>
              <a:rPr lang="en-US" sz="1800" dirty="0" smtClean="0"/>
              <a:t>did not believe in physical resurrection  </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z="2400" smtClean="0"/>
              <a:t>The Disputed Role of Dogma</a:t>
            </a:r>
            <a:br>
              <a:rPr lang="en-US" sz="2400" smtClean="0"/>
            </a:br>
            <a:r>
              <a:rPr lang="en-US" sz="2400" smtClean="0"/>
              <a:t>What, if Anything, Must a Jew Believe?</a:t>
            </a:r>
          </a:p>
        </p:txBody>
      </p:sp>
      <p:sp>
        <p:nvSpPr>
          <p:cNvPr id="15362" name="Content Placeholder 2"/>
          <p:cNvSpPr>
            <a:spLocks noGrp="1"/>
          </p:cNvSpPr>
          <p:nvPr>
            <p:ph idx="1"/>
          </p:nvPr>
        </p:nvSpPr>
        <p:spPr/>
        <p:txBody>
          <a:bodyPr/>
          <a:lstStyle/>
          <a:p>
            <a:r>
              <a:rPr lang="en-US" sz="1800" dirty="0" smtClean="0"/>
              <a:t>According to rabbinic Judaism, anyone whose mother was a Jew was also a Jew.  The emphasis was on following the Law, not having specific beliefs</a:t>
            </a:r>
          </a:p>
          <a:p>
            <a:r>
              <a:rPr lang="en-US" sz="1800" dirty="0" smtClean="0"/>
              <a:t>Maimonides’ </a:t>
            </a:r>
            <a:r>
              <a:rPr lang="en-US" sz="1800" i="1" dirty="0" smtClean="0"/>
              <a:t>Commentary on the Mishnah </a:t>
            </a:r>
            <a:r>
              <a:rPr lang="en-US" sz="1800" dirty="0" smtClean="0"/>
              <a:t>represented a significant change.  He formulated 13 principles that Jews ought to believe, including God’s existence, unity (oneness), and </a:t>
            </a:r>
            <a:r>
              <a:rPr lang="en-US" sz="1800" dirty="0" err="1" smtClean="0"/>
              <a:t>incorporeality</a:t>
            </a:r>
            <a:r>
              <a:rPr lang="en-US" sz="1800" dirty="0" smtClean="0"/>
              <a:t>, plus the preeminence of Moses among the prophets and the future coming of the Messiah</a:t>
            </a:r>
          </a:p>
          <a:p>
            <a:r>
              <a:rPr lang="en-US" sz="1800" dirty="0" smtClean="0"/>
              <a:t>The 13 principles were controversial at the time and still are.  Most Orthodox Jews take them to be obligatory.  On the opposite side, liberal Jewish thinkers sometimes reject the very idea of religious dogma </a:t>
            </a:r>
            <a:r>
              <a:rPr lang="en-US" sz="1800" dirty="0" smtClean="0"/>
              <a:t>as </a:t>
            </a:r>
            <a:r>
              <a:rPr lang="en-US" sz="1800" dirty="0" smtClean="0"/>
              <a:t>a corruption of Judaism.  Some argue that </a:t>
            </a:r>
            <a:r>
              <a:rPr lang="en-US" sz="1800" i="1" dirty="0" smtClean="0"/>
              <a:t>awe </a:t>
            </a:r>
            <a:r>
              <a:rPr lang="en-US" sz="1800" dirty="0" smtClean="0"/>
              <a:t>of God is central to Judaism, but awe is possible for someone who rejects the idea of God as a supernatural being</a:t>
            </a:r>
          </a:p>
          <a:p>
            <a:r>
              <a:rPr lang="en-US" sz="1800" dirty="0" smtClean="0"/>
              <a:t>Debate continues about whether Maimonides himself accepted some of the principles, at least in the form ordinary people would interpret them.  Examples: divine retribution for evil and the resurrection of the dead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2400" i="1" smtClean="0"/>
              <a:t>The Guide of the Perplexed</a:t>
            </a:r>
            <a:r>
              <a:rPr lang="en-US" sz="2400" smtClean="0"/>
              <a:t>:</a:t>
            </a:r>
            <a:br>
              <a:rPr lang="en-US" sz="2400" smtClean="0"/>
            </a:br>
            <a:r>
              <a:rPr lang="en-US" sz="2400" smtClean="0"/>
              <a:t>Problems of Interpretation</a:t>
            </a:r>
            <a:endParaRPr lang="en-US" sz="2400" i="1" smtClean="0"/>
          </a:p>
        </p:txBody>
      </p:sp>
      <p:sp>
        <p:nvSpPr>
          <p:cNvPr id="3" name="Content Placeholder 2"/>
          <p:cNvSpPr>
            <a:spLocks noGrp="1"/>
          </p:cNvSpPr>
          <p:nvPr>
            <p:ph idx="1"/>
          </p:nvPr>
        </p:nvSpPr>
        <p:spPr>
          <a:xfrm>
            <a:off x="457200" y="1524000"/>
            <a:ext cx="8229600" cy="4602163"/>
          </a:xfrm>
        </p:spPr>
        <p:txBody>
          <a:bodyPr>
            <a:normAutofit/>
          </a:bodyPr>
          <a:lstStyle/>
          <a:p>
            <a:pPr>
              <a:lnSpc>
                <a:spcPct val="90000"/>
              </a:lnSpc>
            </a:pPr>
            <a:r>
              <a:rPr lang="en-US" sz="1800" dirty="0" smtClean="0"/>
              <a:t>The work is written for religious believers with extensive education in both philosophy and the Law, </a:t>
            </a:r>
            <a:r>
              <a:rPr lang="en-US" sz="1800" i="1" dirty="0" smtClean="0"/>
              <a:t>not </a:t>
            </a:r>
            <a:r>
              <a:rPr lang="en-US" sz="1800" dirty="0" smtClean="0"/>
              <a:t>for “the vulgar” or mere “beginners in speculation”</a:t>
            </a:r>
          </a:p>
          <a:p>
            <a:pPr>
              <a:lnSpc>
                <a:spcPct val="90000"/>
              </a:lnSpc>
            </a:pPr>
            <a:r>
              <a:rPr lang="en-US" sz="1800" dirty="0" smtClean="0"/>
              <a:t>The </a:t>
            </a:r>
            <a:r>
              <a:rPr lang="en-US" sz="1800" i="1" dirty="0" smtClean="0"/>
              <a:t>Guide</a:t>
            </a:r>
            <a:r>
              <a:rPr lang="en-US" sz="1800" dirty="0" smtClean="0"/>
              <a:t>’s overall purpose (p. </a:t>
            </a:r>
            <a:r>
              <a:rPr lang="en-US" sz="1800" dirty="0" smtClean="0"/>
              <a:t>144) </a:t>
            </a:r>
            <a:r>
              <a:rPr lang="en-US" sz="1800" dirty="0" smtClean="0"/>
              <a:t>is to relieve the confusion of educated believers about whether they must renounce the very foundations of the Law in order to follow their intellects</a:t>
            </a:r>
          </a:p>
          <a:p>
            <a:pPr>
              <a:lnSpc>
                <a:spcPct val="90000"/>
              </a:lnSpc>
            </a:pPr>
            <a:r>
              <a:rPr lang="en-US" sz="1800" dirty="0" smtClean="0"/>
              <a:t>Maimonides emphasizes both the limits of </a:t>
            </a:r>
            <a:r>
              <a:rPr lang="en-US" sz="1800" i="1" dirty="0" smtClean="0"/>
              <a:t>all </a:t>
            </a:r>
            <a:r>
              <a:rPr lang="en-US" sz="1800" dirty="0" smtClean="0"/>
              <a:t>human understanding of divine things and the additional limits of “the vulgar.”  He argues that some truths cannot be fully understood (only “glimpsed”), and other truths are presented in Scripture in ways that only well educated intellectuals can comprehend.  The same passage, then – a “riddle” or parable – is often designed to be interpreted differently by “the multitude” and “the perfect” (</a:t>
            </a:r>
            <a:r>
              <a:rPr lang="en-US" sz="1800" dirty="0" smtClean="0"/>
              <a:t>p.147)</a:t>
            </a:r>
            <a:endParaRPr lang="en-US" sz="1800" dirty="0" smtClean="0"/>
          </a:p>
          <a:p>
            <a:pPr>
              <a:lnSpc>
                <a:spcPct val="90000"/>
              </a:lnSpc>
            </a:pPr>
            <a:r>
              <a:rPr lang="en-US" sz="1800" dirty="0" smtClean="0"/>
              <a:t>The problem of </a:t>
            </a:r>
            <a:r>
              <a:rPr lang="en-US" sz="1800" i="1" dirty="0" smtClean="0"/>
              <a:t>esotericism:  </a:t>
            </a:r>
            <a:r>
              <a:rPr lang="en-US" sz="1800" dirty="0" smtClean="0"/>
              <a:t>to what extent does the </a:t>
            </a:r>
            <a:r>
              <a:rPr lang="en-US" sz="1800" i="1" dirty="0" smtClean="0"/>
              <a:t>Guide </a:t>
            </a:r>
            <a:r>
              <a:rPr lang="en-US" sz="1800" dirty="0" smtClean="0"/>
              <a:t>itself have a concealed message?  According to Leo Strauss, the </a:t>
            </a:r>
            <a:r>
              <a:rPr lang="en-US" sz="1800" i="1" dirty="0" smtClean="0"/>
              <a:t>Guide’s </a:t>
            </a:r>
            <a:r>
              <a:rPr lang="en-US" sz="1800" dirty="0" smtClean="0"/>
              <a:t>hidden message is that philosophy and revealed religion are in irreconcilable conflict.  Others argue that Maimonides saw only a conflict between philosophy and a naïve, excessively literal reading of Scripture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152400"/>
            <a:ext cx="8229600" cy="1143000"/>
          </a:xfrm>
        </p:spPr>
        <p:txBody>
          <a:bodyPr/>
          <a:lstStyle/>
          <a:p>
            <a:r>
              <a:rPr lang="en-US" sz="2400" smtClean="0"/>
              <a:t>The Central Idea: God Is Utterly Unique</a:t>
            </a:r>
          </a:p>
        </p:txBody>
      </p:sp>
      <p:sp>
        <p:nvSpPr>
          <p:cNvPr id="3" name="Content Placeholder 2"/>
          <p:cNvSpPr>
            <a:spLocks noGrp="1"/>
          </p:cNvSpPr>
          <p:nvPr>
            <p:ph idx="1"/>
          </p:nvPr>
        </p:nvSpPr>
        <p:spPr>
          <a:xfrm>
            <a:off x="457200" y="1447800"/>
            <a:ext cx="8229600" cy="4678363"/>
          </a:xfrm>
        </p:spPr>
        <p:txBody>
          <a:bodyPr>
            <a:normAutofit lnSpcReduction="10000"/>
          </a:bodyPr>
          <a:lstStyle/>
          <a:p>
            <a:pPr>
              <a:lnSpc>
                <a:spcPct val="80000"/>
              </a:lnSpc>
            </a:pPr>
            <a:r>
              <a:rPr lang="en-US" sz="1800" dirty="0" smtClean="0"/>
              <a:t>We can know </a:t>
            </a:r>
            <a:r>
              <a:rPr lang="en-US" sz="1800" i="1" dirty="0" smtClean="0"/>
              <a:t>that </a:t>
            </a:r>
            <a:r>
              <a:rPr lang="en-US" sz="1800" dirty="0" smtClean="0"/>
              <a:t>God exists, </a:t>
            </a:r>
            <a:r>
              <a:rPr lang="en-US" sz="1800" i="1" dirty="0" smtClean="0"/>
              <a:t>that </a:t>
            </a:r>
            <a:r>
              <a:rPr lang="en-US" sz="1800" dirty="0" smtClean="0"/>
              <a:t>God is “one,” </a:t>
            </a:r>
            <a:r>
              <a:rPr lang="en-US" sz="1800" i="1" dirty="0" smtClean="0"/>
              <a:t>that </a:t>
            </a:r>
            <a:r>
              <a:rPr lang="en-US" sz="1800" dirty="0" smtClean="0"/>
              <a:t>God is incorporeal, </a:t>
            </a:r>
            <a:r>
              <a:rPr lang="en-US" sz="1800" i="1" dirty="0" smtClean="0"/>
              <a:t> </a:t>
            </a:r>
            <a:r>
              <a:rPr lang="en-US" sz="1800" dirty="0" smtClean="0"/>
              <a:t>etc., but we cannot know </a:t>
            </a:r>
            <a:r>
              <a:rPr lang="en-US" sz="1800" i="1" dirty="0" smtClean="0"/>
              <a:t>what </a:t>
            </a:r>
            <a:r>
              <a:rPr lang="en-US" sz="1800" dirty="0" smtClean="0"/>
              <a:t>God is.  God is the ultimate </a:t>
            </a:r>
            <a:r>
              <a:rPr lang="en-US" sz="1800" i="1" dirty="0" smtClean="0"/>
              <a:t>Other – </a:t>
            </a:r>
            <a:r>
              <a:rPr lang="en-US" sz="1800" dirty="0" smtClean="0"/>
              <a:t>far more alien than any of the creatures of science fiction</a:t>
            </a:r>
          </a:p>
          <a:p>
            <a:pPr>
              <a:lnSpc>
                <a:spcPct val="80000"/>
              </a:lnSpc>
            </a:pPr>
            <a:r>
              <a:rPr lang="en-US" sz="1800" dirty="0" smtClean="0"/>
              <a:t>Hence the general problem with learning about God from reading Scripture:  </a:t>
            </a:r>
            <a:r>
              <a:rPr lang="en-US" sz="1800" i="1" dirty="0" smtClean="0"/>
              <a:t>The Torah </a:t>
            </a:r>
            <a:r>
              <a:rPr lang="en-US" sz="1800" i="1" dirty="0" err="1" smtClean="0"/>
              <a:t>speaketh</a:t>
            </a:r>
            <a:r>
              <a:rPr lang="en-US" sz="1800" i="1" dirty="0" smtClean="0"/>
              <a:t> in the language of the sons of man </a:t>
            </a:r>
            <a:r>
              <a:rPr lang="en-US" sz="1800" dirty="0" smtClean="0"/>
              <a:t>(p. </a:t>
            </a:r>
            <a:r>
              <a:rPr lang="en-US" sz="1800" dirty="0" smtClean="0"/>
              <a:t>154)</a:t>
            </a:r>
            <a:endParaRPr lang="en-US" sz="1800" dirty="0" smtClean="0"/>
          </a:p>
          <a:p>
            <a:pPr>
              <a:lnSpc>
                <a:spcPct val="80000"/>
              </a:lnSpc>
            </a:pPr>
            <a:r>
              <a:rPr lang="en-US" sz="1800" u="sng" dirty="0" smtClean="0"/>
              <a:t>Thought Experiments</a:t>
            </a:r>
          </a:p>
          <a:p>
            <a:pPr lvl="1">
              <a:lnSpc>
                <a:spcPct val="80000"/>
              </a:lnSpc>
            </a:pPr>
            <a:r>
              <a:rPr lang="en-US" sz="1800" dirty="0" smtClean="0"/>
              <a:t>Try imagining (forming a mental image of) something incorporeal.  If you insist, on the basis of Genesis, that humans are made in God’s “image,” explain how we can be made in the image of anything with no physical attributes whatsoever </a:t>
            </a:r>
          </a:p>
          <a:p>
            <a:pPr lvl="1">
              <a:lnSpc>
                <a:spcPct val="80000"/>
              </a:lnSpc>
            </a:pPr>
            <a:r>
              <a:rPr lang="en-US" sz="1800" dirty="0" smtClean="0"/>
              <a:t>Try merely describing something incorporeal</a:t>
            </a:r>
          </a:p>
          <a:p>
            <a:pPr lvl="1">
              <a:lnSpc>
                <a:spcPct val="80000"/>
              </a:lnSpc>
            </a:pPr>
            <a:r>
              <a:rPr lang="en-US" sz="1800" dirty="0" smtClean="0"/>
              <a:t>If you say that this being is </a:t>
            </a:r>
            <a:r>
              <a:rPr lang="en-US" sz="1800" i="1" dirty="0" smtClean="0"/>
              <a:t>good, </a:t>
            </a:r>
            <a:r>
              <a:rPr lang="en-US" sz="1800" dirty="0" smtClean="0"/>
              <a:t>meaning  by “good” some nonphysical quality, you are implying that it actually has qualities.  This is false, because </a:t>
            </a:r>
            <a:r>
              <a:rPr lang="en-US" sz="1800" i="1" dirty="0" smtClean="0"/>
              <a:t>God is “one,” </a:t>
            </a:r>
            <a:r>
              <a:rPr lang="en-US" sz="1800" dirty="0" smtClean="0"/>
              <a:t>not a composite or “multiplicity”</a:t>
            </a:r>
          </a:p>
          <a:p>
            <a:pPr lvl="1">
              <a:lnSpc>
                <a:spcPct val="80000"/>
              </a:lnSpc>
            </a:pPr>
            <a:r>
              <a:rPr lang="en-US" sz="1800" dirty="0" smtClean="0"/>
              <a:t>Even if all you say is “God exists,” or “God is a being,” you are using the word “exists” (or “being”) equivocally – because the meaning of these words comes from your experience with created things, but all created things are composite and exist only contingently (or “accidentally”), not </a:t>
            </a:r>
            <a:r>
              <a:rPr lang="en-US" sz="1800" i="1" dirty="0" smtClean="0"/>
              <a:t>necessarily</a:t>
            </a:r>
          </a:p>
          <a:p>
            <a:pPr lvl="1">
              <a:lnSpc>
                <a:spcPct val="80000"/>
              </a:lnSpc>
              <a:buFont typeface="Arial" charset="0"/>
              <a:buNone/>
            </a:pPr>
            <a:endParaRPr lang="en-US" sz="1800" dirty="0" smtClean="0"/>
          </a:p>
          <a:p>
            <a:pPr lvl="1">
              <a:lnSpc>
                <a:spcPct val="80000"/>
              </a:lnSpc>
              <a:buFont typeface="Arial" charset="0"/>
              <a:buNone/>
            </a:pPr>
            <a:r>
              <a:rPr lang="en-US" sz="800" dirty="0" smtClean="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1010</Words>
  <Application>Microsoft Office PowerPoint</Application>
  <PresentationFormat>On-screen Show (4:3)</PresentationFormat>
  <Paragraphs>42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Moses Maimonides (1138-1204) </vt:lpstr>
      <vt:lpstr>Life and Works</vt:lpstr>
      <vt:lpstr>The Disputed Role of Dogma What, if Anything, Must a Jew Believe?</vt:lpstr>
      <vt:lpstr>The Guide of the Perplexed: Problems of Interpretation</vt:lpstr>
      <vt:lpstr>The Central Idea: God Is Utterly Unique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Kent</dc:creator>
  <cp:lastModifiedBy>SuzanneB</cp:lastModifiedBy>
  <cp:revision>37</cp:revision>
  <dcterms:created xsi:type="dcterms:W3CDTF">2010-10-31T20:22:14Z</dcterms:created>
  <dcterms:modified xsi:type="dcterms:W3CDTF">2012-11-01T18:12:16Z</dcterms:modified>
</cp:coreProperties>
</file>