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63" r:id="rId3"/>
    <p:sldId id="264" r:id="rId4"/>
    <p:sldId id="265" r:id="rId5"/>
    <p:sldId id="266"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648" y="19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204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31FF875B-8CAC-4463-B5D6-6071905C2BAA}" type="datetimeFigureOut">
              <a:rPr lang="en-US"/>
              <a:pPr>
                <a:defRPr/>
              </a:pPr>
              <a:t>11/1/2012</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204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C7E2F73E-672A-4E83-974A-A403AF6189A4}" type="slidenum">
              <a:rPr lang="en-US"/>
              <a:pPr>
                <a:defRPr/>
              </a:pPr>
              <a:t>‹#›</a:t>
            </a:fld>
            <a:endParaRPr lang="en-US"/>
          </a:p>
        </p:txBody>
      </p:sp>
    </p:spTree>
    <p:extLst>
      <p:ext uri="{BB962C8B-B14F-4D97-AF65-F5344CB8AC3E}">
        <p14:creationId xmlns:p14="http://schemas.microsoft.com/office/powerpoint/2010/main" val="25852455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547E8EA-BB7F-4F2A-BE83-BE9FE033698C}"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BA7726-8FB0-4D08-A8C9-346E189A59E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B6AF125-4CA7-43F9-976C-D10CD3944374}"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AF7C75-8F90-4ACF-BD5B-892B9183DA2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268F95-6BBE-4A15-B21E-EF0494AFDE32}"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B8CFE6-BCB3-4717-A8D8-7480251BA1F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5617F31-72F8-4933-B80C-0C5C351D9BAB}"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4013E0-D951-480F-AFC8-B5791299BE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41C8F3A-3D35-4F0C-8E6E-9BB008271137}" type="datetimeFigureOut">
              <a:rPr lang="en-US"/>
              <a:pPr>
                <a:defRPr/>
              </a:pPr>
              <a:t>11/1/2012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6CF596-D47C-4050-BFFF-D5247FA93B1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B8696A1-535D-4148-AC71-6490E5DD18FB}"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4A7E7C-F06A-47C3-80BD-13D7639F80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3FA93E0-46B7-4A92-AF54-95F06DF25F01}" type="datetimeFigureOut">
              <a:rPr lang="en-US"/>
              <a:pPr>
                <a:defRPr/>
              </a:pPr>
              <a:t>11/1/2012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67253B4-FE9F-4739-915A-A7DA83B812B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1F92D08-FB2C-4DFF-9CE5-65C0A9CE0A8A}" type="datetimeFigureOut">
              <a:rPr lang="en-US"/>
              <a:pPr>
                <a:defRPr/>
              </a:pPr>
              <a:t>11/1/2012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45372A9-19A2-44CA-A200-E7783A91948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160709-2049-4544-A5D3-A152BE769736}" type="datetimeFigureOut">
              <a:rPr lang="en-US"/>
              <a:pPr>
                <a:defRPr/>
              </a:pPr>
              <a:t>11/1/2012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B9D63A3-7271-46A5-AF88-F09896EB5CC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7AB6216-95E2-457D-942D-E6994C894A8C}"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FB30FD-1720-4C59-B515-0FBD687F1E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7FDE499-A3BB-41C2-9C3A-7003A0E48C1E}" type="datetimeFigureOut">
              <a:rPr lang="en-US"/>
              <a:pPr>
                <a:defRPr/>
              </a:pPr>
              <a:t>11/1/2012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60C92D-A8D3-476E-B608-187F6EE93AF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72E24F9-85F9-4529-8C38-A800F570C56C}" type="datetimeFigureOut">
              <a:rPr lang="en-US"/>
              <a:pPr>
                <a:defRPr/>
              </a:pPr>
              <a:t>11/1/2012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03152E9-62C0-4597-A291-64A4CB652D3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z="2400" smtClean="0"/>
              <a:t>God’s Oneness: </a:t>
            </a:r>
            <a:br>
              <a:rPr lang="en-US" sz="2400" smtClean="0"/>
            </a:br>
            <a:r>
              <a:rPr lang="en-US" sz="2400" smtClean="0"/>
              <a:t>The Kinds of Attributes God Does Not Have</a:t>
            </a:r>
          </a:p>
        </p:txBody>
      </p:sp>
      <p:sp>
        <p:nvSpPr>
          <p:cNvPr id="3" name="Content Placeholder 2"/>
          <p:cNvSpPr>
            <a:spLocks noGrp="1"/>
          </p:cNvSpPr>
          <p:nvPr>
            <p:ph idx="1"/>
          </p:nvPr>
        </p:nvSpPr>
        <p:spPr>
          <a:xfrm>
            <a:off x="457200" y="1524000"/>
            <a:ext cx="8229600" cy="4525963"/>
          </a:xfrm>
        </p:spPr>
        <p:txBody>
          <a:bodyPr rtlCol="0">
            <a:normAutofit fontScale="77500" lnSpcReduction="20000"/>
          </a:bodyPr>
          <a:lstStyle/>
          <a:p>
            <a:pPr eaLnBrk="1" fontAlgn="auto" hangingPunct="1">
              <a:spcAft>
                <a:spcPts val="0"/>
              </a:spcAft>
              <a:buFont typeface="Arial" pitchFamily="34" charset="0"/>
              <a:buChar char="•"/>
              <a:defRPr/>
            </a:pPr>
            <a:r>
              <a:rPr lang="en-US" sz="2300" dirty="0" smtClean="0"/>
              <a:t>Argued by Plato:  nothing corporeal can be truly one – i.e., truly a unity – because anything corporeal is at least theoretically divisible.  If we cannot actually divide something corporeal, this establishes only our limitations, not the thing’s oneness</a:t>
            </a:r>
          </a:p>
          <a:p>
            <a:pPr eaLnBrk="1" fontAlgn="auto" hangingPunct="1">
              <a:spcAft>
                <a:spcPts val="0"/>
              </a:spcAft>
              <a:buFont typeface="Arial" pitchFamily="34" charset="0"/>
              <a:buChar char="•"/>
              <a:defRPr/>
            </a:pPr>
            <a:r>
              <a:rPr lang="en-US" sz="2300" dirty="0" smtClean="0"/>
              <a:t>Maimonides:  There is no true oneness except in “</a:t>
            </a:r>
            <a:r>
              <a:rPr lang="en-US" sz="2300" i="1" dirty="0" smtClean="0"/>
              <a:t>one simple essence in which there is no complexity or multiplication of notions</a:t>
            </a:r>
            <a:r>
              <a:rPr lang="en-US" sz="2300" dirty="0" smtClean="0"/>
              <a:t>” (p. </a:t>
            </a:r>
            <a:r>
              <a:rPr lang="en-US" sz="2300" dirty="0" smtClean="0"/>
              <a:t>149) </a:t>
            </a:r>
            <a:r>
              <a:rPr lang="en-US" sz="2300" dirty="0" smtClean="0"/>
              <a:t>– that is, no division of any kind, even at the merely conceptual level</a:t>
            </a:r>
          </a:p>
          <a:p>
            <a:pPr eaLnBrk="1" fontAlgn="auto" hangingPunct="1">
              <a:spcAft>
                <a:spcPts val="0"/>
              </a:spcAft>
              <a:buFont typeface="Arial" pitchFamily="34" charset="0"/>
              <a:buChar char="•"/>
              <a:defRPr/>
            </a:pPr>
            <a:r>
              <a:rPr lang="en-US" sz="2300" u="sng" dirty="0" smtClean="0"/>
              <a:t>4 Kinds of Attributes that Cannot be Predicated of God—and Why </a:t>
            </a:r>
            <a:r>
              <a:rPr lang="en-US" sz="2300" dirty="0" smtClean="0"/>
              <a:t>(pp. </a:t>
            </a:r>
            <a:r>
              <a:rPr lang="en-US" sz="2300" dirty="0" smtClean="0"/>
              <a:t>149-53)</a:t>
            </a:r>
            <a:endParaRPr lang="en-US" sz="2300" dirty="0" smtClean="0"/>
          </a:p>
          <a:p>
            <a:pPr lvl="1" eaLnBrk="1" fontAlgn="auto" hangingPunct="1">
              <a:spcAft>
                <a:spcPts val="0"/>
              </a:spcAft>
              <a:buFont typeface="Arial" pitchFamily="34" charset="0"/>
              <a:buChar char="–"/>
              <a:defRPr/>
            </a:pPr>
            <a:r>
              <a:rPr lang="en-US" sz="2300" dirty="0" smtClean="0"/>
              <a:t>Any essence (expressed by a definition)– because God cannot be defined</a:t>
            </a:r>
          </a:p>
          <a:p>
            <a:pPr lvl="1" eaLnBrk="1" fontAlgn="auto" hangingPunct="1">
              <a:spcAft>
                <a:spcPts val="0"/>
              </a:spcAft>
              <a:buFont typeface="Arial" pitchFamily="34" charset="0"/>
              <a:buChar char="–"/>
              <a:defRPr/>
            </a:pPr>
            <a:r>
              <a:rPr lang="en-US" sz="2300" dirty="0" smtClean="0"/>
              <a:t>Any part of an essence (part of a definition)—because God is not a composite</a:t>
            </a:r>
          </a:p>
          <a:p>
            <a:pPr lvl="1" eaLnBrk="1" fontAlgn="auto" hangingPunct="1">
              <a:spcAft>
                <a:spcPts val="0"/>
              </a:spcAft>
              <a:buFont typeface="Arial" pitchFamily="34" charset="0"/>
              <a:buChar char="–"/>
              <a:defRPr/>
            </a:pPr>
            <a:r>
              <a:rPr lang="en-US" sz="2300" dirty="0" smtClean="0"/>
              <a:t>Any qualities—because only composite things have qualities.  Qualities are “accidents,” that is, properties that a thing happens to have in addition to its essence.  Example:  a human has in addition to an essence (rational animal) various qualities of size, shape, color, etc.</a:t>
            </a:r>
          </a:p>
          <a:p>
            <a:pPr lvl="1" eaLnBrk="1" fontAlgn="auto" hangingPunct="1">
              <a:spcAft>
                <a:spcPts val="0"/>
              </a:spcAft>
              <a:buFont typeface="Arial" pitchFamily="34" charset="0"/>
              <a:buChar char="–"/>
              <a:defRPr/>
            </a:pPr>
            <a:r>
              <a:rPr lang="en-US" sz="2300" dirty="0" smtClean="0"/>
              <a:t>Any relations—because God has no relation to anything else</a:t>
            </a:r>
          </a:p>
          <a:p>
            <a:pPr lvl="2" eaLnBrk="1" fontAlgn="auto" hangingPunct="1">
              <a:spcAft>
                <a:spcPts val="0"/>
              </a:spcAft>
              <a:buFont typeface="Arial" pitchFamily="34" charset="0"/>
              <a:buChar char="–"/>
              <a:defRPr/>
            </a:pPr>
            <a:r>
              <a:rPr lang="en-US" sz="1800" dirty="0" smtClean="0"/>
              <a:t>God cannot be related to place because God is incorporeal</a:t>
            </a:r>
          </a:p>
          <a:p>
            <a:pPr lvl="2" eaLnBrk="1" fontAlgn="auto" hangingPunct="1">
              <a:spcAft>
                <a:spcPts val="0"/>
              </a:spcAft>
              <a:buFont typeface="Arial" pitchFamily="34" charset="0"/>
              <a:buChar char="–"/>
              <a:defRPr/>
            </a:pPr>
            <a:r>
              <a:rPr lang="en-US" sz="1800" dirty="0" smtClean="0"/>
              <a:t>God cannot be related to time because time is “an accident of motion,” and only bodies move</a:t>
            </a:r>
          </a:p>
          <a:p>
            <a:pPr lvl="2" eaLnBrk="1" fontAlgn="auto" hangingPunct="1">
              <a:spcAft>
                <a:spcPts val="0"/>
              </a:spcAft>
              <a:buFont typeface="Arial" pitchFamily="34" charset="0"/>
              <a:buChar char="–"/>
              <a:defRPr/>
            </a:pPr>
            <a:r>
              <a:rPr lang="en-US" sz="1800" dirty="0" smtClean="0"/>
              <a:t>God cannot be related to anything created because relations exist only between things of the same species</a:t>
            </a:r>
          </a:p>
          <a:p>
            <a:pPr marL="914400" lvl="2" indent="0" eaLnBrk="1" fontAlgn="auto" hangingPunct="1">
              <a:spcAft>
                <a:spcPts val="0"/>
              </a:spcAft>
              <a:buFont typeface="Arial" charset="0"/>
              <a:buNone/>
              <a:defRPr/>
            </a:pPr>
            <a:endParaRPr lang="en-US" sz="1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z="2400" dirty="0" smtClean="0"/>
              <a:t>Why We </a:t>
            </a:r>
            <a:r>
              <a:rPr lang="en-US" sz="2400" i="1" dirty="0" smtClean="0"/>
              <a:t>Can </a:t>
            </a:r>
            <a:r>
              <a:rPr lang="en-US" sz="2400" dirty="0" smtClean="0"/>
              <a:t>Attribute Actions to God</a:t>
            </a:r>
            <a:br>
              <a:rPr lang="en-US" sz="2400" dirty="0" smtClean="0"/>
            </a:br>
            <a:r>
              <a:rPr lang="en-US" sz="1800" dirty="0" smtClean="0"/>
              <a:t>(pp. </a:t>
            </a:r>
            <a:r>
              <a:rPr lang="en-US" sz="1800" dirty="0" smtClean="0"/>
              <a:t>153-56)</a:t>
            </a:r>
            <a:endParaRPr lang="en-US" sz="1800" dirty="0" smtClean="0"/>
          </a:p>
        </p:txBody>
      </p:sp>
      <p:sp>
        <p:nvSpPr>
          <p:cNvPr id="16386" name="Content Placeholder 2"/>
          <p:cNvSpPr>
            <a:spLocks noGrp="1"/>
          </p:cNvSpPr>
          <p:nvPr>
            <p:ph idx="1"/>
          </p:nvPr>
        </p:nvSpPr>
        <p:spPr>
          <a:xfrm>
            <a:off x="457200" y="1295400"/>
            <a:ext cx="8229600" cy="4525963"/>
          </a:xfrm>
        </p:spPr>
        <p:txBody>
          <a:bodyPr/>
          <a:lstStyle/>
          <a:p>
            <a:pPr eaLnBrk="1" hangingPunct="1"/>
            <a:r>
              <a:rPr lang="en-US" sz="1800" u="sng" dirty="0" smtClean="0"/>
              <a:t>It is possible for one simple (</a:t>
            </a:r>
            <a:r>
              <a:rPr lang="en-US" sz="1800" u="sng" dirty="0" err="1" smtClean="0"/>
              <a:t>noncomposite</a:t>
            </a:r>
            <a:r>
              <a:rPr lang="en-US" sz="1800" u="sng" dirty="0" smtClean="0"/>
              <a:t>) essence to perform different actions</a:t>
            </a:r>
            <a:r>
              <a:rPr lang="en-US" sz="1800" dirty="0" smtClean="0"/>
              <a:t>.  Thus we can speak of God’s actions without giving the erroneous impression that God has different powers or capacities</a:t>
            </a:r>
          </a:p>
          <a:p>
            <a:pPr eaLnBrk="1" hangingPunct="1"/>
            <a:r>
              <a:rPr lang="en-US" sz="1800" dirty="0" smtClean="0"/>
              <a:t>Argument by analogy with fire:  Even though fire acts in different ways on different substances – burning, bleaching, blackening, etc. – it produces all of these different effects through only one active quality (heat)</a:t>
            </a:r>
            <a:endParaRPr lang="en-US" sz="1400" dirty="0" smtClean="0"/>
          </a:p>
          <a:p>
            <a:pPr eaLnBrk="1" hangingPunct="1"/>
            <a:r>
              <a:rPr lang="en-US" sz="1800" dirty="0" smtClean="0"/>
              <a:t>Argument by analogy with human reason:  We ourselves produce a much wider variety of actions than creatures lacking reason and will.  We weave cloth, build houses, solve geometrical problems, govern cities, etc. – and yet we do all of these things through a single rational faculty</a:t>
            </a:r>
          </a:p>
          <a:p>
            <a:pPr eaLnBrk="1" hangingPunct="1"/>
            <a:r>
              <a:rPr lang="en-US" sz="1800" dirty="0" smtClean="0"/>
              <a:t>The limits of both analogies:  Maimonides uses them only to show that one and the same thing, even in our experience, can produce a variety of different actions.  He does not mean to imply that God has some “active quality” or some “rational faculty.”  As we cannot know what God is, so we cannot know </a:t>
            </a:r>
            <a:r>
              <a:rPr lang="en-US" sz="1800" i="1" dirty="0" smtClean="0"/>
              <a:t>how </a:t>
            </a:r>
            <a:r>
              <a:rPr lang="en-US" sz="1800" dirty="0" smtClean="0"/>
              <a:t>God produces different effects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z="2400" smtClean="0"/>
              <a:t>God Has No Similarity or Likeness to Anything Else</a:t>
            </a:r>
          </a:p>
        </p:txBody>
      </p:sp>
      <p:sp>
        <p:nvSpPr>
          <p:cNvPr id="3" name="Content Placeholder 2"/>
          <p:cNvSpPr>
            <a:spLocks noGrp="1"/>
          </p:cNvSpPr>
          <p:nvPr>
            <p:ph idx="1"/>
          </p:nvPr>
        </p:nvSpPr>
        <p:spPr/>
        <p:txBody>
          <a:bodyPr/>
          <a:lstStyle/>
          <a:p>
            <a:pPr eaLnBrk="1" hangingPunct="1"/>
            <a:r>
              <a:rPr lang="en-US" sz="1800" u="sng" dirty="0" smtClean="0"/>
              <a:t>The argument</a:t>
            </a:r>
            <a:r>
              <a:rPr lang="en-US" sz="1800" dirty="0" smtClean="0"/>
              <a:t>:  Similarity is a kind of relation; God has no relation to anything else; therefore, God has no similarity or likeness to anything else (pp. </a:t>
            </a:r>
            <a:r>
              <a:rPr lang="en-US" sz="1800" dirty="0" smtClean="0"/>
              <a:t>162-63)</a:t>
            </a:r>
            <a:endParaRPr lang="en-US" sz="1800" dirty="0" smtClean="0"/>
          </a:p>
          <a:p>
            <a:pPr eaLnBrk="1" hangingPunct="1"/>
            <a:r>
              <a:rPr lang="en-US" sz="1800" dirty="0" smtClean="0"/>
              <a:t>Objection:  “Then God said, ‘Let us make humankind in our image, according to our likeness’….” (Genesis 1:26)</a:t>
            </a:r>
          </a:p>
          <a:p>
            <a:pPr eaLnBrk="1" hangingPunct="1"/>
            <a:r>
              <a:rPr lang="en-US" sz="1800" dirty="0" smtClean="0"/>
              <a:t>Replies—with a warning against using words equivocally:</a:t>
            </a:r>
          </a:p>
          <a:p>
            <a:pPr lvl="1" eaLnBrk="1" hangingPunct="1"/>
            <a:r>
              <a:rPr lang="en-US" sz="1600" dirty="0" smtClean="0"/>
              <a:t>“Image” cannot be taken literally, because God is incorporeal.  “Likeness” refers to the rational capacity of human beings, which no other creatures have , but even this is not a true comparison (Book I, </a:t>
            </a:r>
            <a:r>
              <a:rPr lang="en-US" sz="1600" dirty="0" err="1" smtClean="0"/>
              <a:t>ch.</a:t>
            </a:r>
            <a:r>
              <a:rPr lang="en-US" sz="1600" dirty="0" smtClean="0"/>
              <a:t> 1)</a:t>
            </a:r>
          </a:p>
          <a:p>
            <a:pPr lvl="1" eaLnBrk="1" hangingPunct="1"/>
            <a:r>
              <a:rPr lang="en-US" sz="1600" dirty="0" smtClean="0"/>
              <a:t>There can be no true comparison because comparisons can be made only when the notion in question is </a:t>
            </a:r>
            <a:r>
              <a:rPr lang="en-US" sz="1600" i="1" dirty="0" smtClean="0"/>
              <a:t>univocal</a:t>
            </a:r>
            <a:r>
              <a:rPr lang="en-US" sz="1600" dirty="0" smtClean="0"/>
              <a:t> (used with the same meaning), not </a:t>
            </a:r>
            <a:r>
              <a:rPr lang="en-US" sz="1600" i="1" dirty="0" smtClean="0"/>
              <a:t>equivocal</a:t>
            </a:r>
            <a:r>
              <a:rPr lang="en-US" sz="1600" dirty="0" smtClean="0"/>
              <a:t>.  Hence we cannot even say that God is more perfect than humans because we would be using the word “perfect” equivocally.   (Example:  when we use “bat” to mean both a flying mammal and a wooden stick used in baseball, we are using “bat” equivocally)</a:t>
            </a:r>
          </a:p>
          <a:p>
            <a:pPr lvl="1" eaLnBrk="1" hangingPunct="1"/>
            <a:r>
              <a:rPr lang="en-US" sz="1600" dirty="0" smtClean="0"/>
              <a:t> Even when we say “God exists,” we are using the word “exists” equivocally, because only God’s existence is uncaused and identical with His essence (pp. </a:t>
            </a:r>
            <a:r>
              <a:rPr lang="en-US" sz="1600" dirty="0" smtClean="0"/>
              <a:t>163-64).  </a:t>
            </a:r>
            <a:r>
              <a:rPr lang="en-US" sz="1600" dirty="0" smtClean="0"/>
              <a:t>All creatures exist “accidentally”– meaning that they might happen to exist at a given time, but it is equally possible that they won’t</a:t>
            </a:r>
          </a:p>
          <a:p>
            <a:pPr lvl="1" eaLnBrk="1" hangingPunct="1">
              <a:buFont typeface="Arial" charset="0"/>
              <a:buNone/>
            </a:pPr>
            <a:r>
              <a:rPr lang="en-US" sz="1400" dirty="0" smtClean="0"/>
              <a:t>  </a:t>
            </a:r>
          </a:p>
          <a:p>
            <a:pPr lvl="1" eaLnBrk="1" hangingPunct="1">
              <a:buFont typeface="Arial" charset="0"/>
              <a:buNone/>
            </a:pPr>
            <a:endParaRPr lang="en-US" sz="1400" dirty="0" smtClean="0"/>
          </a:p>
          <a:p>
            <a:pPr eaLnBrk="1" hangingPunct="1"/>
            <a:endParaRPr lang="en-US" sz="1800" dirty="0" smtClean="0"/>
          </a:p>
          <a:p>
            <a:pPr lvl="1" eaLnBrk="1" hangingPunct="1">
              <a:buFont typeface="Arial" charset="0"/>
              <a:buNone/>
            </a:pPr>
            <a:endParaRPr lang="en-US" sz="1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z="2400" smtClean="0"/>
              <a:t>The Negative Theology of Maimonides</a:t>
            </a:r>
          </a:p>
        </p:txBody>
      </p:sp>
      <p:sp>
        <p:nvSpPr>
          <p:cNvPr id="19458" name="Content Placeholder 2"/>
          <p:cNvSpPr>
            <a:spLocks noGrp="1"/>
          </p:cNvSpPr>
          <p:nvPr>
            <p:ph idx="1"/>
          </p:nvPr>
        </p:nvSpPr>
        <p:spPr/>
        <p:txBody>
          <a:bodyPr/>
          <a:lstStyle/>
          <a:p>
            <a:pPr eaLnBrk="1" hangingPunct="1"/>
            <a:r>
              <a:rPr lang="en-US" sz="1800" dirty="0" smtClean="0"/>
              <a:t>We can say what God </a:t>
            </a:r>
            <a:r>
              <a:rPr lang="en-US" sz="1800" i="1" dirty="0" smtClean="0"/>
              <a:t>does </a:t>
            </a:r>
            <a:r>
              <a:rPr lang="en-US" sz="1800" dirty="0" smtClean="0"/>
              <a:t>(in terms of the effects of God’s actions), but we cannot say what God </a:t>
            </a:r>
            <a:r>
              <a:rPr lang="en-US" sz="1800" i="1" dirty="0" smtClean="0"/>
              <a:t>is</a:t>
            </a:r>
            <a:r>
              <a:rPr lang="en-US" sz="1800" dirty="0" smtClean="0"/>
              <a:t>.  “…We have no correct way of describing Him unless it be through negations” (p. </a:t>
            </a:r>
            <a:r>
              <a:rPr lang="en-US" sz="1800" dirty="0" smtClean="0"/>
              <a:t>165).  </a:t>
            </a:r>
            <a:r>
              <a:rPr lang="en-US" sz="1800" dirty="0" smtClean="0"/>
              <a:t>Example:  “God is not dead” (vs. “God is living”)</a:t>
            </a:r>
          </a:p>
          <a:p>
            <a:pPr eaLnBrk="1" hangingPunct="1"/>
            <a:r>
              <a:rPr lang="en-US" sz="1800" dirty="0" smtClean="0"/>
              <a:t>People who contemplate how radically God differs from us will become increasingly aware of their own ignorance of God and their incapacity to speak about him (p. </a:t>
            </a:r>
            <a:r>
              <a:rPr lang="en-US" sz="1800" dirty="0" smtClean="0"/>
              <a:t>168)</a:t>
            </a:r>
            <a:endParaRPr lang="en-US" sz="1800" dirty="0" smtClean="0"/>
          </a:p>
          <a:p>
            <a:pPr eaLnBrk="1" hangingPunct="1"/>
            <a:r>
              <a:rPr lang="en-US" sz="1800" dirty="0" smtClean="0"/>
              <a:t>People who continue thinking of God in anthropomorphic terms, who even affirm that God has positive attributes (say, by claiming “God is good”), </a:t>
            </a:r>
            <a:r>
              <a:rPr lang="en-US" sz="1800" i="1" dirty="0" smtClean="0"/>
              <a:t>do not even believe that God exists </a:t>
            </a:r>
            <a:r>
              <a:rPr lang="en-US" sz="1800" dirty="0" smtClean="0"/>
              <a:t>(p. </a:t>
            </a:r>
            <a:r>
              <a:rPr lang="en-US" sz="1800" dirty="0" smtClean="0"/>
              <a:t>174).  </a:t>
            </a:r>
            <a:r>
              <a:rPr lang="en-US" sz="1800" dirty="0" smtClean="0"/>
              <a:t>Because whatever it is they are praising is something other than</a:t>
            </a:r>
            <a:r>
              <a:rPr lang="en-US" sz="1800" i="1" dirty="0" smtClean="0"/>
              <a:t> </a:t>
            </a:r>
            <a:r>
              <a:rPr lang="en-US" sz="1800" dirty="0" smtClean="0"/>
              <a:t>God, they are no better than </a:t>
            </a:r>
            <a:r>
              <a:rPr lang="en-US" sz="1800" i="1" dirty="0" smtClean="0"/>
              <a:t>idolaters</a:t>
            </a:r>
          </a:p>
          <a:p>
            <a:pPr eaLnBrk="1" hangingPunct="1"/>
            <a:r>
              <a:rPr lang="en-US" sz="1800" dirty="0" smtClean="0"/>
              <a:t>Thomas Aquinas’s objection about theological language:  Although some words that we use in talking about God should be understood as negations (such as “incorporeal” and “infinite”),  we do not mean by “God is good” merely that “God is not bad.”  In a case like this we are using the word “good” neither univocally nor equivocally but </a:t>
            </a:r>
            <a:r>
              <a:rPr lang="en-US" sz="1800" i="1" dirty="0" smtClean="0"/>
              <a:t>analogically—</a:t>
            </a:r>
            <a:r>
              <a:rPr lang="en-US" sz="1800" dirty="0" smtClean="0"/>
              <a:t>that is, by analogy with good as humans know it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z="2400" dirty="0" smtClean="0"/>
              <a:t>Human Perfection:  How We Should Live (and Why)</a:t>
            </a:r>
            <a:br>
              <a:rPr lang="en-US" sz="2400" dirty="0" smtClean="0"/>
            </a:br>
            <a:r>
              <a:rPr lang="en-US" sz="2000" dirty="0" smtClean="0"/>
              <a:t>(pp. </a:t>
            </a:r>
            <a:r>
              <a:rPr lang="en-US" sz="2000" dirty="0" smtClean="0"/>
              <a:t>176-81)</a:t>
            </a:r>
            <a:endParaRPr lang="en-US" sz="2400" dirty="0" smtClean="0"/>
          </a:p>
        </p:txBody>
      </p:sp>
      <p:sp>
        <p:nvSpPr>
          <p:cNvPr id="20482" name="Content Placeholder 2"/>
          <p:cNvSpPr>
            <a:spLocks noGrp="1"/>
          </p:cNvSpPr>
          <p:nvPr>
            <p:ph idx="1"/>
          </p:nvPr>
        </p:nvSpPr>
        <p:spPr/>
        <p:txBody>
          <a:bodyPr/>
          <a:lstStyle/>
          <a:p>
            <a:pPr eaLnBrk="1" hangingPunct="1"/>
            <a:r>
              <a:rPr lang="en-US" sz="1800" dirty="0" smtClean="0"/>
              <a:t>The true or greatest human perfection is </a:t>
            </a:r>
            <a:r>
              <a:rPr lang="en-US" sz="1800" i="1" dirty="0" smtClean="0"/>
              <a:t>intellectual</a:t>
            </a:r>
            <a:r>
              <a:rPr lang="en-US" sz="1800" dirty="0" smtClean="0"/>
              <a:t>:  the attainment of true opinions regarding God.  This perfection alone brings the individual “permanent </a:t>
            </a:r>
            <a:r>
              <a:rPr lang="en-US" sz="1800" dirty="0" err="1" smtClean="0"/>
              <a:t>perdurance</a:t>
            </a:r>
            <a:r>
              <a:rPr lang="en-US" sz="1800" dirty="0" smtClean="0"/>
              <a:t>” (immortality), which is the ultimate goal (“end”) of human life.  “…You ought to desire to achieve this thing, which will remain permanently with you and not weary or trouble yourself for the sake of others” (p. </a:t>
            </a:r>
            <a:r>
              <a:rPr lang="en-US" sz="1800" dirty="0" smtClean="0"/>
              <a:t>178)</a:t>
            </a:r>
            <a:endParaRPr lang="en-US" sz="1800" dirty="0" smtClean="0"/>
          </a:p>
          <a:p>
            <a:pPr eaLnBrk="1" hangingPunct="1"/>
            <a:r>
              <a:rPr lang="en-US" sz="1800" i="1" dirty="0" smtClean="0"/>
              <a:t>Moral </a:t>
            </a:r>
            <a:r>
              <a:rPr lang="en-US" sz="1800" dirty="0" smtClean="0"/>
              <a:t>perfection is a disposition to be useful to other people.  This is a prerequisite for intellectual perfection but is </a:t>
            </a:r>
            <a:r>
              <a:rPr lang="en-US" sz="1800" i="1" dirty="0" smtClean="0"/>
              <a:t>not </a:t>
            </a:r>
            <a:r>
              <a:rPr lang="en-US" sz="1800" dirty="0" smtClean="0"/>
              <a:t>the greatest perfection.  If you lived alone, having nothing to do with other people, your moral virtues would be useless</a:t>
            </a:r>
          </a:p>
          <a:p>
            <a:pPr eaLnBrk="1" hangingPunct="1"/>
            <a:r>
              <a:rPr lang="en-US" sz="1800" dirty="0" smtClean="0"/>
              <a:t>All actions and moral habits</a:t>
            </a:r>
            <a:r>
              <a:rPr lang="en-US" sz="1800" i="1" dirty="0" smtClean="0"/>
              <a:t> </a:t>
            </a:r>
            <a:r>
              <a:rPr lang="en-US" sz="1800" dirty="0" smtClean="0"/>
              <a:t>prescribed by the Law are preparations for the ultimate end of intellectual perfection </a:t>
            </a:r>
          </a:p>
          <a:p>
            <a:pPr eaLnBrk="1" hangingPunct="1"/>
            <a:r>
              <a:rPr lang="en-US" sz="1800" dirty="0" smtClean="0"/>
              <a:t>The command to imitate God’s ways, especially God’s loving-kindness, means that we should try to help or harm others according to what they deserve, rather than being motivated by the passions that normally lead us to help/harm others.  God cannot have any passions because </a:t>
            </a:r>
            <a:r>
              <a:rPr lang="en-US" sz="1800" i="1" dirty="0" smtClean="0"/>
              <a:t>all passions are evil</a:t>
            </a:r>
            <a:r>
              <a:rPr lang="en-US" sz="1800" dirty="0" smtClean="0"/>
              <a:t> (pp. </a:t>
            </a:r>
            <a:r>
              <a:rPr lang="en-US" sz="1800" dirty="0" smtClean="0"/>
              <a:t>159-60, 180)</a:t>
            </a:r>
            <a:endParaRPr lang="en-US" sz="1800"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745</TotalTime>
  <Words>1162</Words>
  <Application>Microsoft Office PowerPoint</Application>
  <PresentationFormat>On-screen Show (4:3)</PresentationFormat>
  <Paragraphs>35</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God’s Oneness:  The Kinds of Attributes God Does Not Have</vt:lpstr>
      <vt:lpstr>Why We Can Attribute Actions to God (pp. 153-56)</vt:lpstr>
      <vt:lpstr>God Has No Similarity or Likeness to Anything Else</vt:lpstr>
      <vt:lpstr>The Negative Theology of Maimonides</vt:lpstr>
      <vt:lpstr>Human Perfection:  How We Should Live (and Why) (pp. 176-81)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Bonnie Kent</dc:creator>
  <cp:lastModifiedBy>SuzanneB</cp:lastModifiedBy>
  <cp:revision>53</cp:revision>
  <dcterms:created xsi:type="dcterms:W3CDTF">2010-10-31T20:22:14Z</dcterms:created>
  <dcterms:modified xsi:type="dcterms:W3CDTF">2012-11-01T18:10:58Z</dcterms:modified>
</cp:coreProperties>
</file>