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89" r:id="rId3"/>
    <p:sldId id="287" r:id="rId4"/>
    <p:sldId id="288" r:id="rId5"/>
    <p:sldId id="286" r:id="rId6"/>
    <p:sldId id="290" r:id="rId7"/>
    <p:sldId id="291" r:id="rId8"/>
    <p:sldId id="292" r:id="rId9"/>
    <p:sldId id="294" r:id="rId10"/>
    <p:sldId id="28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351" autoAdjust="0"/>
  </p:normalViewPr>
  <p:slideViewPr>
    <p:cSldViewPr>
      <p:cViewPr>
        <p:scale>
          <a:sx n="87" d="100"/>
          <a:sy n="87" d="100"/>
        </p:scale>
        <p:origin x="-1330" y="-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D8061E-0BF9-47BC-88DC-5167FBD1EA79}" type="doc">
      <dgm:prSet loTypeId="urn:microsoft.com/office/officeart/2005/8/layout/pyramid4" loCatId="relationship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C3D1EF4-5A5F-4E61-BB3E-16B42208B18A}">
      <dgm:prSet phldrT="[Text]"/>
      <dgm:spPr/>
      <dgm:t>
        <a:bodyPr/>
        <a:lstStyle/>
        <a:p>
          <a:r>
            <a:rPr lang="en-US" dirty="0" smtClean="0"/>
            <a:t>Nature</a:t>
          </a:r>
          <a:endParaRPr lang="en-US" dirty="0"/>
        </a:p>
      </dgm:t>
    </dgm:pt>
    <dgm:pt modelId="{75BDE372-4432-4A7D-B2DB-97FD966067EE}" type="parTrans" cxnId="{A7B5F11D-F7F8-4F03-8961-4EB4C3BFDA9F}">
      <dgm:prSet/>
      <dgm:spPr/>
      <dgm:t>
        <a:bodyPr/>
        <a:lstStyle/>
        <a:p>
          <a:endParaRPr lang="en-US"/>
        </a:p>
      </dgm:t>
    </dgm:pt>
    <dgm:pt modelId="{2046FEFE-F0DC-4BC1-A01A-A4A184F6EA1D}" type="sibTrans" cxnId="{A7B5F11D-F7F8-4F03-8961-4EB4C3BFDA9F}">
      <dgm:prSet/>
      <dgm:spPr/>
      <dgm:t>
        <a:bodyPr/>
        <a:lstStyle/>
        <a:p>
          <a:endParaRPr lang="en-US"/>
        </a:p>
      </dgm:t>
    </dgm:pt>
    <dgm:pt modelId="{5E0609EC-6EA4-41E2-8764-6E6546C2DFD4}">
      <dgm:prSet phldrT="[Text]"/>
      <dgm:spPr/>
      <dgm:t>
        <a:bodyPr/>
        <a:lstStyle/>
        <a:p>
          <a:r>
            <a:rPr lang="en-US" dirty="0" smtClean="0"/>
            <a:t>Divinity	</a:t>
          </a:r>
          <a:endParaRPr lang="en-US" dirty="0"/>
        </a:p>
      </dgm:t>
    </dgm:pt>
    <dgm:pt modelId="{D56760C3-61B1-489A-BB04-4FC8435683A4}" type="parTrans" cxnId="{439F6BB0-E344-4CF9-9B8B-13FC98520696}">
      <dgm:prSet/>
      <dgm:spPr/>
      <dgm:t>
        <a:bodyPr/>
        <a:lstStyle/>
        <a:p>
          <a:endParaRPr lang="en-US"/>
        </a:p>
      </dgm:t>
    </dgm:pt>
    <dgm:pt modelId="{A101CB19-FBDD-430D-BF3B-6FA415767F6B}" type="sibTrans" cxnId="{439F6BB0-E344-4CF9-9B8B-13FC98520696}">
      <dgm:prSet/>
      <dgm:spPr/>
      <dgm:t>
        <a:bodyPr/>
        <a:lstStyle/>
        <a:p>
          <a:endParaRPr lang="en-US"/>
        </a:p>
      </dgm:t>
    </dgm:pt>
    <dgm:pt modelId="{7AD9A808-EB42-4C14-B4F4-3E30E9B8B267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C0328AF3-9628-4354-8492-8E954E2726F0}" type="parTrans" cxnId="{86C79B7B-EC5C-484F-95B8-15087537A741}">
      <dgm:prSet/>
      <dgm:spPr/>
      <dgm:t>
        <a:bodyPr/>
        <a:lstStyle/>
        <a:p>
          <a:endParaRPr lang="en-US"/>
        </a:p>
      </dgm:t>
    </dgm:pt>
    <dgm:pt modelId="{22C61C2D-D0C9-4B50-A564-F4557690CE3E}" type="sibTrans" cxnId="{86C79B7B-EC5C-484F-95B8-15087537A741}">
      <dgm:prSet/>
      <dgm:spPr/>
      <dgm:t>
        <a:bodyPr/>
        <a:lstStyle/>
        <a:p>
          <a:endParaRPr lang="en-US"/>
        </a:p>
      </dgm:t>
    </dgm:pt>
    <dgm:pt modelId="{C725E09E-AF7A-4770-86E6-CEB5F7BCD4B3}">
      <dgm:prSet phldrT="[Text]"/>
      <dgm:spPr/>
      <dgm:t>
        <a:bodyPr/>
        <a:lstStyle/>
        <a:p>
          <a:r>
            <a:rPr lang="en-US" dirty="0" smtClean="0"/>
            <a:t>Society</a:t>
          </a:r>
          <a:endParaRPr lang="en-US" dirty="0"/>
        </a:p>
      </dgm:t>
    </dgm:pt>
    <dgm:pt modelId="{6F9CE536-49C7-4C95-AA69-AC60E9E939B6}" type="parTrans" cxnId="{E2131A4F-7C13-453D-8B7A-840840637109}">
      <dgm:prSet/>
      <dgm:spPr/>
      <dgm:t>
        <a:bodyPr/>
        <a:lstStyle/>
        <a:p>
          <a:endParaRPr lang="en-US"/>
        </a:p>
      </dgm:t>
    </dgm:pt>
    <dgm:pt modelId="{BEF526E3-4D5B-4BE9-9EF7-C5E637BA97F8}" type="sibTrans" cxnId="{E2131A4F-7C13-453D-8B7A-840840637109}">
      <dgm:prSet/>
      <dgm:spPr/>
      <dgm:t>
        <a:bodyPr/>
        <a:lstStyle/>
        <a:p>
          <a:endParaRPr lang="en-US"/>
        </a:p>
      </dgm:t>
    </dgm:pt>
    <dgm:pt modelId="{F6981B47-1B1F-479C-8185-E82E04A75014}" type="pres">
      <dgm:prSet presAssocID="{70D8061E-0BF9-47BC-88DC-5167FBD1EA79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382039-BB00-4971-8E73-3F82AF02712A}" type="pres">
      <dgm:prSet presAssocID="{70D8061E-0BF9-47BC-88DC-5167FBD1EA79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407C86-FF2D-4F33-AE43-57363BA6F63A}" type="pres">
      <dgm:prSet presAssocID="{70D8061E-0BF9-47BC-88DC-5167FBD1EA79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7EE562-C507-455B-947A-C1705D56E2D2}" type="pres">
      <dgm:prSet presAssocID="{70D8061E-0BF9-47BC-88DC-5167FBD1EA79}" presName="triangle3" presStyleLbl="node1" presStyleIdx="2" presStyleCnt="4" custLinFactNeighborX="6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D93A70-1048-4679-A895-64F30E3C80AB}" type="pres">
      <dgm:prSet presAssocID="{70D8061E-0BF9-47BC-88DC-5167FBD1EA79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22BBE1-CEDE-4808-98B7-D35A8A29A05F}" type="presOf" srcId="{70D8061E-0BF9-47BC-88DC-5167FBD1EA79}" destId="{F6981B47-1B1F-479C-8185-E82E04A75014}" srcOrd="0" destOrd="0" presId="urn:microsoft.com/office/officeart/2005/8/layout/pyramid4"/>
    <dgm:cxn modelId="{5F88CDA5-4C9F-409F-A2EC-5C0FA57F4981}" type="presOf" srcId="{8C3D1EF4-5A5F-4E61-BB3E-16B42208B18A}" destId="{20382039-BB00-4971-8E73-3F82AF02712A}" srcOrd="0" destOrd="0" presId="urn:microsoft.com/office/officeart/2005/8/layout/pyramid4"/>
    <dgm:cxn modelId="{6B9590E5-7572-4A23-B7D1-57C18180D39D}" type="presOf" srcId="{C725E09E-AF7A-4770-86E6-CEB5F7BCD4B3}" destId="{FAD93A70-1048-4679-A895-64F30E3C80AB}" srcOrd="0" destOrd="0" presId="urn:microsoft.com/office/officeart/2005/8/layout/pyramid4"/>
    <dgm:cxn modelId="{D18486BD-B7CB-4212-B55E-33621AC35C2C}" type="presOf" srcId="{5E0609EC-6EA4-41E2-8764-6E6546C2DFD4}" destId="{52407C86-FF2D-4F33-AE43-57363BA6F63A}" srcOrd="0" destOrd="0" presId="urn:microsoft.com/office/officeart/2005/8/layout/pyramid4"/>
    <dgm:cxn modelId="{86C79B7B-EC5C-484F-95B8-15087537A741}" srcId="{70D8061E-0BF9-47BC-88DC-5167FBD1EA79}" destId="{7AD9A808-EB42-4C14-B4F4-3E30E9B8B267}" srcOrd="2" destOrd="0" parTransId="{C0328AF3-9628-4354-8492-8E954E2726F0}" sibTransId="{22C61C2D-D0C9-4B50-A564-F4557690CE3E}"/>
    <dgm:cxn modelId="{E2131A4F-7C13-453D-8B7A-840840637109}" srcId="{70D8061E-0BF9-47BC-88DC-5167FBD1EA79}" destId="{C725E09E-AF7A-4770-86E6-CEB5F7BCD4B3}" srcOrd="3" destOrd="0" parTransId="{6F9CE536-49C7-4C95-AA69-AC60E9E939B6}" sibTransId="{BEF526E3-4D5B-4BE9-9EF7-C5E637BA97F8}"/>
    <dgm:cxn modelId="{A7B5F11D-F7F8-4F03-8961-4EB4C3BFDA9F}" srcId="{70D8061E-0BF9-47BC-88DC-5167FBD1EA79}" destId="{8C3D1EF4-5A5F-4E61-BB3E-16B42208B18A}" srcOrd="0" destOrd="0" parTransId="{75BDE372-4432-4A7D-B2DB-97FD966067EE}" sibTransId="{2046FEFE-F0DC-4BC1-A01A-A4A184F6EA1D}"/>
    <dgm:cxn modelId="{84B0401E-2740-4FB3-A606-F53DDF372863}" type="presOf" srcId="{7AD9A808-EB42-4C14-B4F4-3E30E9B8B267}" destId="{4B7EE562-C507-455B-947A-C1705D56E2D2}" srcOrd="0" destOrd="0" presId="urn:microsoft.com/office/officeart/2005/8/layout/pyramid4"/>
    <dgm:cxn modelId="{439F6BB0-E344-4CF9-9B8B-13FC98520696}" srcId="{70D8061E-0BF9-47BC-88DC-5167FBD1EA79}" destId="{5E0609EC-6EA4-41E2-8764-6E6546C2DFD4}" srcOrd="1" destOrd="0" parTransId="{D56760C3-61B1-489A-BB04-4FC8435683A4}" sibTransId="{A101CB19-FBDD-430D-BF3B-6FA415767F6B}"/>
    <dgm:cxn modelId="{C0FB75CC-D46C-49DE-A736-63C59AA93F9C}" type="presParOf" srcId="{F6981B47-1B1F-479C-8185-E82E04A75014}" destId="{20382039-BB00-4971-8E73-3F82AF02712A}" srcOrd="0" destOrd="0" presId="urn:microsoft.com/office/officeart/2005/8/layout/pyramid4"/>
    <dgm:cxn modelId="{7F23059F-2BC0-4875-8B01-74FFADB6AB57}" type="presParOf" srcId="{F6981B47-1B1F-479C-8185-E82E04A75014}" destId="{52407C86-FF2D-4F33-AE43-57363BA6F63A}" srcOrd="1" destOrd="0" presId="urn:microsoft.com/office/officeart/2005/8/layout/pyramid4"/>
    <dgm:cxn modelId="{6DA43336-F405-4CD3-BB0C-3D19B40E9903}" type="presParOf" srcId="{F6981B47-1B1F-479C-8185-E82E04A75014}" destId="{4B7EE562-C507-455B-947A-C1705D56E2D2}" srcOrd="2" destOrd="0" presId="urn:microsoft.com/office/officeart/2005/8/layout/pyramid4"/>
    <dgm:cxn modelId="{769D245E-35BB-4232-B874-B96932C8DDB4}" type="presParOf" srcId="{F6981B47-1B1F-479C-8185-E82E04A75014}" destId="{FAD93A70-1048-4679-A895-64F30E3C80AB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82039-BB00-4971-8E73-3F82AF02712A}">
      <dsp:nvSpPr>
        <dsp:cNvPr id="0" name=""/>
        <dsp:cNvSpPr/>
      </dsp:nvSpPr>
      <dsp:spPr>
        <a:xfrm>
          <a:off x="3295650" y="0"/>
          <a:ext cx="3238499" cy="3238499"/>
        </a:xfrm>
        <a:prstGeom prst="triangl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Nature</a:t>
          </a:r>
          <a:endParaRPr lang="en-US" sz="3100" kern="1200" dirty="0"/>
        </a:p>
      </dsp:txBody>
      <dsp:txXfrm>
        <a:off x="4105275" y="1619250"/>
        <a:ext cx="1619249" cy="1619249"/>
      </dsp:txXfrm>
    </dsp:sp>
    <dsp:sp modelId="{52407C86-FF2D-4F33-AE43-57363BA6F63A}">
      <dsp:nvSpPr>
        <dsp:cNvPr id="0" name=""/>
        <dsp:cNvSpPr/>
      </dsp:nvSpPr>
      <dsp:spPr>
        <a:xfrm>
          <a:off x="1676400" y="3238499"/>
          <a:ext cx="3238499" cy="3238499"/>
        </a:xfrm>
        <a:prstGeom prst="triangl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Divinity	</a:t>
          </a:r>
          <a:endParaRPr lang="en-US" sz="3100" kern="1200" dirty="0"/>
        </a:p>
      </dsp:txBody>
      <dsp:txXfrm>
        <a:off x="2486025" y="4857749"/>
        <a:ext cx="1619249" cy="1619249"/>
      </dsp:txXfrm>
    </dsp:sp>
    <dsp:sp modelId="{4B7EE562-C507-455B-947A-C1705D56E2D2}">
      <dsp:nvSpPr>
        <dsp:cNvPr id="0" name=""/>
        <dsp:cNvSpPr/>
      </dsp:nvSpPr>
      <dsp:spPr>
        <a:xfrm rot="10800000">
          <a:off x="3316668" y="3238499"/>
          <a:ext cx="3238499" cy="3238499"/>
        </a:xfrm>
        <a:prstGeom prst="triangl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 </a:t>
          </a:r>
          <a:endParaRPr lang="en-US" sz="3100" kern="1200" dirty="0"/>
        </a:p>
      </dsp:txBody>
      <dsp:txXfrm rot="10800000">
        <a:off x="4126293" y="3238499"/>
        <a:ext cx="1619249" cy="1619249"/>
      </dsp:txXfrm>
    </dsp:sp>
    <dsp:sp modelId="{FAD93A70-1048-4679-A895-64F30E3C80AB}">
      <dsp:nvSpPr>
        <dsp:cNvPr id="0" name=""/>
        <dsp:cNvSpPr/>
      </dsp:nvSpPr>
      <dsp:spPr>
        <a:xfrm>
          <a:off x="4914900" y="3238499"/>
          <a:ext cx="3238499" cy="3238499"/>
        </a:xfrm>
        <a:prstGeom prst="triangl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Society</a:t>
          </a:r>
          <a:endParaRPr lang="en-US" sz="3100" kern="1200" dirty="0"/>
        </a:p>
      </dsp:txBody>
      <dsp:txXfrm>
        <a:off x="5724525" y="4857749"/>
        <a:ext cx="1619249" cy="1619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73EE1-6E50-434A-BDC5-92E992B1BEFB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525CE-833D-484B-BF88-37DB95290A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54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525CE-833D-484B-BF88-37DB95290A1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525CE-833D-484B-BF88-37DB95290A1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10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525CE-833D-484B-BF88-37DB95290A1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525CE-833D-484B-BF88-37DB95290A1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314C6-573E-4065-8E68-26E1094D709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FF8A-E907-4A4A-A6D2-6584AED540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314C6-573E-4065-8E68-26E1094D709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FF8A-E907-4A4A-A6D2-6584AED54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314C6-573E-4065-8E68-26E1094D709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FF8A-E907-4A4A-A6D2-6584AED54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314C6-573E-4065-8E68-26E1094D709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FF8A-E907-4A4A-A6D2-6584AED54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314C6-573E-4065-8E68-26E1094D709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FF8A-E907-4A4A-A6D2-6584AED54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314C6-573E-4065-8E68-26E1094D709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FF8A-E907-4A4A-A6D2-6584AED54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314C6-573E-4065-8E68-26E1094D709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FF8A-E907-4A4A-A6D2-6584AED54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314C6-573E-4065-8E68-26E1094D709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FF8A-E907-4A4A-A6D2-6584AED54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314C6-573E-4065-8E68-26E1094D709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FF8A-E907-4A4A-A6D2-6584AED54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314C6-573E-4065-8E68-26E1094D709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FF8A-E907-4A4A-A6D2-6584AED540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7FE314C6-573E-4065-8E68-26E1094D709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643FF8A-E907-4A4A-A6D2-6584AED54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FE314C6-573E-4065-8E68-26E1094D709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643FF8A-E907-4A4A-A6D2-6584AED54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5.png"/><Relationship Id="rId5" Type="http://schemas.openxmlformats.org/officeDocument/2006/relationships/hyperlink" Target="http://lloydbleekcollection.cs.uct.ac.za/drawings/Iziko_SAMLB_!nBook2_002.html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Humans &amp; Nature:</a:t>
            </a:r>
            <a:br>
              <a:rPr lang="en-US" dirty="0" smtClean="0"/>
            </a:br>
            <a:r>
              <a:rPr lang="en-US" dirty="0" smtClean="0"/>
              <a:t>Some Reflections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meaning with nature</a:t>
            </a:r>
            <a:endParaRPr lang="en-US" dirty="0"/>
          </a:p>
        </p:txBody>
      </p:sp>
      <p:pic>
        <p:nvPicPr>
          <p:cNvPr id="1026" name="Picture 2" descr="C:\Users\moegoe\Pictures\My Pictures\Cedarberg Dec 2006\Cedarberg Day 1 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0" y="11353800"/>
            <a:ext cx="21640800" cy="16230600"/>
          </a:xfrm>
          <a:prstGeom prst="rect">
            <a:avLst/>
          </a:prstGeom>
          <a:noFill/>
        </p:spPr>
      </p:pic>
      <p:pic>
        <p:nvPicPr>
          <p:cNvPr id="2" name="Picture 2" descr="C:\Users\poechs\Pictures\My Pictures\Cedarberg Dec 2006\Cedarberg Day 1 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1543050"/>
            <a:ext cx="8991600" cy="52387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34066" y="1600200"/>
            <a:ext cx="47051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place does not feel to me</a:t>
            </a:r>
          </a:p>
          <a:p>
            <a: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As the place used to feel to me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~PP1936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5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Conceptions of Nature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3330209"/>
          </a:xfrm>
        </p:spPr>
        <p:txBody>
          <a:bodyPr/>
          <a:lstStyle/>
          <a:p>
            <a:r>
              <a:rPr lang="en-US" dirty="0" smtClean="0"/>
              <a:t>Spiritual  or religious</a:t>
            </a:r>
          </a:p>
          <a:p>
            <a:r>
              <a:rPr lang="en-US" dirty="0" smtClean="0"/>
              <a:t>Source of sustenance</a:t>
            </a:r>
          </a:p>
          <a:p>
            <a:r>
              <a:rPr lang="en-US" dirty="0" smtClean="0"/>
              <a:t>Source of knowledge</a:t>
            </a:r>
          </a:p>
          <a:p>
            <a:r>
              <a:rPr lang="en-US" dirty="0" smtClean="0"/>
              <a:t>Subject of knowledge</a:t>
            </a:r>
          </a:p>
          <a:p>
            <a:r>
              <a:rPr lang="en-US" dirty="0" smtClean="0"/>
              <a:t>At the service of people (so controllable)</a:t>
            </a:r>
          </a:p>
          <a:p>
            <a:r>
              <a:rPr lang="en-US" dirty="0" smtClean="0"/>
              <a:t>Dangerous (so beyond control)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4953000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Multiple understandings of nature  can be in play at once</a:t>
            </a:r>
          </a:p>
          <a:p>
            <a:r>
              <a:rPr lang="en-US" sz="3600" dirty="0" smtClean="0"/>
              <a:t>                      — in other cultures and in our own</a:t>
            </a:r>
            <a:endParaRPr lang="en-US" sz="3600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1752600"/>
            <a:ext cx="812800" cy="812800"/>
          </a:xfrm>
          <a:prstGeom prst="rect">
            <a:avLst/>
          </a:prstGeom>
        </p:spPr>
      </p:pic>
      <p:pic>
        <p:nvPicPr>
          <p:cNvPr id="8" name="Picture 4" descr="C:\Users\poechs\Documents\BOOKish\Belongings Surge\cover art possibilities\keurbos5cropp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1524000"/>
            <a:ext cx="275254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2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9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6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Hurricane Sandy: 22-31 Oct. 2012</a:t>
            </a:r>
            <a:endParaRPr lang="en-US" dirty="0"/>
          </a:p>
        </p:txBody>
      </p:sp>
      <p:pic>
        <p:nvPicPr>
          <p:cNvPr id="5" name="Content Placeholder 4" descr="SmithOctober Geog Blog 4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1" b="14451"/>
          <a:stretch>
            <a:fillRect/>
          </a:stretch>
        </p:blipFill>
        <p:spPr>
          <a:xfrm>
            <a:off x="76200" y="1524000"/>
            <a:ext cx="4609393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sand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38" y="1524000"/>
            <a:ext cx="3664262" cy="2438400"/>
          </a:xfrm>
          <a:prstGeom prst="rect">
            <a:avLst/>
          </a:prstGeom>
        </p:spPr>
      </p:pic>
      <p:pic>
        <p:nvPicPr>
          <p:cNvPr id="9" name="Picture 8" descr="hurricane-sandy-lake-michigan-jpg_18515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106586" cy="2743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86600" y="5257800"/>
            <a:ext cx="812800" cy="812800"/>
          </a:xfrm>
          <a:prstGeom prst="rect">
            <a:avLst/>
          </a:prstGeom>
        </p:spPr>
      </p:pic>
      <p:pic>
        <p:nvPicPr>
          <p:cNvPr id="8" name="Picture 7" descr="1031_sandy_aerial_630x42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886200"/>
            <a:ext cx="43434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San Antonio, TX: flooding, May 26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6363" y="5943600"/>
            <a:ext cx="8659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 society’s relationship to nature is not static</a:t>
            </a:r>
            <a:endParaRPr lang="en-US" sz="3600" dirty="0"/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0" y="4800600"/>
            <a:ext cx="812800" cy="812800"/>
          </a:xfrm>
          <a:prstGeom prst="rect">
            <a:avLst/>
          </a:prstGeom>
        </p:spPr>
      </p:pic>
      <p:pic>
        <p:nvPicPr>
          <p:cNvPr id="3" name="Content Placeholder 2" descr="San Antonio Flooding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>
            <a:fillRect/>
          </a:stretch>
        </p:blipFill>
        <p:spPr>
          <a:xfrm>
            <a:off x="304800" y="1855334"/>
            <a:ext cx="7409163" cy="4164466"/>
          </a:xfrm>
        </p:spPr>
      </p:pic>
      <p:pic>
        <p:nvPicPr>
          <p:cNvPr id="4" name="Picture 3" descr="san antoni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600200"/>
            <a:ext cx="3140242" cy="20411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19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5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Moore, OK Tornado: 31 May 2013</a:t>
            </a:r>
            <a:endParaRPr lang="en-US" dirty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0" y="4114800"/>
            <a:ext cx="812800" cy="812800"/>
          </a:xfrm>
          <a:prstGeom prst="rect">
            <a:avLst/>
          </a:prstGeom>
        </p:spPr>
      </p:pic>
      <p:pic>
        <p:nvPicPr>
          <p:cNvPr id="6" name="Content Placeholder 5" descr="oklahoma-city-area-tornado-13.jp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00" b="-35800"/>
          <a:stretch>
            <a:fillRect/>
          </a:stretch>
        </p:blipFill>
        <p:spPr>
          <a:xfrm>
            <a:off x="3505200" y="1752600"/>
            <a:ext cx="5562600" cy="6368652"/>
          </a:xfrm>
        </p:spPr>
      </p:pic>
      <p:pic>
        <p:nvPicPr>
          <p:cNvPr id="5" name="Content Placeholder 4" descr="okc-tornado-closeup.jpg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769" b="-51769"/>
          <a:stretch>
            <a:fillRect/>
          </a:stretch>
        </p:blipFill>
        <p:spPr>
          <a:xfrm>
            <a:off x="76200" y="471635"/>
            <a:ext cx="4114800" cy="4711058"/>
          </a:xfr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Foundational </a:t>
            </a:r>
            <a:br>
              <a:rPr lang="en-US" dirty="0" smtClean="0"/>
            </a:br>
            <a:r>
              <a:rPr lang="en-US" dirty="0" smtClean="0"/>
              <a:t>Relationships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62000" y="228600"/>
          <a:ext cx="9829800" cy="6476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~PP2204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4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smtClean="0"/>
              <a:t>Describe relationships between people and nature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Time/place specific (not universal)</a:t>
            </a:r>
          </a:p>
          <a:p>
            <a:pPr lvl="1"/>
            <a:r>
              <a:rPr lang="en-US" dirty="0" smtClean="0"/>
              <a:t>Greek men and Greek women in the </a:t>
            </a:r>
            <a:r>
              <a:rPr lang="en-US" i="1" dirty="0" err="1" smtClean="0"/>
              <a:t>Bacchae</a:t>
            </a:r>
            <a:endParaRPr lang="en-US" dirty="0" smtClean="0"/>
          </a:p>
          <a:p>
            <a:pPr lvl="1"/>
            <a:r>
              <a:rPr lang="en-US" dirty="0" smtClean="0"/>
              <a:t>Early modern European/Christian</a:t>
            </a:r>
          </a:p>
          <a:p>
            <a:pPr lvl="1"/>
            <a:r>
              <a:rPr lang="en-US" dirty="0" smtClean="0"/>
              <a:t>Western scientific approach of Galileo &amp; Heisenberg</a:t>
            </a:r>
          </a:p>
          <a:p>
            <a:pPr lvl="1"/>
            <a:r>
              <a:rPr lang="en-US" dirty="0" smtClean="0"/>
              <a:t> </a:t>
            </a:r>
            <a:r>
              <a:rPr lang="en-US" dirty="0" err="1" smtClean="0"/>
              <a:t>Khoisan</a:t>
            </a:r>
            <a:endParaRPr lang="en-US" dirty="0" smtClean="0"/>
          </a:p>
          <a:p>
            <a:r>
              <a:rPr lang="en-US" dirty="0" smtClean="0"/>
              <a:t>Contingent</a:t>
            </a:r>
          </a:p>
          <a:p>
            <a:r>
              <a:rPr lang="en-US" dirty="0" smtClean="0"/>
              <a:t>Dynamic (not static)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5638800"/>
            <a:ext cx="812800" cy="812800"/>
          </a:xfrm>
          <a:prstGeom prst="rect">
            <a:avLst/>
          </a:prstGeom>
        </p:spPr>
      </p:pic>
      <p:pic>
        <p:nvPicPr>
          <p:cNvPr id="6" name="Picture 5" descr="C:\Users\poechs\Documents\PAST teaching &amp; syllabi\134d South Africa W05\jan5\Khoi &amp; cattle.jpg"/>
          <p:cNvPicPr>
            <a:picLocks noChangeAspect="1" noChangeArrowheads="1"/>
          </p:cNvPicPr>
          <p:nvPr/>
        </p:nvPicPr>
        <p:blipFill>
          <a:blip r:embed="rId5" cstate="print"/>
          <a:srcRect l="3363" t="4791" b="50208"/>
          <a:stretch>
            <a:fillRect/>
          </a:stretch>
        </p:blipFill>
        <p:spPr bwMode="auto">
          <a:xfrm>
            <a:off x="5356225" y="4038724"/>
            <a:ext cx="3711575" cy="274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1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Lion and the Jackals </a:t>
            </a:r>
            <a:endParaRPr lang="en-US" dirty="0"/>
          </a:p>
        </p:txBody>
      </p:sp>
      <p:pic>
        <p:nvPicPr>
          <p:cNvPr id="6" name="Content Placeholder 5" descr="Iziko_SAMLB_!nBook2_00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971800" y="1524000"/>
            <a:ext cx="6019800" cy="4611021"/>
          </a:xfr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Spirituality</a:t>
            </a:r>
          </a:p>
          <a:p>
            <a:r>
              <a:rPr lang="en-US" dirty="0" smtClean="0"/>
              <a:t>Sustenance</a:t>
            </a:r>
          </a:p>
          <a:p>
            <a:r>
              <a:rPr lang="en-US" dirty="0" smtClean="0"/>
              <a:t>Uneven control</a:t>
            </a:r>
          </a:p>
          <a:p>
            <a:r>
              <a:rPr lang="en-US" dirty="0" smtClean="0"/>
              <a:t>Danger</a:t>
            </a:r>
          </a:p>
          <a:p>
            <a:r>
              <a:rPr lang="en-US" dirty="0" smtClean="0"/>
              <a:t>Change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0" y="6172200"/>
            <a:ext cx="5923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 smtClean="0"/>
              <a:t>1) !no, 2) </a:t>
            </a:r>
            <a:r>
              <a:rPr lang="en-US" dirty="0" err="1" smtClean="0"/>
              <a:t>Poo</a:t>
            </a:r>
            <a:r>
              <a:rPr lang="en-US" dirty="0" smtClean="0"/>
              <a:t>, an animal said to eat the fruit of the !no.</a:t>
            </a:r>
          </a:p>
          <a:p>
            <a:pPr marL="342900" indent="-342900"/>
            <a:r>
              <a:rPr lang="en-US" dirty="0" smtClean="0"/>
              <a:t>Drawing by !</a:t>
            </a:r>
            <a:r>
              <a:rPr lang="en-US" dirty="0" err="1" smtClean="0"/>
              <a:t>nanni</a:t>
            </a:r>
            <a:r>
              <a:rPr lang="en-US" dirty="0" smtClean="0"/>
              <a:t>. 5/24/1881.  </a:t>
            </a:r>
            <a:r>
              <a:rPr lang="en-US" dirty="0" err="1" smtClean="0">
                <a:hlinkClick r:id="rId5"/>
              </a:rPr>
              <a:t>Bleek</a:t>
            </a:r>
            <a:r>
              <a:rPr lang="en-US" dirty="0" smtClean="0">
                <a:hlinkClick r:id="rId5"/>
              </a:rPr>
              <a:t> &amp; Lloyd Collection</a:t>
            </a:r>
            <a:r>
              <a:rPr lang="en-US" dirty="0" smtClean="0"/>
              <a:t>, UCT</a:t>
            </a:r>
            <a:endParaRPr lang="en-US" dirty="0"/>
          </a:p>
        </p:txBody>
      </p:sp>
      <p:pic>
        <p:nvPicPr>
          <p:cNvPr id="10" name="~PP2659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18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Song of the Broken String</a:t>
            </a:r>
            <a:endParaRPr lang="en-US" dirty="0"/>
          </a:p>
        </p:txBody>
      </p:sp>
      <p:pic>
        <p:nvPicPr>
          <p:cNvPr id="12" name="Content Placeholder 3" descr="mitchell6.jpg"/>
          <p:cNvPicPr>
            <a:picLocks noChangeAspect="1"/>
          </p:cNvPicPr>
          <p:nvPr/>
        </p:nvPicPr>
        <p:blipFill>
          <a:blip r:embed="rId5" cstate="print"/>
          <a:srcRect l="8036" t="20020" r="5458" b="13337"/>
          <a:stretch>
            <a:fillRect/>
          </a:stretch>
        </p:blipFill>
        <p:spPr>
          <a:xfrm>
            <a:off x="4181328" y="1600200"/>
            <a:ext cx="4886472" cy="518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4800600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Consequences of rupture in a society’s relationship with nature </a:t>
            </a:r>
            <a:endParaRPr lang="en-US" sz="2800" dirty="0"/>
          </a:p>
        </p:txBody>
      </p:sp>
      <p:pic>
        <p:nvPicPr>
          <p:cNvPr id="8" name="~PP700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52600" y="3276600"/>
            <a:ext cx="244475" cy="244475"/>
          </a:xfrm>
          <a:prstGeom prst="rect">
            <a:avLst/>
          </a:prstGeom>
        </p:spPr>
      </p:pic>
      <p:pic>
        <p:nvPicPr>
          <p:cNvPr id="6" name="Content Placeholder 5" descr="Iziko_SAMLB_!nBook2_0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1653632"/>
            <a:ext cx="3810000" cy="2918368"/>
          </a:xfrm>
          <a:prstGeom prst="rect">
            <a:avLst/>
          </a:prstGeom>
        </p:spPr>
      </p:pic>
    </p:spTree>
  </p:cSld>
  <p:clrMapOvr>
    <a:masterClrMapping/>
  </p:clrMapOvr>
  <p:transition advTm="102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1846</TotalTime>
  <Words>203</Words>
  <Application>Microsoft Office PowerPoint</Application>
  <PresentationFormat>On-screen Show (4:3)</PresentationFormat>
  <Paragraphs>45</Paragraphs>
  <Slides>10</Slides>
  <Notes>4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Module</vt:lpstr>
      <vt:lpstr>Humans &amp; Nature: Some Reflections </vt:lpstr>
      <vt:lpstr>Conceptions of Nature</vt:lpstr>
      <vt:lpstr>Hurricane Sandy: 22-31 Oct. 2012</vt:lpstr>
      <vt:lpstr>San Antonio, TX: flooding, May 26</vt:lpstr>
      <vt:lpstr>Moore, OK Tornado: 31 May 2013</vt:lpstr>
      <vt:lpstr>Foundational  Relationships</vt:lpstr>
      <vt:lpstr>Describe relationships between people and nature</vt:lpstr>
      <vt:lpstr>The Lion and the Jackals </vt:lpstr>
      <vt:lpstr>Song of the Broken String</vt:lpstr>
      <vt:lpstr>Making meaning with nature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Laura Jane Mitchell</dc:creator>
  <cp:lastModifiedBy>SuzanneB</cp:lastModifiedBy>
  <cp:revision>121</cp:revision>
  <dcterms:created xsi:type="dcterms:W3CDTF">2011-04-29T19:12:37Z</dcterms:created>
  <dcterms:modified xsi:type="dcterms:W3CDTF">2013-06-04T17:53:41Z</dcterms:modified>
</cp:coreProperties>
</file>