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  <p:sldId id="270" r:id="rId14"/>
    <p:sldId id="271" r:id="rId15"/>
    <p:sldId id="267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93BB"/>
    <a:srgbClr val="2C6DB9"/>
    <a:srgbClr val="3C6BA2"/>
    <a:srgbClr val="376090"/>
    <a:srgbClr val="6A7F9A"/>
    <a:srgbClr val="0B1B2E"/>
    <a:srgbClr val="A70000"/>
    <a:srgbClr val="B5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109D-10EC-446F-8A72-E1F0C8EB3444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6C82-3A8A-4BF1-BC29-BEF19D48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E8A9-18F0-4DC5-B5A6-1E13DF383C9E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5610-8EB7-4C3D-BDF5-EF2A8F3E2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8B9D-4410-4145-AD6E-D110A0574643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ECF95-D4D6-445D-893C-C2D3B7D30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5B25-CA1F-4C4A-ADAD-375C13210CE4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5672-47BF-47C3-8EFD-9B812A24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E7ED-DC74-4884-90E3-4BDED49878BF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218A-27D4-4284-9601-C4F9B9211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20C3-9C26-4D76-8206-215E3C46F28F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914BC-DDEE-4A49-AD96-F3B3E0D22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9016-C2FD-4152-ABB0-32BC790DB5EC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847-74E0-4E20-9F4D-BD1903FF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57AF-6826-461D-985B-000A38DA4BEB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5877-937E-47CE-8E9D-713343246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4E7A-6619-4B92-8E85-B2913CAB19DD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12C6-8314-413A-9E21-A947E8105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E092-7ED2-47EC-AAE4-026D804C8FBB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EA64-8157-44EF-99CD-674F31E6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5C01-EB71-440A-8171-BB73FBC2F60C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B95DF-33B0-4599-AEF9-747CC413D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E63658-3DE8-433B-ABF7-BD4847B2EADB}" type="datetimeFigureOut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2477E-45D7-4C84-8AC4-C26F4C39D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2F200"/>
                </a:solidFill>
                <a:latin typeface="Garamond" pitchFamily="18" charset="0"/>
              </a:rPr>
              <a:t>Bacchae</a:t>
            </a:r>
            <a:r>
              <a:rPr lang="en-US" smtClean="0">
                <a:solidFill>
                  <a:srgbClr val="F2F200"/>
                </a:solidFill>
                <a:latin typeface="Garamond" pitchFamily="18" charset="0"/>
              </a:rPr>
              <a:t> and </a:t>
            </a:r>
            <a:r>
              <a:rPr lang="en-US" i="1" smtClean="0">
                <a:solidFill>
                  <a:srgbClr val="F2F200"/>
                </a:solidFill>
                <a:latin typeface="Garamond" pitchFamily="18" charset="0"/>
              </a:rPr>
              <a:t>Protagoras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E8E800"/>
                </a:solidFill>
              </a:rPr>
              <a:t>Humans, Animals, and Gods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B50000"/>
                </a:solidFill>
              </a:rPr>
              <a:t>Prometheus the Thief</a:t>
            </a:r>
          </a:p>
        </p:txBody>
      </p:sp>
      <p:pic>
        <p:nvPicPr>
          <p:cNvPr id="22531" name="Content Placeholder 6" descr="prometheus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9768" r="-19768"/>
          <a:stretch>
            <a:fillRect/>
          </a:stretch>
        </p:blipFill>
        <p:spPr/>
      </p:pic>
      <p:pic>
        <p:nvPicPr>
          <p:cNvPr id="22532" name="Content Placeholder 7" descr="Prometheus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28275" r="-28275"/>
          <a:stretch>
            <a:fillRect/>
          </a:stretch>
        </p:blipFill>
        <p:spPr>
          <a:xfrm>
            <a:off x="4495800" y="1417638"/>
            <a:ext cx="403860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Hephaestus</a:t>
            </a:r>
          </a:p>
        </p:txBody>
      </p:sp>
      <p:pic>
        <p:nvPicPr>
          <p:cNvPr id="23555" name="Content Placeholder 6" descr="Hephaestu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830" r="-86830"/>
          <a:stretch>
            <a:fillRect/>
          </a:stretch>
        </p:blipFill>
        <p:spPr>
          <a:xfrm>
            <a:off x="457200" y="1417638"/>
            <a:ext cx="822960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Athena</a:t>
            </a:r>
          </a:p>
        </p:txBody>
      </p:sp>
      <p:pic>
        <p:nvPicPr>
          <p:cNvPr id="24579" name="Content Placeholder 6" descr="athena1-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2501" r="-22501"/>
          <a:stretch>
            <a:fillRect/>
          </a:stretch>
        </p:blipFill>
        <p:spPr/>
      </p:pic>
      <p:pic>
        <p:nvPicPr>
          <p:cNvPr id="24580" name="Content Placeholder 7" descr="athena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27750" r="-2775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can humans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They articulate words.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They invent houses, clothes, shoes, blankets.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They are nourished by food from the earth.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They alone among the animals worship the gods ‘because they have a share of the divine dispensation,’ a ‘kind of kinship with the gods.’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Garamond" pitchFamily="18" charset="0"/>
              </a:rPr>
              <a:t>What can humans not do?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>
                <a:latin typeface="Garamond" pitchFamily="18" charset="0"/>
              </a:rPr>
              <a:t>At first they live isolated from one another and </a:t>
            </a:r>
            <a:r>
              <a:rPr lang="en-US" sz="3600" u="sng" smtClean="0">
                <a:latin typeface="Garamond" pitchFamily="18" charset="0"/>
              </a:rPr>
              <a:t>are destroyed by strong animals</a:t>
            </a:r>
            <a:r>
              <a:rPr lang="en-US" sz="3600" smtClean="0">
                <a:latin typeface="Garamond" pitchFamily="18" charset="0"/>
              </a:rPr>
              <a:t>. They ‘lack the art of politics of which the art of war is a part.’</a:t>
            </a:r>
          </a:p>
          <a:p>
            <a:r>
              <a:rPr lang="en-US" sz="3600" smtClean="0">
                <a:latin typeface="Garamond" pitchFamily="18" charset="0"/>
              </a:rPr>
              <a:t>Then they try to band together but </a:t>
            </a:r>
            <a:r>
              <a:rPr lang="en-US" sz="3600" u="sng" smtClean="0">
                <a:latin typeface="Garamond" pitchFamily="18" charset="0"/>
              </a:rPr>
              <a:t>wrong each other</a:t>
            </a:r>
            <a:r>
              <a:rPr lang="en-US" sz="3600" smtClean="0">
                <a:latin typeface="Garamond" pitchFamily="18" charset="0"/>
              </a:rPr>
              <a:t> ‘because they do not possess the art of politics.’</a:t>
            </a:r>
          </a:p>
          <a:p>
            <a:pPr>
              <a:buFont typeface="Arial" charset="0"/>
              <a:buNone/>
            </a:pPr>
            <a:endParaRPr lang="en-US" sz="3600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1B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Garamond" pitchFamily="18" charset="0"/>
              </a:rPr>
              <a:t>Zeus</a:t>
            </a:r>
          </a:p>
        </p:txBody>
      </p:sp>
      <p:pic>
        <p:nvPicPr>
          <p:cNvPr id="27651" name="Content Placeholder 6" descr="zeus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7943" r="-17943"/>
          <a:stretch>
            <a:fillRect/>
          </a:stretch>
        </p:blipFill>
        <p:spPr/>
      </p:pic>
      <p:pic>
        <p:nvPicPr>
          <p:cNvPr id="27652" name="Content Placeholder 7" descr="zeus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0994" r="-1099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pitchFamily="18" charset="0"/>
              </a:rPr>
              <a:t>Hermes</a:t>
            </a:r>
          </a:p>
        </p:txBody>
      </p:sp>
      <p:pic>
        <p:nvPicPr>
          <p:cNvPr id="28675" name="Content Placeholder 4" descr="Hermes1-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3616" r="-23616"/>
          <a:stretch>
            <a:fillRect/>
          </a:stretch>
        </p:blipFill>
        <p:spPr/>
      </p:pic>
      <p:pic>
        <p:nvPicPr>
          <p:cNvPr id="28676" name="Content Placeholder 5" descr="Hermes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6412" r="-64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Zeus’ Gifts to Humans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>
                <a:latin typeface="Garamond" pitchFamily="18" charset="0"/>
              </a:rPr>
              <a:t>Justice and Shame: they bring order within cities and forge bonds of friendship.</a:t>
            </a:r>
          </a:p>
          <a:p>
            <a:r>
              <a:rPr lang="en-US" sz="3600" smtClean="0">
                <a:latin typeface="Garamond" pitchFamily="18" charset="0"/>
              </a:rPr>
              <a:t>These gifts are distributed to all ‘for cities would never come to be if only a few possessed these.’</a:t>
            </a:r>
          </a:p>
          <a:p>
            <a:r>
              <a:rPr lang="en-US" sz="3600" smtClean="0">
                <a:latin typeface="Garamond" pitchFamily="18" charset="0"/>
              </a:rPr>
              <a:t>The penalty for those who cannot partake of justice and shame is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Garamond" pitchFamily="18" charset="0"/>
              </a:rPr>
              <a:t>Catching Dionysus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‘We </a:t>
            </a:r>
            <a:r>
              <a:rPr lang="en-US" u="sng" dirty="0" smtClean="0">
                <a:latin typeface="Garamond"/>
                <a:cs typeface="Garamond"/>
              </a:rPr>
              <a:t>captured the quarry </a:t>
            </a:r>
            <a:r>
              <a:rPr lang="en-US" dirty="0" smtClean="0">
                <a:latin typeface="Garamond"/>
                <a:cs typeface="Garamond"/>
              </a:rPr>
              <a:t>you sent us out to catch.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But our </a:t>
            </a:r>
            <a:r>
              <a:rPr lang="en-US" u="sng" dirty="0" smtClean="0">
                <a:latin typeface="Garamond"/>
                <a:cs typeface="Garamond"/>
              </a:rPr>
              <a:t>prey here was tame</a:t>
            </a:r>
            <a:r>
              <a:rPr lang="en-US" dirty="0" smtClean="0">
                <a:latin typeface="Garamond"/>
                <a:cs typeface="Garamond"/>
              </a:rPr>
              <a:t>: refused to run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Or hide, held out his hands as willing as you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Please, completely unafraid. His ruddy cheeks were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Flushed as though with wine, and he stood there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Smiling, making no objection </a:t>
            </a:r>
            <a:r>
              <a:rPr lang="en-US" dirty="0" smtClean="0">
                <a:latin typeface="Garamond"/>
                <a:cs typeface="Garamond"/>
              </a:rPr>
              <a:t>when </a:t>
            </a:r>
            <a:r>
              <a:rPr lang="en-US" u="sng" dirty="0" smtClean="0">
                <a:latin typeface="Garamond"/>
                <a:cs typeface="Garamond"/>
              </a:rPr>
              <a:t>we roped his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Hands </a:t>
            </a:r>
            <a:r>
              <a:rPr lang="en-US" dirty="0" smtClean="0">
                <a:latin typeface="Garamond"/>
                <a:cs typeface="Garamond"/>
              </a:rPr>
              <a:t>and marched him here. </a:t>
            </a:r>
            <a:r>
              <a:rPr lang="en-US" u="sng" dirty="0" smtClean="0">
                <a:latin typeface="Garamond"/>
                <a:cs typeface="Garamond"/>
              </a:rPr>
              <a:t>It made me feel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Ashamed</a:t>
            </a:r>
            <a:r>
              <a:rPr lang="en-US" dirty="0" smtClean="0">
                <a:latin typeface="Garamond"/>
                <a:cs typeface="Garamond"/>
              </a:rPr>
              <a:t>. “Listen, stranger,” I said, “I am not to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Blame. We act under orders from </a:t>
            </a:r>
            <a:r>
              <a:rPr lang="en-US" dirty="0" err="1" smtClean="0">
                <a:latin typeface="Garamond"/>
                <a:cs typeface="Garamond"/>
              </a:rPr>
              <a:t>Pentheus</a:t>
            </a:r>
            <a:r>
              <a:rPr lang="en-US" dirty="0" smtClean="0">
                <a:latin typeface="Garamond"/>
                <a:cs typeface="Garamond"/>
              </a:rPr>
              <a:t>. 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Ordered your arrest.”’ (435-443)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Garamond" pitchFamily="18" charset="0"/>
              </a:rPr>
              <a:t>Miracle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‘As for those women you clapped in chains and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Sent to the dungeon</a:t>
            </a:r>
            <a:r>
              <a:rPr lang="en-US" u="sng" smtClean="0">
                <a:latin typeface="Garamond" pitchFamily="18" charset="0"/>
              </a:rPr>
              <a:t>, they’re gone</a:t>
            </a:r>
            <a:r>
              <a:rPr lang="en-US" smtClean="0">
                <a:latin typeface="Garamond" pitchFamily="18" charset="0"/>
              </a:rPr>
              <a:t>, clean away,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Went skipping off to the fields crying on their god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Bromius. </a:t>
            </a:r>
            <a:r>
              <a:rPr lang="en-US" u="sng" smtClean="0">
                <a:latin typeface="Garamond" pitchFamily="18" charset="0"/>
              </a:rPr>
              <a:t>The chains on their legs snapped apart</a:t>
            </a:r>
          </a:p>
          <a:p>
            <a:pPr>
              <a:buFont typeface="Arial" charset="0"/>
              <a:buNone/>
            </a:pPr>
            <a:r>
              <a:rPr lang="en-US" u="sng" smtClean="0">
                <a:latin typeface="Garamond" pitchFamily="18" charset="0"/>
              </a:rPr>
              <a:t>By themselves</a:t>
            </a:r>
            <a:r>
              <a:rPr lang="en-US" smtClean="0">
                <a:latin typeface="Garamond" pitchFamily="18" charset="0"/>
              </a:rPr>
              <a:t>. Untouched by any human hand,</a:t>
            </a:r>
          </a:p>
          <a:p>
            <a:pPr>
              <a:buFont typeface="Arial" charset="0"/>
              <a:buNone/>
            </a:pPr>
            <a:r>
              <a:rPr lang="en-US" u="sng" smtClean="0">
                <a:latin typeface="Garamond" pitchFamily="18" charset="0"/>
              </a:rPr>
              <a:t>The doors swung open, opening of their own </a:t>
            </a:r>
          </a:p>
          <a:p>
            <a:pPr>
              <a:buFont typeface="Arial" charset="0"/>
              <a:buNone/>
            </a:pPr>
            <a:r>
              <a:rPr lang="en-US" u="sng" smtClean="0">
                <a:latin typeface="Garamond" pitchFamily="18" charset="0"/>
              </a:rPr>
              <a:t>Accord</a:t>
            </a:r>
            <a:r>
              <a:rPr lang="en-US" smtClean="0">
                <a:latin typeface="Garamond" pitchFamily="18" charset="0"/>
              </a:rPr>
              <a:t>.’ (444-449)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Dionysus’ Conversational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relays basic facts about himself: his origin and divine status.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is evasive: Dionysus’ rites cannot be revealed to those who are not initiated; the god assumes whatever form he wishes.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conveys information about his religion: foreigners believe in him; his rites are held mostly by night because ‘the darkness is well-suited to devotion.’ (486)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warns: ‘You, [</a:t>
            </a:r>
            <a:r>
              <a:rPr lang="en-US" dirty="0" err="1" smtClean="0">
                <a:latin typeface="Garamond"/>
                <a:cs typeface="Garamond"/>
              </a:rPr>
              <a:t>Pentheus</a:t>
            </a:r>
            <a:r>
              <a:rPr lang="en-US" dirty="0" smtClean="0">
                <a:latin typeface="Garamond"/>
                <a:cs typeface="Garamond"/>
              </a:rPr>
              <a:t>], will regret your stupid blasphemies.’ (489) ‘I give you sober warning, fools: place no chains on me.’ (503)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Pentheus’ Response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Garamond" pitchFamily="18" charset="0"/>
              </a:rPr>
              <a:t>Curiosity: ‘your answers are designed to make me curious.’ (474)</a:t>
            </a:r>
          </a:p>
          <a:p>
            <a:r>
              <a:rPr lang="en-US" sz="2400" smtClean="0">
                <a:latin typeface="Garamond" pitchFamily="18" charset="0"/>
              </a:rPr>
              <a:t>Threats: ‘you shall regret these clever answers.’ (488)</a:t>
            </a:r>
          </a:p>
          <a:p>
            <a:r>
              <a:rPr lang="en-US" sz="2400" smtClean="0">
                <a:latin typeface="Garamond" pitchFamily="18" charset="0"/>
              </a:rPr>
              <a:t>Xenophobia and repressed sexuality.</a:t>
            </a:r>
          </a:p>
          <a:p>
            <a:r>
              <a:rPr lang="en-US" sz="2400" smtClean="0">
                <a:latin typeface="Garamond" pitchFamily="18" charset="0"/>
              </a:rPr>
              <a:t>Punishment of Dionysus:</a:t>
            </a:r>
          </a:p>
          <a:p>
            <a:pPr>
              <a:buFont typeface="Wingdings" pitchFamily="2" charset="2"/>
              <a:buChar char="²"/>
            </a:pPr>
            <a:r>
              <a:rPr lang="en-US" sz="2400" smtClean="0">
                <a:latin typeface="Garamond" pitchFamily="18" charset="0"/>
              </a:rPr>
              <a:t>‘First of all, I shall cut off your girlish curls.’ (492)</a:t>
            </a:r>
          </a:p>
          <a:p>
            <a:pPr>
              <a:buFont typeface="Wingdings" pitchFamily="2" charset="2"/>
              <a:buChar char="²"/>
            </a:pPr>
            <a:r>
              <a:rPr lang="en-US" sz="2400" smtClean="0">
                <a:latin typeface="Garamond" pitchFamily="18" charset="0"/>
              </a:rPr>
              <a:t>‘Second, you will surrender your wand.’ (494)</a:t>
            </a:r>
          </a:p>
          <a:p>
            <a:pPr>
              <a:buFont typeface="Wingdings" pitchFamily="2" charset="2"/>
              <a:buChar char="²"/>
            </a:pPr>
            <a:r>
              <a:rPr lang="en-US" sz="2400" smtClean="0">
                <a:latin typeface="Garamond" pitchFamily="18" charset="0"/>
              </a:rPr>
              <a:t>‘Last, I shall place you under guard and confine you in 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Garamond" pitchFamily="18" charset="0"/>
              </a:rPr>
              <a:t>	The palace.’ (496)</a:t>
            </a:r>
          </a:p>
          <a:p>
            <a:r>
              <a:rPr lang="en-US" sz="2400" smtClean="0">
                <a:latin typeface="Garamond" pitchFamily="18" charset="0"/>
              </a:rPr>
              <a:t>Punishment of the women: ‘I shall have them sold as slaves or put to work at my looms. That will silence their drums.’ (513-4)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Knowing vs. Being ignorant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960" dirty="0" smtClean="0">
                <a:latin typeface="Garamond"/>
                <a:cs typeface="Garamond"/>
              </a:rPr>
              <a:t>D: ‘He is here now and </a:t>
            </a:r>
            <a:r>
              <a:rPr lang="en-US" sz="4960" u="sng" dirty="0" smtClean="0">
                <a:latin typeface="Garamond"/>
                <a:cs typeface="Garamond"/>
              </a:rPr>
              <a:t>sees</a:t>
            </a:r>
            <a:r>
              <a:rPr lang="en-US" sz="4960" dirty="0" smtClean="0">
                <a:latin typeface="Garamond"/>
                <a:cs typeface="Garamond"/>
              </a:rPr>
              <a:t> what I endure.’/P: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dirty="0" smtClean="0">
                <a:latin typeface="Garamond"/>
                <a:cs typeface="Garamond"/>
              </a:rPr>
              <a:t>‘Where is he? </a:t>
            </a:r>
            <a:r>
              <a:rPr lang="en-US" sz="4960" u="sng" dirty="0" smtClean="0">
                <a:latin typeface="Garamond"/>
                <a:cs typeface="Garamond"/>
              </a:rPr>
              <a:t>I cannot see him</a:t>
            </a:r>
            <a:r>
              <a:rPr lang="en-US" sz="4960" dirty="0" smtClean="0">
                <a:latin typeface="Garamond"/>
                <a:cs typeface="Garamond"/>
              </a:rPr>
              <a:t>.’/D: ‘With me: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dirty="0" smtClean="0">
                <a:latin typeface="Garamond"/>
                <a:cs typeface="Garamond"/>
              </a:rPr>
              <a:t>Your blasphemies have made you </a:t>
            </a:r>
            <a:r>
              <a:rPr lang="en-US" sz="4960" u="sng" dirty="0" smtClean="0">
                <a:latin typeface="Garamond"/>
                <a:cs typeface="Garamond"/>
              </a:rPr>
              <a:t>blind</a:t>
            </a:r>
            <a:r>
              <a:rPr lang="en-US" sz="4960" dirty="0" smtClean="0">
                <a:latin typeface="Garamond"/>
                <a:cs typeface="Garamond"/>
              </a:rPr>
              <a:t>.’ (499-501)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5120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960" dirty="0" smtClean="0">
                <a:latin typeface="Garamond"/>
                <a:cs typeface="Garamond"/>
              </a:rPr>
              <a:t>D: ‘You </a:t>
            </a:r>
            <a:r>
              <a:rPr lang="en-US" sz="4960" u="sng" dirty="0" smtClean="0">
                <a:latin typeface="Garamond"/>
                <a:cs typeface="Garamond"/>
              </a:rPr>
              <a:t>do not know the limits of your strength</a:t>
            </a:r>
            <a:r>
              <a:rPr lang="en-US" sz="4960" dirty="0" smtClean="0">
                <a:latin typeface="Garamond"/>
                <a:cs typeface="Garamond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dirty="0" smtClean="0">
                <a:latin typeface="Garamond"/>
                <a:cs typeface="Garamond"/>
              </a:rPr>
              <a:t>You </a:t>
            </a:r>
            <a:r>
              <a:rPr lang="en-US" sz="4960" u="sng" dirty="0" smtClean="0">
                <a:latin typeface="Garamond"/>
                <a:cs typeface="Garamond"/>
              </a:rPr>
              <a:t>do not know what you do</a:t>
            </a:r>
            <a:r>
              <a:rPr lang="en-US" sz="4960" dirty="0" smtClean="0">
                <a:latin typeface="Garamond"/>
                <a:cs typeface="Garamond"/>
              </a:rPr>
              <a:t>. You </a:t>
            </a:r>
            <a:r>
              <a:rPr lang="en-US" sz="4960" u="sng" dirty="0" smtClean="0">
                <a:latin typeface="Garamond"/>
                <a:cs typeface="Garamond"/>
              </a:rPr>
              <a:t>do not know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u="sng" dirty="0" smtClean="0">
                <a:latin typeface="Garamond"/>
                <a:cs typeface="Garamond"/>
              </a:rPr>
              <a:t>Who you are</a:t>
            </a:r>
            <a:r>
              <a:rPr lang="en-US" sz="4960" dirty="0" smtClean="0">
                <a:latin typeface="Garamond"/>
                <a:cs typeface="Garamond"/>
              </a:rPr>
              <a:t>.’/P: ‘I am </a:t>
            </a:r>
            <a:r>
              <a:rPr lang="en-US" sz="4960" dirty="0" err="1" smtClean="0">
                <a:latin typeface="Garamond"/>
                <a:cs typeface="Garamond"/>
              </a:rPr>
              <a:t>Pentheus</a:t>
            </a:r>
            <a:r>
              <a:rPr lang="en-US" sz="4960" dirty="0" smtClean="0">
                <a:latin typeface="Garamond"/>
                <a:cs typeface="Garamond"/>
              </a:rPr>
              <a:t>, the son of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dirty="0" err="1" smtClean="0">
                <a:latin typeface="Garamond"/>
                <a:cs typeface="Garamond"/>
              </a:rPr>
              <a:t>Echion</a:t>
            </a:r>
            <a:r>
              <a:rPr lang="en-US" sz="4960" dirty="0" smtClean="0">
                <a:latin typeface="Garamond"/>
                <a:cs typeface="Garamond"/>
              </a:rPr>
              <a:t> and Agave.’/ D: ‘</a:t>
            </a:r>
            <a:r>
              <a:rPr lang="en-US" sz="4960" dirty="0" err="1" smtClean="0">
                <a:latin typeface="Garamond"/>
                <a:cs typeface="Garamond"/>
              </a:rPr>
              <a:t>Pentheus</a:t>
            </a:r>
            <a:r>
              <a:rPr lang="en-US" sz="4960" dirty="0" smtClean="0">
                <a:latin typeface="Garamond"/>
                <a:cs typeface="Garamond"/>
              </a:rPr>
              <a:t>: you shall repent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960" dirty="0" smtClean="0">
                <a:latin typeface="Garamond"/>
                <a:cs typeface="Garamond"/>
              </a:rPr>
              <a:t>That name.’ (505-507)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82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Pentheus the Beast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400" dirty="0" smtClean="0">
                <a:latin typeface="Garamond"/>
                <a:cs typeface="Garamond"/>
              </a:rPr>
              <a:t>‘With fury, with fury, he rages, </a:t>
            </a:r>
            <a:r>
              <a:rPr lang="en-US" sz="3400" dirty="0" err="1" smtClean="0">
                <a:latin typeface="Garamond"/>
                <a:cs typeface="Garamond"/>
              </a:rPr>
              <a:t>Pentheus</a:t>
            </a:r>
            <a:r>
              <a:rPr lang="en-US" sz="3400" dirty="0" smtClean="0">
                <a:latin typeface="Garamond"/>
                <a:cs typeface="Garamond"/>
              </a:rPr>
              <a:t>, son of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err="1" smtClean="0">
                <a:latin typeface="Garamond"/>
                <a:cs typeface="Garamond"/>
              </a:rPr>
              <a:t>Echion</a:t>
            </a:r>
            <a:r>
              <a:rPr lang="en-US" sz="3400" dirty="0" smtClean="0">
                <a:latin typeface="Garamond"/>
                <a:cs typeface="Garamond"/>
              </a:rPr>
              <a:t>, born of the breed of Earth, spawned by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smtClean="0">
                <a:latin typeface="Garamond"/>
                <a:cs typeface="Garamond"/>
              </a:rPr>
              <a:t>The dragon, whelped by the Earth! </a:t>
            </a:r>
            <a:r>
              <a:rPr lang="en-US" sz="3400" u="sng" dirty="0" smtClean="0">
                <a:latin typeface="Garamond"/>
                <a:cs typeface="Garamond"/>
              </a:rPr>
              <a:t>Inhuman, 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u="sng" dirty="0" smtClean="0">
                <a:latin typeface="Garamond"/>
                <a:cs typeface="Garamond"/>
              </a:rPr>
              <a:t>Rabid beast, a giant, in wildness raging, storming</a:t>
            </a:r>
            <a:r>
              <a:rPr lang="en-US" sz="3400" dirty="0" smtClean="0">
                <a:latin typeface="Garamond"/>
                <a:cs typeface="Garamond"/>
              </a:rPr>
              <a:t>,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smtClean="0">
                <a:latin typeface="Garamond"/>
                <a:cs typeface="Garamond"/>
              </a:rPr>
              <a:t>Defying the children of heaven.’ (539-544)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3400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400" dirty="0" smtClean="0">
                <a:latin typeface="Garamond"/>
                <a:cs typeface="Garamond"/>
              </a:rPr>
              <a:t>‘Descend from Olympus, lord! Come, whirl your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smtClean="0">
                <a:latin typeface="Garamond"/>
                <a:cs typeface="Garamond"/>
              </a:rPr>
              <a:t>Wand of gold and quell with death </a:t>
            </a:r>
            <a:r>
              <a:rPr lang="en-US" sz="3400" u="sng" dirty="0" smtClean="0">
                <a:latin typeface="Garamond"/>
                <a:cs typeface="Garamond"/>
              </a:rPr>
              <a:t>this beast of blood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smtClean="0">
                <a:latin typeface="Garamond"/>
                <a:cs typeface="Garamond"/>
              </a:rPr>
              <a:t>Whose violence abuses man and god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400" dirty="0" smtClean="0">
                <a:latin typeface="Garamond"/>
                <a:cs typeface="Garamond"/>
              </a:rPr>
              <a:t>outrageously.’ (553-556)</a:t>
            </a:r>
            <a:endParaRPr lang="en-US" sz="34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latin typeface="Garamond" pitchFamily="18" charset="0"/>
              </a:rPr>
              <a:t>Plato’s </a:t>
            </a:r>
            <a:r>
              <a:rPr lang="en-US" b="1" i="1" smtClean="0">
                <a:latin typeface="Garamond" pitchFamily="18" charset="0"/>
              </a:rPr>
              <a:t>Protagoras</a:t>
            </a:r>
            <a:r>
              <a:rPr lang="en-US" b="1" smtClean="0">
                <a:latin typeface="Garamond" pitchFamily="18" charset="0"/>
              </a:rPr>
              <a:t> (320c-322d)</a:t>
            </a:r>
          </a:p>
        </p:txBody>
      </p:sp>
      <p:sp>
        <p:nvSpPr>
          <p:cNvPr id="2048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tx1"/>
                </a:solidFill>
              </a:rPr>
              <a:t>Of Gods and 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Epimetheus’ Hindsight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>
                <a:latin typeface="Garamond"/>
                <a:cs typeface="Garamond"/>
              </a:rPr>
              <a:t>To some creatures—the ‘unreasoning animals</a:t>
            </a:r>
            <a:r>
              <a:rPr lang="en-US" dirty="0" smtClean="0">
                <a:latin typeface="Garamond"/>
                <a:cs typeface="Garamond"/>
              </a:rPr>
              <a:t>’—he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gave strength without quickness; the weaker ones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he made quick; some he armed, others he left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unarmed but devised for them some other means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for preserving themselves; to the small ones 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gave wings or an underground habitat. Next, 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supplied them with defenses against mutual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destruction and protected them against the weather.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He clothed, shod, and gave them nourishment; to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some he gave the capacity for few births, to others the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capacity for  multiple births.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>
                <a:latin typeface="Garamond"/>
                <a:cs typeface="Garamond"/>
              </a:rPr>
              <a:t>To humans</a:t>
            </a:r>
            <a:r>
              <a:rPr lang="en-US" dirty="0" smtClean="0">
                <a:latin typeface="Garamond"/>
                <a:cs typeface="Garamond"/>
              </a:rPr>
              <a:t>: nothing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702</Words>
  <Application>Microsoft Macintosh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Arial</vt:lpstr>
      <vt:lpstr>Garamond</vt:lpstr>
      <vt:lpstr>Wingdings</vt:lpstr>
      <vt:lpstr>Office Theme</vt:lpstr>
      <vt:lpstr>Bacchae and Protagoras</vt:lpstr>
      <vt:lpstr>Catching Dionysus</vt:lpstr>
      <vt:lpstr>Miracle 1</vt:lpstr>
      <vt:lpstr>Dionysus’ Conversational Tactics</vt:lpstr>
      <vt:lpstr>Pentheus’ Response</vt:lpstr>
      <vt:lpstr>Knowing vs. Being ignorant</vt:lpstr>
      <vt:lpstr>Pentheus the Beast</vt:lpstr>
      <vt:lpstr>Plato’s Protagoras (320c-322d)</vt:lpstr>
      <vt:lpstr>Epimetheus’ Hindsight</vt:lpstr>
      <vt:lpstr>Prometheus the Thief</vt:lpstr>
      <vt:lpstr>Hephaestus</vt:lpstr>
      <vt:lpstr>Athena</vt:lpstr>
      <vt:lpstr>What can humans do?</vt:lpstr>
      <vt:lpstr>What can humans not do?</vt:lpstr>
      <vt:lpstr>Zeus</vt:lpstr>
      <vt:lpstr>Hermes</vt:lpstr>
      <vt:lpstr>Zeus’ Gifts to Humans</vt:lpstr>
    </vt:vector>
  </TitlesOfParts>
  <Company>UCI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Zina Giannopoulou</dc:creator>
  <cp:lastModifiedBy>Suzanne Bolding</cp:lastModifiedBy>
  <cp:revision>57</cp:revision>
  <dcterms:created xsi:type="dcterms:W3CDTF">2011-05-18T00:04:17Z</dcterms:created>
  <dcterms:modified xsi:type="dcterms:W3CDTF">2011-05-19T21:20:50Z</dcterms:modified>
</cp:coreProperties>
</file>