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6" r:id="rId1"/>
  </p:sldMasterIdLst>
  <p:sldIdLst>
    <p:sldId id="280" r:id="rId2"/>
    <p:sldId id="293" r:id="rId3"/>
    <p:sldId id="279" r:id="rId4"/>
    <p:sldId id="282" r:id="rId5"/>
    <p:sldId id="264" r:id="rId6"/>
    <p:sldId id="281" r:id="rId7"/>
    <p:sldId id="285" r:id="rId8"/>
    <p:sldId id="260" r:id="rId9"/>
    <p:sldId id="283" r:id="rId10"/>
    <p:sldId id="284" r:id="rId11"/>
    <p:sldId id="261" r:id="rId12"/>
    <p:sldId id="262" r:id="rId13"/>
    <p:sldId id="268" r:id="rId14"/>
    <p:sldId id="263" r:id="rId15"/>
    <p:sldId id="267" r:id="rId16"/>
    <p:sldId id="265" r:id="rId17"/>
    <p:sldId id="266" r:id="rId18"/>
    <p:sldId id="269" r:id="rId19"/>
    <p:sldId id="287" r:id="rId20"/>
    <p:sldId id="286" r:id="rId21"/>
    <p:sldId id="292" r:id="rId22"/>
    <p:sldId id="271" r:id="rId23"/>
    <p:sldId id="272" r:id="rId24"/>
    <p:sldId id="273" r:id="rId25"/>
    <p:sldId id="288" r:id="rId26"/>
    <p:sldId id="294" r:id="rId27"/>
    <p:sldId id="289" r:id="rId28"/>
    <p:sldId id="296" r:id="rId29"/>
    <p:sldId id="274" r:id="rId30"/>
    <p:sldId id="275" r:id="rId31"/>
    <p:sldId id="276" r:id="rId32"/>
    <p:sldId id="278" r:id="rId33"/>
    <p:sldId id="295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2C0E-8558-A041-A52B-D14CED8AF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55C6D-4F8C-D94F-9863-F2045328A850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049D-A1A3-6643-A9A9-0057A9C90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8823" b="-28823"/>
          <a:stretch>
            <a:fillRect/>
          </a:stretch>
        </p:blipFill>
        <p:spPr>
          <a:xfrm>
            <a:off x="186624" y="813535"/>
            <a:ext cx="4800600" cy="5167301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70831" y="274638"/>
            <a:ext cx="3657600" cy="658336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u="sng" dirty="0" smtClean="0"/>
              <a:t>Res </a:t>
            </a:r>
            <a:r>
              <a:rPr lang="en-US" sz="2000" u="sng" dirty="0" err="1" smtClean="0"/>
              <a:t>gestae</a:t>
            </a:r>
            <a:r>
              <a:rPr lang="en-US" sz="2000" dirty="0" smtClean="0"/>
              <a:t> (Latin: the things that happened) vs. </a:t>
            </a:r>
            <a:r>
              <a:rPr lang="en-US" sz="2000" u="sng" dirty="0" err="1" smtClean="0"/>
              <a:t>historia</a:t>
            </a:r>
            <a:r>
              <a:rPr lang="en-US" sz="2000" u="sng" dirty="0" smtClean="0"/>
              <a:t> </a:t>
            </a:r>
            <a:r>
              <a:rPr lang="en-US" sz="2000" dirty="0" smtClean="0"/>
              <a:t> (Latin: the telling of those things / the “story” of the </a:t>
            </a:r>
            <a:r>
              <a:rPr lang="en-US" sz="2000" u="sng" dirty="0" smtClean="0"/>
              <a:t>res </a:t>
            </a:r>
            <a:r>
              <a:rPr lang="en-US" sz="2000" u="sng" dirty="0" err="1" smtClean="0"/>
              <a:t>gestae</a:t>
            </a:r>
            <a:r>
              <a:rPr lang="en-US" sz="2000" dirty="0" smtClean="0"/>
              <a:t>) </a:t>
            </a:r>
          </a:p>
          <a:p>
            <a:pPr>
              <a:buNone/>
            </a:pPr>
            <a:r>
              <a:rPr lang="en-US" sz="2000" dirty="0" smtClean="0"/>
              <a:t>Like any story, the (</a:t>
            </a:r>
            <a:r>
              <a:rPr lang="en-US" sz="2000" dirty="0" err="1" smtClean="0"/>
              <a:t>hi)story</a:t>
            </a:r>
            <a:r>
              <a:rPr lang="en-US" sz="2000" dirty="0" smtClean="0"/>
              <a:t> of the Thirty Years’ War is a “making-present-again” of events that did happen, but to which we don’t have direct access…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Those events are not “immediate” to us.</a:t>
            </a:r>
            <a:r>
              <a:rPr lang="en-US" sz="2000" dirty="0" smtClean="0"/>
              <a:t> They are, rather, </a:t>
            </a:r>
            <a:r>
              <a:rPr lang="en-US" sz="2000" dirty="0" smtClean="0">
                <a:solidFill>
                  <a:srgbClr val="FF0000"/>
                </a:solidFill>
              </a:rPr>
              <a:t>“mediated” </a:t>
            </a:r>
            <a:r>
              <a:rPr lang="en-US" sz="2000" dirty="0" smtClean="0"/>
              <a:t>to us from a particular point of view…</a:t>
            </a:r>
          </a:p>
          <a:p>
            <a:pPr>
              <a:buNone/>
            </a:pPr>
            <a:r>
              <a:rPr lang="en-US" sz="2000" dirty="0" smtClean="0"/>
              <a:t>EXAMPLE: Bird’s-eye view of the Battle of White Mountain (outside Prague) (1620) – After Defenestration (1618)</a:t>
            </a:r>
          </a:p>
          <a:p>
            <a:pPr>
              <a:buNone/>
            </a:pPr>
            <a:r>
              <a:rPr lang="en-US" sz="2000" dirty="0" smtClean="0"/>
              <a:t>Looks pretty ‘factual’ / you can see the battle formations, etc. / Contemporary “primary document” / but still from a specific point of view!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2963" y="521147"/>
            <a:ext cx="3306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Reading (</a:t>
            </a:r>
            <a:r>
              <a:rPr lang="en-US" sz="3200" dirty="0" err="1" smtClean="0"/>
              <a:t>Hi)story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554216"/>
            <a:ext cx="3593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History (literally) from above…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10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17077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9" y="412730"/>
            <a:ext cx="1712276" cy="2358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384" y="1856093"/>
            <a:ext cx="1821753" cy="229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861" y="3601997"/>
            <a:ext cx="1311859" cy="2265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950" y="4244117"/>
            <a:ext cx="1521652" cy="2265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769" y="2955666"/>
            <a:ext cx="221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Emperor Ferdinand II (1578-1637)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84014" y="4244117"/>
            <a:ext cx="27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King </a:t>
            </a:r>
            <a:r>
              <a:rPr lang="en-US" dirty="0" err="1" smtClean="0"/>
              <a:t>Gustavus</a:t>
            </a:r>
            <a:r>
              <a:rPr lang="en-US" dirty="0" smtClean="0"/>
              <a:t> </a:t>
            </a:r>
            <a:r>
              <a:rPr lang="en-US" dirty="0" err="1" smtClean="0"/>
              <a:t>Adolphus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of Sweden (1594-1632)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8707" y="2863334"/>
            <a:ext cx="201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 Louis XIII</a:t>
            </a:r>
          </a:p>
          <a:p>
            <a:r>
              <a:rPr lang="en-US" dirty="0" smtClean="0"/>
              <a:t>of France (1601-43)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77813" y="3509665"/>
            <a:ext cx="206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Cardinal Richelieu</a:t>
            </a:r>
          </a:p>
          <a:p>
            <a:r>
              <a:rPr lang="en-US" dirty="0" smtClean="0"/>
              <a:t>(1585-1642)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84690" y="412730"/>
            <a:ext cx="5333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TRICK QUESTION!!! – Open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y</a:t>
            </a:r>
            <a:r>
              <a:rPr lang="en-US" sz="3200" dirty="0" smtClean="0"/>
              <a:t>our</a:t>
            </a:r>
            <a:r>
              <a:rPr lang="en-US" sz="3200" dirty="0" smtClean="0"/>
              <a:t> </a:t>
            </a:r>
            <a:r>
              <a:rPr lang="en-US" sz="3200" dirty="0" smtClean="0"/>
              <a:t>books </a:t>
            </a:r>
            <a:r>
              <a:rPr lang="en-US" sz="3200" dirty="0" smtClean="0"/>
              <a:t>to Book Two, </a:t>
            </a:r>
            <a:r>
              <a:rPr lang="en-US" sz="3200" dirty="0" err="1" smtClean="0"/>
              <a:t>p</a:t>
            </a:r>
            <a:r>
              <a:rPr lang="en-US" sz="3200" dirty="0" smtClean="0"/>
              <a:t>. 70!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276" y="328246"/>
            <a:ext cx="7770813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“Cause” #1: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 err="1" smtClean="0"/>
              <a:t>Grimmelhausen’s</a:t>
            </a:r>
            <a:r>
              <a:rPr lang="en-US" sz="2400" dirty="0" smtClean="0"/>
              <a:t> </a:t>
            </a:r>
            <a:r>
              <a:rPr lang="en-US" sz="2400" u="sng" dirty="0" err="1" smtClean="0"/>
              <a:t>Simplicissimus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do we see the Thirty Years’ War as a</a:t>
            </a:r>
            <a:br>
              <a:rPr lang="en-US" sz="2400" dirty="0" smtClean="0"/>
            </a:br>
            <a:r>
              <a:rPr lang="en-US" sz="2400" dirty="0" smtClean="0"/>
              <a:t> war of religion?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25938" y="328246"/>
            <a:ext cx="3657600" cy="65293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What is the general level of religious literacy in the novel</a:t>
            </a:r>
            <a:r>
              <a:rPr lang="en-US" sz="1600" dirty="0" smtClean="0"/>
              <a:t>?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A. “</a:t>
            </a:r>
            <a:r>
              <a:rPr lang="en-US" sz="1600" dirty="0" smtClean="0"/>
              <a:t>Concerning theology, there was no one like me in </a:t>
            </a:r>
            <a:r>
              <a:rPr lang="en-US" sz="1600" dirty="0" smtClean="0"/>
              <a:t>all </a:t>
            </a:r>
            <a:r>
              <a:rPr lang="en-US" sz="1600" dirty="0" err="1" smtClean="0"/>
              <a:t>Christendumb</a:t>
            </a:r>
            <a:r>
              <a:rPr lang="en-US" sz="1600" dirty="0" smtClean="0"/>
              <a:t>” (Book One, </a:t>
            </a:r>
            <a:r>
              <a:rPr lang="en-US" sz="1600" dirty="0" err="1" smtClean="0"/>
              <a:t>p</a:t>
            </a:r>
            <a:r>
              <a:rPr lang="en-US" sz="1600" dirty="0" smtClean="0"/>
              <a:t>. 3) </a:t>
            </a:r>
          </a:p>
          <a:p>
            <a:pPr>
              <a:buNone/>
            </a:pPr>
            <a:r>
              <a:rPr lang="en-US" sz="1600" dirty="0" smtClean="0"/>
              <a:t>“Our Lord God…hung in the corner behind the kitchen door” (Book One, </a:t>
            </a:r>
            <a:r>
              <a:rPr lang="en-US" sz="1600" dirty="0" err="1" smtClean="0"/>
              <a:t>p</a:t>
            </a:r>
            <a:r>
              <a:rPr lang="en-US" sz="1600" dirty="0" smtClean="0"/>
              <a:t>. 14)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B. Most </a:t>
            </a:r>
            <a:r>
              <a:rPr lang="en-US" sz="1600" dirty="0" smtClean="0"/>
              <a:t>of the characters do not either self-identify or identify the enemy by religion (as Protestant or Catholic) / They don’t </a:t>
            </a:r>
            <a:r>
              <a:rPr lang="en-US" sz="1600" dirty="0" smtClean="0"/>
              <a:t>care</a:t>
            </a:r>
            <a:r>
              <a:rPr lang="en-US" sz="1600" dirty="0" smtClean="0"/>
              <a:t> (</a:t>
            </a:r>
            <a:r>
              <a:rPr lang="en-US" sz="1600" dirty="0" smtClean="0"/>
              <a:t>Book </a:t>
            </a:r>
            <a:r>
              <a:rPr lang="en-US" sz="1600" dirty="0" smtClean="0"/>
              <a:t>One, </a:t>
            </a:r>
            <a:r>
              <a:rPr lang="en-US" sz="1600" dirty="0" err="1" smtClean="0"/>
              <a:t>p</a:t>
            </a:r>
            <a:r>
              <a:rPr lang="en-US" sz="1600" dirty="0" smtClean="0"/>
              <a:t>. 24: The fifth </a:t>
            </a:r>
            <a:r>
              <a:rPr lang="en-US" sz="1600" dirty="0" smtClean="0"/>
              <a:t>peasant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BUT the reader knows a bit more: The Parson (Book One, pp. 21-2 = “</a:t>
            </a:r>
            <a:r>
              <a:rPr lang="en-US" sz="1600" dirty="0" err="1" smtClean="0"/>
              <a:t>der</a:t>
            </a:r>
            <a:r>
              <a:rPr lang="en-US" sz="1600" dirty="0" smtClean="0"/>
              <a:t> </a:t>
            </a:r>
            <a:r>
              <a:rPr lang="en-US" sz="1600" dirty="0" err="1" smtClean="0"/>
              <a:t>Pfarrer</a:t>
            </a:r>
            <a:r>
              <a:rPr lang="en-US" sz="1600" dirty="0" smtClean="0"/>
              <a:t>” / dislikes “popish” ( = Catholic) books (pp. 35-6)</a:t>
            </a:r>
          </a:p>
          <a:p>
            <a:pPr>
              <a:buNone/>
            </a:pPr>
            <a:r>
              <a:rPr lang="en-US" sz="1600" dirty="0" smtClean="0"/>
              <a:t>THE EXCEPTION: The Hermit (Book One, pp. 9-20) / But what “religion” is he? What’s his “creed” (Book One, </a:t>
            </a:r>
            <a:r>
              <a:rPr lang="en-US" sz="1600" dirty="0" err="1" smtClean="0"/>
              <a:t>p</a:t>
            </a:r>
            <a:r>
              <a:rPr lang="en-US" sz="1600" dirty="0" smtClean="0"/>
              <a:t>. 19)?</a:t>
            </a:r>
          </a:p>
          <a:p>
            <a:pPr>
              <a:buNone/>
            </a:pPr>
            <a:r>
              <a:rPr lang="en-US" sz="1600" dirty="0" err="1" smtClean="0"/>
              <a:t>Simplicius</a:t>
            </a:r>
            <a:r>
              <a:rPr lang="en-US" sz="1600" dirty="0" smtClean="0"/>
              <a:t> is pious </a:t>
            </a:r>
            <a:r>
              <a:rPr lang="en-US" sz="1600" i="1" dirty="0" smtClean="0"/>
              <a:t>some of the time</a:t>
            </a:r>
            <a:r>
              <a:rPr lang="en-US" sz="1600" dirty="0" smtClean="0"/>
              <a:t> (Book One, pp. 39-43) / It’s just not clear what denomination he is…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55" y="1959937"/>
            <a:ext cx="2921373" cy="3895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8527" y="6052066"/>
            <a:ext cx="289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French crucifix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874" y="391479"/>
            <a:ext cx="7770813" cy="137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“Cause” #2: In </a:t>
            </a:r>
            <a:r>
              <a:rPr lang="en-US" sz="2000" dirty="0" err="1" smtClean="0"/>
              <a:t>Grimmelshausen’s</a:t>
            </a:r>
            <a:r>
              <a:rPr lang="en-US" sz="2000" dirty="0" smtClean="0"/>
              <a:t> </a:t>
            </a:r>
            <a:r>
              <a:rPr lang="en-US" sz="2000" u="sng" dirty="0" err="1" smtClean="0"/>
              <a:t>Simplicissimus</a:t>
            </a:r>
            <a:r>
              <a:rPr lang="en-US" sz="2000" dirty="0" smtClean="0"/>
              <a:t>, do we see the Thirty Years’ War as a war of (nation-state) building / Swedes (and the French) against the HRE?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57" y="1763079"/>
            <a:ext cx="3657600" cy="50949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Sort of, if you know where to look…</a:t>
            </a:r>
          </a:p>
          <a:p>
            <a:pPr>
              <a:buNone/>
            </a:pPr>
            <a:r>
              <a:rPr lang="en-US" sz="1800" dirty="0" smtClean="0"/>
              <a:t>References to the German Prince Bernhard of Weimar tangling with the “imperial” (HRE) troops (Book One, </a:t>
            </a:r>
            <a:r>
              <a:rPr lang="en-US" sz="1800" dirty="0" err="1" smtClean="0"/>
              <a:t>p</a:t>
            </a:r>
            <a:r>
              <a:rPr lang="en-US" sz="1800" dirty="0" smtClean="0"/>
              <a:t>. 29) / </a:t>
            </a:r>
            <a:r>
              <a:rPr lang="en-US" sz="1800" u="sng" dirty="0" smtClean="0"/>
              <a:t>Prince Bernhard was an ally of the Swedish, and so was helping  them build </a:t>
            </a:r>
            <a:r>
              <a:rPr lang="en-US" sz="1800" i="1" u="sng" dirty="0" smtClean="0"/>
              <a:t>their</a:t>
            </a:r>
            <a:r>
              <a:rPr lang="en-US" sz="1800" u="sng" dirty="0" smtClean="0"/>
              <a:t> nation-state</a:t>
            </a:r>
            <a:r>
              <a:rPr lang="en-US" sz="1800" dirty="0" smtClean="0"/>
              <a:t>…</a:t>
            </a:r>
          </a:p>
          <a:p>
            <a:pPr>
              <a:buNone/>
            </a:pPr>
            <a:r>
              <a:rPr lang="en-US" sz="1800" dirty="0" smtClean="0"/>
              <a:t>The “Commissioner” </a:t>
            </a:r>
            <a:r>
              <a:rPr lang="en-US" sz="1800" u="sng" dirty="0" smtClean="0"/>
              <a:t>sent by the Swedish war council</a:t>
            </a:r>
            <a:r>
              <a:rPr lang="en-US" sz="1800" dirty="0" smtClean="0"/>
              <a:t> to inspect Hanau (Book Two, pp. 58-9)</a:t>
            </a:r>
          </a:p>
          <a:p>
            <a:pPr>
              <a:buNone/>
            </a:pPr>
            <a:r>
              <a:rPr lang="en-US" sz="1800" dirty="0" smtClean="0"/>
              <a:t>“Our general, von </a:t>
            </a:r>
            <a:r>
              <a:rPr lang="en-US" sz="1800" dirty="0" err="1" smtClean="0"/>
              <a:t>Hatzfeld</a:t>
            </a:r>
            <a:r>
              <a:rPr lang="en-US" sz="1800" dirty="0" smtClean="0"/>
              <a:t>” (Book Two, </a:t>
            </a:r>
            <a:r>
              <a:rPr lang="en-US" sz="1800" dirty="0" err="1" smtClean="0"/>
              <a:t>p</a:t>
            </a:r>
            <a:r>
              <a:rPr lang="en-US" sz="1800" dirty="0" smtClean="0"/>
              <a:t>. 87) – an imperial general</a:t>
            </a:r>
          </a:p>
          <a:p>
            <a:pPr>
              <a:buNone/>
            </a:pPr>
            <a:r>
              <a:rPr lang="en-US" sz="1800" dirty="0" smtClean="0"/>
              <a:t>“</a:t>
            </a:r>
            <a:r>
              <a:rPr lang="en-US" sz="1800" dirty="0" err="1" smtClean="0"/>
              <a:t>Banér’s</a:t>
            </a:r>
            <a:r>
              <a:rPr lang="en-US" sz="1800" dirty="0" smtClean="0"/>
              <a:t> army and ours started fighting” (Book Two, </a:t>
            </a:r>
            <a:r>
              <a:rPr lang="en-US" sz="1800" dirty="0" err="1" smtClean="0"/>
              <a:t>p</a:t>
            </a:r>
            <a:r>
              <a:rPr lang="en-US" sz="1800" dirty="0" smtClean="0"/>
              <a:t>. 92) – </a:t>
            </a:r>
            <a:r>
              <a:rPr lang="en-US" sz="1800" dirty="0" err="1" smtClean="0"/>
              <a:t>Banér</a:t>
            </a:r>
            <a:r>
              <a:rPr lang="en-US" sz="1800" dirty="0" smtClean="0"/>
              <a:t> was a Swedish general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087" y="1763079"/>
            <a:ext cx="3657600" cy="50949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Still and all…</a:t>
            </a:r>
          </a:p>
          <a:p>
            <a:pPr>
              <a:buNone/>
            </a:pPr>
            <a:r>
              <a:rPr lang="en-US" sz="1800" dirty="0" smtClean="0"/>
              <a:t>There is not too much evidence of (nation-state or imperial) “patriotic” </a:t>
            </a:r>
            <a:r>
              <a:rPr lang="en-US" sz="1800" dirty="0" smtClean="0"/>
              <a:t>loyalty </a:t>
            </a:r>
            <a:r>
              <a:rPr lang="en-US" sz="1800" dirty="0" smtClean="0"/>
              <a:t>to </a:t>
            </a:r>
            <a:r>
              <a:rPr lang="en-US" sz="1800" dirty="0" smtClean="0"/>
              <a:t>the </a:t>
            </a:r>
            <a:r>
              <a:rPr lang="en-US" sz="1800" dirty="0" smtClean="0"/>
              <a:t>various sides…</a:t>
            </a:r>
          </a:p>
          <a:p>
            <a:pPr>
              <a:buNone/>
            </a:pPr>
            <a:r>
              <a:rPr lang="en-US" sz="1800" dirty="0" err="1" smtClean="0"/>
              <a:t>Simplicius</a:t>
            </a:r>
            <a:r>
              <a:rPr lang="en-US" sz="1800" dirty="0" smtClean="0"/>
              <a:t> sees “one of our men, who had previously served on the emperor’s side…” (Book One, </a:t>
            </a:r>
            <a:r>
              <a:rPr lang="en-US" sz="1800" dirty="0" err="1" smtClean="0"/>
              <a:t>p</a:t>
            </a:r>
            <a:r>
              <a:rPr lang="en-US" sz="1800" dirty="0" smtClean="0"/>
              <a:t>. 44)</a:t>
            </a:r>
          </a:p>
          <a:p>
            <a:pPr>
              <a:buNone/>
            </a:pPr>
            <a:r>
              <a:rPr lang="en-US" sz="1800" dirty="0" smtClean="0"/>
              <a:t>This is mercenary warfare, right?</a:t>
            </a:r>
          </a:p>
          <a:p>
            <a:pPr>
              <a:buNone/>
            </a:pPr>
            <a:r>
              <a:rPr lang="en-US" sz="1800" dirty="0" err="1" smtClean="0"/>
              <a:t>Simplicius</a:t>
            </a:r>
            <a:r>
              <a:rPr lang="en-US" sz="1800" dirty="0" smtClean="0"/>
              <a:t> </a:t>
            </a:r>
            <a:r>
              <a:rPr lang="en-US" sz="1800" dirty="0" smtClean="0"/>
              <a:t>himself </a:t>
            </a:r>
            <a:r>
              <a:rPr lang="en-US" sz="1800" dirty="0" smtClean="0"/>
              <a:t>seems </a:t>
            </a:r>
            <a:r>
              <a:rPr lang="en-US" sz="1800" dirty="0" smtClean="0"/>
              <a:t>to change sides a lot…</a:t>
            </a:r>
          </a:p>
          <a:p>
            <a:pPr>
              <a:buNone/>
            </a:pPr>
            <a:r>
              <a:rPr lang="en-US" sz="1800" dirty="0" smtClean="0"/>
              <a:t>And eventually becomes something like a free agent as the “</a:t>
            </a:r>
            <a:r>
              <a:rPr lang="en-US" sz="1800" dirty="0" err="1" smtClean="0"/>
              <a:t>Hunterboy</a:t>
            </a:r>
            <a:r>
              <a:rPr lang="en-US" sz="1800" dirty="0" smtClean="0"/>
              <a:t>” at the end of Book Two…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Why doesn’t </a:t>
            </a:r>
            <a:r>
              <a:rPr lang="en-US" sz="2400" dirty="0" err="1" smtClean="0"/>
              <a:t>Grimmelshausen</a:t>
            </a:r>
            <a:r>
              <a:rPr lang="en-US" sz="2400" dirty="0" smtClean="0"/>
              <a:t> </a:t>
            </a:r>
            <a:r>
              <a:rPr lang="en-US" sz="2400" dirty="0" smtClean="0"/>
              <a:t>tell </a:t>
            </a:r>
            <a:r>
              <a:rPr lang="en-US" sz="2400" dirty="0" smtClean="0"/>
              <a:t>us</a:t>
            </a:r>
            <a:r>
              <a:rPr lang="en-US" sz="2400" dirty="0" smtClean="0"/>
              <a:t> very often which </a:t>
            </a:r>
            <a:r>
              <a:rPr lang="en-US" sz="2400" dirty="0" smtClean="0"/>
              <a:t>political side the various soldiers are </a:t>
            </a:r>
            <a:r>
              <a:rPr lang="en-US" sz="2400" dirty="0" smtClean="0"/>
              <a:t>on? 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Does he employ a </a:t>
            </a:r>
            <a:r>
              <a:rPr lang="en-US" sz="2400" dirty="0" smtClean="0"/>
              <a:t>“</a:t>
            </a:r>
            <a:r>
              <a:rPr lang="en-US" sz="2400" dirty="0" smtClean="0"/>
              <a:t>subtractive” </a:t>
            </a:r>
            <a:r>
              <a:rPr lang="en-US" sz="2400" dirty="0" smtClean="0"/>
              <a:t>technique (Prof. </a:t>
            </a:r>
            <a:r>
              <a:rPr lang="en-US" sz="2400" dirty="0" err="1" smtClean="0"/>
              <a:t>Izenberg</a:t>
            </a:r>
            <a:r>
              <a:rPr lang="en-US" sz="2400" dirty="0" smtClean="0"/>
              <a:t>)?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65966"/>
            <a:ext cx="4038600" cy="5419164"/>
          </a:xfrm>
        </p:spPr>
        <p:txBody>
          <a:bodyPr>
            <a:noAutofit/>
          </a:bodyPr>
          <a:lstStyle/>
          <a:p>
            <a:r>
              <a:rPr lang="en-US" sz="2000" dirty="0" smtClean="0"/>
              <a:t>“[</a:t>
            </a:r>
            <a:r>
              <a:rPr lang="en-US" sz="2000" dirty="0" err="1" smtClean="0"/>
              <a:t>M]y</a:t>
            </a:r>
            <a:r>
              <a:rPr lang="en-US" sz="2000" dirty="0" smtClean="0"/>
              <a:t> flock and I were surrounded by a troop of heavy cavalry”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5)</a:t>
            </a:r>
          </a:p>
          <a:p>
            <a:r>
              <a:rPr lang="en-US" sz="2000" dirty="0" smtClean="0"/>
              <a:t>“Some forty or fifty musketeers surrounded me”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22)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Which cavalry? Whose musketeers?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Would it have mattered “from below”?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65966"/>
            <a:ext cx="3657600" cy="54191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It may well </a:t>
            </a:r>
            <a:r>
              <a:rPr lang="en-US" sz="2400" i="1" dirty="0" smtClean="0"/>
              <a:t>not</a:t>
            </a:r>
            <a:r>
              <a:rPr lang="en-US" sz="2400" dirty="0" smtClean="0"/>
              <a:t> have mattered to most of the people swept up by the conflict…(remember the casualties map from last time…)</a:t>
            </a:r>
          </a:p>
          <a:p>
            <a:pPr>
              <a:buNone/>
            </a:pPr>
            <a:r>
              <a:rPr lang="en-US" sz="2400" dirty="0" smtClean="0"/>
              <a:t>The state-aligned details would have been invisible to them…</a:t>
            </a:r>
          </a:p>
          <a:p>
            <a:pPr>
              <a:buNone/>
            </a:pPr>
            <a:r>
              <a:rPr lang="en-US" sz="2400" dirty="0" smtClean="0"/>
              <a:t>By </a:t>
            </a:r>
            <a:r>
              <a:rPr lang="en-US" sz="2400" i="1" dirty="0" smtClean="0"/>
              <a:t>not</a:t>
            </a:r>
            <a:r>
              <a:rPr lang="en-US" sz="2400" dirty="0" smtClean="0"/>
              <a:t> identifying the sides, the novel is giving us </a:t>
            </a:r>
            <a:r>
              <a:rPr lang="en-US" sz="2400" dirty="0" smtClean="0"/>
              <a:t>the </a:t>
            </a:r>
            <a:r>
              <a:rPr lang="en-US" sz="2400" dirty="0" smtClean="0"/>
              <a:t>“view from below”</a:t>
            </a:r>
            <a:r>
              <a:rPr lang="en-US" sz="2400" dirty="0" smtClean="0"/>
              <a:t>…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892" y="67236"/>
            <a:ext cx="7770813" cy="1371600"/>
          </a:xfrm>
        </p:spPr>
        <p:txBody>
          <a:bodyPr/>
          <a:lstStyle/>
          <a:p>
            <a:r>
              <a:rPr lang="en-US" sz="2000" dirty="0" smtClean="0"/>
              <a:t>This doesn’t mean that the novel doesn’t </a:t>
            </a:r>
            <a:br>
              <a:rPr lang="en-US" sz="2000" dirty="0" smtClean="0"/>
            </a:br>
            <a:r>
              <a:rPr lang="en-US" sz="2000" dirty="0" smtClean="0"/>
              <a:t>re-present the Thirty Years’ War as </a:t>
            </a:r>
            <a:br>
              <a:rPr lang="en-US" sz="2000" dirty="0" smtClean="0"/>
            </a:br>
            <a:r>
              <a:rPr lang="en-US" sz="2000" dirty="0" smtClean="0"/>
              <a:t>I described it to you last time…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55883" y="67236"/>
            <a:ext cx="3657600" cy="67907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 Pillaging </a:t>
            </a:r>
            <a:r>
              <a:rPr lang="en-US" dirty="0" smtClean="0"/>
              <a:t>/ Sacking (Book One, pp. 6-9, 21, 29)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- The </a:t>
            </a:r>
            <a:r>
              <a:rPr lang="en-US" dirty="0" smtClean="0"/>
              <a:t>“Knife” of “Forced Contributions” (</a:t>
            </a:r>
            <a:r>
              <a:rPr lang="en-US" dirty="0" err="1" smtClean="0"/>
              <a:t>p</a:t>
            </a:r>
            <a:r>
              <a:rPr lang="en-US" dirty="0" smtClean="0"/>
              <a:t>. 27) – “All my firewood, my utensils, and all the paltry food…completely gone” (Book One, </a:t>
            </a:r>
            <a:r>
              <a:rPr lang="en-US" dirty="0" err="1" smtClean="0"/>
              <a:t>p</a:t>
            </a:r>
            <a:r>
              <a:rPr lang="en-US" dirty="0" smtClean="0"/>
              <a:t>. 24)  / </a:t>
            </a:r>
            <a:r>
              <a:rPr lang="en-US" dirty="0" err="1" smtClean="0"/>
              <a:t>Simplicius</a:t>
            </a:r>
            <a:r>
              <a:rPr lang="en-US" dirty="0" smtClean="0"/>
              <a:t> takes part in “foraging raids” for the Croats (Book Two, </a:t>
            </a:r>
            <a:r>
              <a:rPr lang="en-US" dirty="0" err="1" smtClean="0"/>
              <a:t>p</a:t>
            </a:r>
            <a:r>
              <a:rPr lang="en-US" dirty="0" smtClean="0"/>
              <a:t>. 71)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 Torture</a:t>
            </a:r>
            <a:r>
              <a:rPr lang="en-US" dirty="0" smtClean="0"/>
              <a:t>? (Book One, pp. 22-4) - The Soldiers and the Peasants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 References </a:t>
            </a:r>
            <a:r>
              <a:rPr lang="en-US" dirty="0" smtClean="0"/>
              <a:t>to historical personalities (Bernhard, Colonel </a:t>
            </a:r>
            <a:r>
              <a:rPr lang="en-US" dirty="0" err="1" smtClean="0"/>
              <a:t>Corpes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 References </a:t>
            </a:r>
            <a:r>
              <a:rPr lang="en-US" dirty="0" smtClean="0"/>
              <a:t>to historical locations (Hanau) and battles (</a:t>
            </a:r>
            <a:r>
              <a:rPr lang="en-US" dirty="0" err="1" smtClean="0"/>
              <a:t>Höchst</a:t>
            </a:r>
            <a:r>
              <a:rPr lang="en-US" dirty="0" smtClean="0"/>
              <a:t>, </a:t>
            </a:r>
            <a:r>
              <a:rPr lang="en-US" dirty="0" err="1" smtClean="0"/>
              <a:t>Wittstock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Also “allegorical” reference to the “realities” of  historical social and political hierarchies / The Dream of the Trees of the Estates (Book One, pp. 24-8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 / I’ll come back to this part…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Content Placeholder 3" descr="http://www.hist.umn.edu/hist1012/primarysource/lecturenotes/hierarchy/images/ge0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413" y="1438836"/>
            <a:ext cx="3886200" cy="499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But even these historical references are</a:t>
            </a:r>
            <a:r>
              <a:rPr lang="en-US" sz="2800" dirty="0" smtClean="0"/>
              <a:t> sometimes ‘mediated</a:t>
            </a:r>
            <a:r>
              <a:rPr lang="en-US" sz="2800" dirty="0" smtClean="0"/>
              <a:t>’…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205" y="1143000"/>
            <a:ext cx="4038600" cy="54468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-   Battle </a:t>
            </a:r>
            <a:r>
              <a:rPr lang="en-US" sz="2000" dirty="0" smtClean="0"/>
              <a:t>of </a:t>
            </a:r>
            <a:r>
              <a:rPr lang="en-US" sz="2000" dirty="0" err="1" smtClean="0"/>
              <a:t>Wittstock</a:t>
            </a:r>
            <a:r>
              <a:rPr lang="en-US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smtClean="0"/>
              <a:t>Book Two, pp. 92-3</a:t>
            </a:r>
            <a:r>
              <a:rPr lang="en-US" sz="2000" dirty="0" smtClean="0"/>
              <a:t>)</a:t>
            </a:r>
          </a:p>
          <a:p>
            <a:pPr>
              <a:buNone/>
            </a:pPr>
            <a:r>
              <a:rPr lang="en-US" sz="2000" dirty="0" smtClean="0"/>
              <a:t>-    Turn </a:t>
            </a:r>
            <a:r>
              <a:rPr lang="en-US" sz="2000" dirty="0" smtClean="0"/>
              <a:t>to it</a:t>
            </a:r>
            <a:r>
              <a:rPr lang="en-US" sz="2000" dirty="0" smtClean="0"/>
              <a:t>…</a:t>
            </a:r>
          </a:p>
          <a:p>
            <a:pPr>
              <a:buNone/>
            </a:pPr>
            <a:r>
              <a:rPr lang="en-US" sz="2000" dirty="0" smtClean="0"/>
              <a:t>-     Sounds real…</a:t>
            </a:r>
          </a:p>
          <a:p>
            <a:pPr>
              <a:buFontTx/>
              <a:buChar char="-"/>
            </a:pPr>
            <a:r>
              <a:rPr lang="en-US" sz="2000" dirty="0" smtClean="0"/>
              <a:t>This battle </a:t>
            </a:r>
            <a:r>
              <a:rPr lang="en-US" sz="2000" i="1" dirty="0" smtClean="0"/>
              <a:t>did </a:t>
            </a:r>
            <a:r>
              <a:rPr lang="en-US" sz="2000" dirty="0" smtClean="0"/>
              <a:t>occur</a:t>
            </a:r>
            <a:r>
              <a:rPr lang="en-US" sz="2000" dirty="0" smtClean="0"/>
              <a:t>…</a:t>
            </a:r>
          </a:p>
          <a:p>
            <a:pPr>
              <a:buFontTx/>
              <a:buChar char="-"/>
            </a:pPr>
            <a:r>
              <a:rPr lang="en-US" sz="2000" dirty="0"/>
              <a:t>B</a:t>
            </a:r>
            <a:r>
              <a:rPr lang="en-US" sz="2000" dirty="0" smtClean="0"/>
              <a:t>ut the description here is </a:t>
            </a:r>
            <a:r>
              <a:rPr lang="en-US" sz="2000" dirty="0" smtClean="0"/>
              <a:t>actually based </a:t>
            </a:r>
            <a:r>
              <a:rPr lang="en-US" sz="2000" dirty="0" smtClean="0"/>
              <a:t>on a </a:t>
            </a:r>
            <a:r>
              <a:rPr lang="en-US" sz="2000" u="sng" dirty="0" smtClean="0"/>
              <a:t>description of a </a:t>
            </a:r>
            <a:r>
              <a:rPr lang="en-US" sz="2000" u="sng" dirty="0" smtClean="0"/>
              <a:t>fictional battle</a:t>
            </a:r>
            <a:r>
              <a:rPr lang="en-US" sz="2000" dirty="0" smtClean="0"/>
              <a:t> </a:t>
            </a:r>
            <a:r>
              <a:rPr lang="en-US" sz="2000" dirty="0" smtClean="0"/>
              <a:t>in Sir Philip Sidney’s </a:t>
            </a:r>
            <a:r>
              <a:rPr lang="en-US" sz="2000" u="sng" dirty="0" smtClean="0"/>
              <a:t>Arcadia</a:t>
            </a:r>
            <a:r>
              <a:rPr lang="en-US" sz="2000" dirty="0" smtClean="0"/>
              <a:t>,</a:t>
            </a:r>
            <a:r>
              <a:rPr lang="en-US" sz="2000" dirty="0" smtClean="0"/>
              <a:t> an </a:t>
            </a:r>
            <a:r>
              <a:rPr lang="en-US" sz="2000" dirty="0" smtClean="0"/>
              <a:t>English ‘romance’ from</a:t>
            </a:r>
            <a:r>
              <a:rPr lang="en-US" sz="2000" dirty="0" smtClean="0"/>
              <a:t> the </a:t>
            </a:r>
            <a:r>
              <a:rPr lang="en-US" sz="2000" dirty="0" smtClean="0"/>
              <a:t>Renaissance, </a:t>
            </a:r>
            <a:r>
              <a:rPr lang="en-US" sz="2000" dirty="0" err="1" smtClean="0"/>
              <a:t>c</a:t>
            </a:r>
            <a:r>
              <a:rPr lang="en-US" sz="2000" dirty="0" smtClean="0"/>
              <a:t>. 1590 / 1593</a:t>
            </a:r>
            <a:r>
              <a:rPr lang="en-US" sz="2000" dirty="0" smtClean="0"/>
              <a:t>, translated </a:t>
            </a:r>
            <a:r>
              <a:rPr lang="en-US" sz="2000" dirty="0" smtClean="0"/>
              <a:t>Into German in 1629…</a:t>
            </a:r>
            <a:r>
              <a:rPr lang="en-US" sz="2000" dirty="0" smtClean="0"/>
              <a:t> </a:t>
            </a:r>
          </a:p>
          <a:p>
            <a:pPr>
              <a:buFontTx/>
              <a:buChar char="-"/>
            </a:pPr>
            <a:r>
              <a:rPr lang="en-US" sz="2000" dirty="0" smtClean="0"/>
              <a:t>Still and all, the deaths at</a:t>
            </a:r>
          </a:p>
          <a:p>
            <a:pPr>
              <a:buNone/>
            </a:pPr>
            <a:r>
              <a:rPr lang="en-US" sz="2000" dirty="0" err="1" smtClean="0"/>
              <a:t>Wittstock</a:t>
            </a:r>
            <a:r>
              <a:rPr lang="en-US" sz="2000" dirty="0" smtClean="0"/>
              <a:t> were real / 8,000 dead on</a:t>
            </a:r>
          </a:p>
          <a:p>
            <a:pPr>
              <a:buNone/>
            </a:pPr>
            <a:r>
              <a:rPr lang="en-US" sz="2000" dirty="0" smtClean="0"/>
              <a:t>both sides on a single day (4 October,</a:t>
            </a:r>
          </a:p>
          <a:p>
            <a:pPr>
              <a:buNone/>
            </a:pPr>
            <a:r>
              <a:rPr lang="en-US" sz="2000" dirty="0" smtClean="0"/>
              <a:t>1636)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05" y="1600200"/>
            <a:ext cx="4682701" cy="376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389603"/>
            <a:ext cx="459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Battle of </a:t>
            </a:r>
            <a:r>
              <a:rPr lang="en-US" dirty="0" err="1" smtClean="0"/>
              <a:t>Wittstock</a:t>
            </a:r>
            <a:r>
              <a:rPr lang="en-US" dirty="0" smtClean="0"/>
              <a:t>” (17</a:t>
            </a:r>
            <a:r>
              <a:rPr lang="en-US" baseline="30000" dirty="0" smtClean="0"/>
              <a:t>th</a:t>
            </a:r>
            <a:r>
              <a:rPr lang="en-US" dirty="0" smtClean="0"/>
              <a:t> century etching)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43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So, even though </a:t>
            </a:r>
            <a:r>
              <a:rPr lang="en-US" sz="3200" dirty="0" err="1" smtClean="0"/>
              <a:t>Grimmelshausen’s</a:t>
            </a:r>
            <a:r>
              <a:rPr lang="en-US" sz="3200" dirty="0" smtClean="0"/>
              <a:t> picaresque novel is a “historical text” (e.g., “old,” almost contemporary with the war itself), we shouldn’t read it as describing the literal </a:t>
            </a:r>
            <a:r>
              <a:rPr lang="en-US" sz="3200" u="sng" dirty="0" smtClean="0"/>
              <a:t>res </a:t>
            </a:r>
            <a:r>
              <a:rPr lang="en-US" sz="3200" u="sng" dirty="0" err="1" smtClean="0"/>
              <a:t>gestae</a:t>
            </a:r>
            <a:r>
              <a:rPr lang="en-US" sz="3200" dirty="0" smtClean="0"/>
              <a:t> of the war…</a:t>
            </a:r>
            <a:endParaRPr lang="en-US" sz="32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371600" y="358174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It’s a story (a fictional narrative) AND a text (from Latin: </a:t>
            </a:r>
            <a:r>
              <a:rPr lang="en-US" u="sng" dirty="0" err="1" smtClean="0"/>
              <a:t>textus</a:t>
            </a:r>
            <a:r>
              <a:rPr lang="en-US" dirty="0" smtClean="0"/>
              <a:t>, “a woven cloth, a web”) that is ‘woven’ out of various pre- (= earlier) texts and that </a:t>
            </a:r>
            <a:r>
              <a:rPr lang="en-US" u="sng" dirty="0" smtClean="0"/>
              <a:t>creates a world for us to judge</a:t>
            </a: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SIDEBAR: Another kind of history:</a:t>
            </a:r>
            <a:br>
              <a:rPr lang="en-US" sz="2400" dirty="0" smtClean="0"/>
            </a:br>
            <a:r>
              <a:rPr lang="en-US" sz="2400" dirty="0" smtClean="0"/>
              <a:t> Is </a:t>
            </a:r>
            <a:r>
              <a:rPr lang="en-US" sz="2400" dirty="0" err="1" smtClean="0"/>
              <a:t>Simplicissimus</a:t>
            </a:r>
            <a:r>
              <a:rPr lang="en-US" sz="2400" dirty="0" smtClean="0"/>
              <a:t> its author’s – </a:t>
            </a:r>
            <a:r>
              <a:rPr lang="en-US" sz="2400" dirty="0" err="1" smtClean="0"/>
              <a:t>Grimmelshausen’s</a:t>
            </a:r>
            <a:r>
              <a:rPr lang="en-US" sz="2400" dirty="0" smtClean="0"/>
              <a:t> – autobiography?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41173"/>
            <a:ext cx="4038600" cy="55280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It has been taken to be (</a:t>
            </a:r>
            <a:r>
              <a:rPr lang="en-US" dirty="0" err="1" smtClean="0"/>
              <a:t>auto)biographical</a:t>
            </a:r>
            <a:r>
              <a:rPr lang="en-US" dirty="0" smtClean="0"/>
              <a:t>…</a:t>
            </a:r>
          </a:p>
          <a:p>
            <a:pPr>
              <a:buNone/>
            </a:pPr>
            <a:r>
              <a:rPr lang="en-US" dirty="0" smtClean="0"/>
              <a:t>Hans Jacob </a:t>
            </a:r>
            <a:r>
              <a:rPr lang="en-US" dirty="0" err="1" smtClean="0"/>
              <a:t>Christoffel</a:t>
            </a:r>
            <a:r>
              <a:rPr lang="en-US" dirty="0" smtClean="0"/>
              <a:t> von </a:t>
            </a:r>
            <a:r>
              <a:rPr lang="en-US" dirty="0" err="1" smtClean="0"/>
              <a:t>Grimmelshausen</a:t>
            </a:r>
            <a:r>
              <a:rPr lang="en-US" dirty="0" smtClean="0"/>
              <a:t> (1621/22-1676)</a:t>
            </a:r>
          </a:p>
          <a:p>
            <a:pPr>
              <a:buNone/>
            </a:pPr>
            <a:r>
              <a:rPr lang="en-US" dirty="0" smtClean="0"/>
              <a:t>Born near </a:t>
            </a:r>
            <a:r>
              <a:rPr lang="en-US" dirty="0" err="1" smtClean="0"/>
              <a:t>Gelnhausen</a:t>
            </a:r>
            <a:r>
              <a:rPr lang="en-US" dirty="0" smtClean="0"/>
              <a:t>; was kidnapped near Hanau; fought in the Thirty Years’ War..</a:t>
            </a:r>
          </a:p>
          <a:p>
            <a:pPr>
              <a:buNone/>
            </a:pPr>
            <a:r>
              <a:rPr lang="en-US" dirty="0" smtClean="0"/>
              <a:t>BUT: After the war, a “</a:t>
            </a:r>
            <a:r>
              <a:rPr lang="en-US" dirty="0"/>
              <a:t>s</a:t>
            </a:r>
            <a:r>
              <a:rPr lang="en-US" dirty="0" smtClean="0"/>
              <a:t>teward” on noble estate / ran an inn / chief magistrate of the village of </a:t>
            </a:r>
            <a:r>
              <a:rPr lang="en-US" dirty="0" err="1" smtClean="0"/>
              <a:t>Renchen</a:t>
            </a:r>
            <a:r>
              <a:rPr lang="en-US" dirty="0" smtClean="0"/>
              <a:t> / collected taxes / had ten kids to support / wrote a lot of books…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Some overlap…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BUT: Did </a:t>
            </a:r>
            <a:r>
              <a:rPr lang="en-US" dirty="0" err="1" smtClean="0"/>
              <a:t>Grimmelshausen</a:t>
            </a:r>
            <a:r>
              <a:rPr lang="en-US" dirty="0" smtClean="0"/>
              <a:t> actually attend a Witches’ Sabbath? (Book Two, pp. 74-77)?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4857" t="9734" r="25048" b="11280"/>
          <a:stretch>
            <a:fillRect/>
          </a:stretch>
        </p:blipFill>
        <p:spPr>
          <a:xfrm>
            <a:off x="4648200" y="1241173"/>
            <a:ext cx="3962400" cy="4884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6837" y="6215227"/>
            <a:ext cx="551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Baldung</a:t>
            </a:r>
            <a:r>
              <a:rPr lang="en-US" dirty="0" smtClean="0"/>
              <a:t> </a:t>
            </a:r>
            <a:r>
              <a:rPr lang="en-US" dirty="0" err="1" smtClean="0"/>
              <a:t>Grien</a:t>
            </a:r>
            <a:r>
              <a:rPr lang="en-US" dirty="0" smtClean="0"/>
              <a:t>, “The Witches’ Sabbath” (1510)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the novel can’t be read </a:t>
            </a:r>
            <a:r>
              <a:rPr lang="en-US" sz="2400" b="1" dirty="0" smtClean="0">
                <a:solidFill>
                  <a:srgbClr val="FF0000"/>
                </a:solidFill>
              </a:rPr>
              <a:t>literally</a:t>
            </a:r>
            <a:r>
              <a:rPr lang="en-US" sz="2400" dirty="0" smtClean="0"/>
              <a:t> as a “source text” about </a:t>
            </a:r>
            <a:r>
              <a:rPr lang="en-US" sz="2400" dirty="0" err="1" smtClean="0"/>
              <a:t>Grimmelshausen’s</a:t>
            </a:r>
            <a:r>
              <a:rPr lang="en-US" sz="2400" dirty="0" smtClean="0"/>
              <a:t> life or the events of the war…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>
          <a:xfrm>
            <a:off x="449290" y="1143000"/>
            <a:ext cx="4198910" cy="5715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Can it be read </a:t>
            </a:r>
            <a:r>
              <a:rPr lang="en-US" sz="2000" b="1" dirty="0" smtClean="0">
                <a:solidFill>
                  <a:srgbClr val="FF0000"/>
                </a:solidFill>
              </a:rPr>
              <a:t>figuratively</a:t>
            </a:r>
            <a:r>
              <a:rPr lang="en-US" sz="2000" dirty="0" smtClean="0"/>
              <a:t>?</a:t>
            </a:r>
          </a:p>
          <a:p>
            <a:pPr>
              <a:buNone/>
            </a:pPr>
            <a:r>
              <a:rPr lang="en-US" sz="2000" dirty="0" smtClean="0"/>
              <a:t>As a historically specific </a:t>
            </a:r>
            <a:r>
              <a:rPr lang="en-US" sz="2000" dirty="0" smtClean="0">
                <a:solidFill>
                  <a:srgbClr val="FFFFFF"/>
                </a:solidFill>
              </a:rPr>
              <a:t>commentary on the values and the world that the war – and the Peace – created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</a:p>
          <a:p>
            <a:pPr>
              <a:buNone/>
            </a:pPr>
            <a:r>
              <a:rPr lang="en-US" sz="2000" dirty="0" smtClean="0"/>
              <a:t>Such a reading might make sense, given the dates…</a:t>
            </a:r>
          </a:p>
          <a:p>
            <a:pPr>
              <a:buNone/>
            </a:pPr>
            <a:r>
              <a:rPr lang="en-US" sz="2000" dirty="0" smtClean="0"/>
              <a:t>1648 (Treaty of Westphalia)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1668 (</a:t>
            </a:r>
            <a:r>
              <a:rPr lang="en-US" sz="2000" dirty="0" err="1" smtClean="0">
                <a:sym typeface="Wingdings"/>
              </a:rPr>
              <a:t>Grimmelshausen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u="sng" dirty="0" err="1" smtClean="0">
                <a:sym typeface="Wingdings"/>
              </a:rPr>
              <a:t>Simplicissimus</a:t>
            </a:r>
            <a:r>
              <a:rPr lang="en-US" sz="2000" dirty="0" smtClean="0">
                <a:sym typeface="Wingdings"/>
              </a:rPr>
              <a:t>)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The novel went though five editions in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the year it appeared (1668 – a real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bestseller) and had spawned fifteen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different books with characters from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the original book by 1675…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People probably thought it was funny…</a:t>
            </a:r>
            <a:endParaRPr lang="en-US" sz="2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746618" cy="29914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07" y="1600201"/>
            <a:ext cx="4029793" cy="29285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8599" y="4737021"/>
            <a:ext cx="3456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Matthias </a:t>
            </a:r>
            <a:r>
              <a:rPr lang="en-US" dirty="0" err="1" smtClean="0"/>
              <a:t>Habich</a:t>
            </a:r>
            <a:r>
              <a:rPr lang="en-US" dirty="0" smtClean="0"/>
              <a:t> as </a:t>
            </a:r>
            <a:r>
              <a:rPr lang="en-US" dirty="0" err="1" smtClean="0"/>
              <a:t>Simplicius</a:t>
            </a:r>
            <a:r>
              <a:rPr lang="en-US" dirty="0" smtClean="0"/>
              <a:t> in a</a:t>
            </a:r>
          </a:p>
          <a:p>
            <a:r>
              <a:rPr lang="en-US" dirty="0"/>
              <a:t>r</a:t>
            </a:r>
            <a:r>
              <a:rPr lang="en-US" dirty="0" smtClean="0"/>
              <a:t>eally bad German film of the book</a:t>
            </a:r>
          </a:p>
          <a:p>
            <a:r>
              <a:rPr lang="en-US" dirty="0"/>
              <a:t>f</a:t>
            </a:r>
            <a:r>
              <a:rPr lang="en-US" dirty="0" smtClean="0"/>
              <a:t>rom 1975… (dir. Fritz </a:t>
            </a:r>
            <a:r>
              <a:rPr lang="en-US" dirty="0" err="1" smtClean="0"/>
              <a:t>Umgelter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11412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But for those who could read (the literate (upper) classes), it may have also been worth </a:t>
            </a:r>
            <a:r>
              <a:rPr lang="en-US" sz="2400" dirty="0" smtClean="0"/>
              <a:t>reading not just as entertainment, but also </a:t>
            </a:r>
            <a:r>
              <a:rPr lang="en-US" sz="2400" i="1" dirty="0" smtClean="0"/>
              <a:t>figuratively </a:t>
            </a:r>
            <a:r>
              <a:rPr lang="en-US" sz="2400" dirty="0" smtClean="0"/>
              <a:t>for its (post-war) commentary on the values of the world that the war (and the Peace) created…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81923" y="6078360"/>
            <a:ext cx="314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Treaty of Westphalia (1648)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99" y="2099986"/>
            <a:ext cx="4837341" cy="397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-28823" b="-28823"/>
          <a:stretch>
            <a:fillRect/>
          </a:stretch>
        </p:blipFill>
        <p:spPr>
          <a:xfrm>
            <a:off x="515992" y="-552535"/>
            <a:ext cx="8191397" cy="8216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981" y="6244244"/>
            <a:ext cx="526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Battle of White Mountain, 1620 – History from Above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2756" y="212180"/>
            <a:ext cx="719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Contemporary “primary document” / but still from a specific point of view!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Literal vs. Allegorical (“figurative”) Reading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						</a:t>
            </a:r>
            <a:r>
              <a:rPr lang="en-US" sz="3613" dirty="0" smtClean="0"/>
              <a:t>   </a:t>
            </a:r>
            <a:r>
              <a:rPr lang="en-US" sz="3613" u="sng" dirty="0" smtClean="0"/>
              <a:t>Allegory</a:t>
            </a:r>
            <a:r>
              <a:rPr lang="en-US" sz="3613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b="1" dirty="0" smtClean="0"/>
              <a:t>a. </a:t>
            </a:r>
            <a:r>
              <a:rPr lang="en-US" dirty="0" smtClean="0">
                <a:solidFill>
                  <a:srgbClr val="FFFFFF"/>
                </a:solidFill>
              </a:rPr>
              <a:t>The representation of abstract ideas or principles by characters, figures, or events in narrative, dramatic, or pictorial form.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b="1" dirty="0" smtClean="0"/>
              <a:t>       </a:t>
            </a:r>
            <a:r>
              <a:rPr lang="en-US" b="1" dirty="0" err="1" smtClean="0"/>
              <a:t>b</a:t>
            </a:r>
            <a:r>
              <a:rPr lang="en-US" b="1" dirty="0" smtClean="0"/>
              <a:t>. </a:t>
            </a:r>
            <a:r>
              <a:rPr lang="en-US" dirty="0" smtClean="0"/>
              <a:t>A story, picture, or play employing such representation. John Bunyan's </a:t>
            </a:r>
            <a:r>
              <a:rPr lang="en-US" i="1" dirty="0" smtClean="0"/>
              <a:t>Pilgrim's Progress</a:t>
            </a:r>
            <a:r>
              <a:rPr lang="en-US" dirty="0" smtClean="0"/>
              <a:t> and Herman Melville's </a:t>
            </a:r>
            <a:r>
              <a:rPr lang="en-US" i="1" dirty="0" smtClean="0"/>
              <a:t>Moby Dick</a:t>
            </a:r>
            <a:r>
              <a:rPr lang="en-US" dirty="0" smtClean="0"/>
              <a:t> are allegories.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2. </a:t>
            </a:r>
            <a:r>
              <a:rPr lang="en-US" dirty="0" smtClean="0"/>
              <a:t>A symbolic representation: The blindfolded figure with scales is an allegory of justice.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Literal vs. Allegorical (“figurative”) Reading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						</a:t>
            </a:r>
            <a:r>
              <a:rPr lang="en-US" sz="3613" dirty="0" smtClean="0"/>
              <a:t>   </a:t>
            </a:r>
            <a:r>
              <a:rPr lang="en-US" sz="3613" u="sng" dirty="0" smtClean="0"/>
              <a:t>Allegory</a:t>
            </a:r>
            <a:r>
              <a:rPr lang="en-US" sz="3613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b="1" dirty="0" smtClean="0"/>
              <a:t>a. </a:t>
            </a:r>
            <a:r>
              <a:rPr lang="en-US" dirty="0" smtClean="0">
                <a:solidFill>
                  <a:srgbClr val="FF0000"/>
                </a:solidFill>
              </a:rPr>
              <a:t>The representation of abstract ideas or principles by characters, figures, or events in narrative, dramatic, or pictorial form.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US" b="1" dirty="0" smtClean="0"/>
              <a:t>      </a:t>
            </a:r>
            <a:r>
              <a:rPr lang="en-US" b="1" dirty="0" err="1" smtClean="0"/>
              <a:t>b</a:t>
            </a:r>
            <a:r>
              <a:rPr lang="en-US" b="1" dirty="0" smtClean="0"/>
              <a:t>. </a:t>
            </a:r>
            <a:r>
              <a:rPr lang="en-US" dirty="0" smtClean="0"/>
              <a:t>A story, picture, or play employing such representation. John Bunyan's </a:t>
            </a:r>
            <a:r>
              <a:rPr lang="en-US" i="1" dirty="0" smtClean="0"/>
              <a:t>Pilgrim's Progress</a:t>
            </a:r>
            <a:r>
              <a:rPr lang="en-US" dirty="0" smtClean="0"/>
              <a:t> and Herman Melville's </a:t>
            </a:r>
            <a:r>
              <a:rPr lang="en-US" i="1" dirty="0" smtClean="0"/>
              <a:t>Moby Dick</a:t>
            </a:r>
            <a:r>
              <a:rPr lang="en-US" dirty="0" smtClean="0"/>
              <a:t> are allegories.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2. </a:t>
            </a:r>
            <a:r>
              <a:rPr lang="en-US" dirty="0" smtClean="0"/>
              <a:t>A symbolic representation: The blindfolded figure with scales is an allegory of justice.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Reading beyond the Literal:</a:t>
            </a:r>
            <a:br>
              <a:rPr lang="en-US" sz="2400" dirty="0" smtClean="0"/>
            </a:br>
            <a:r>
              <a:rPr lang="en-US" sz="2400" dirty="0" smtClean="0"/>
              <a:t>Brutality, Sex, and Bathroom Humor in </a:t>
            </a:r>
            <a:r>
              <a:rPr lang="en-US" sz="2400" dirty="0" err="1" smtClean="0"/>
              <a:t>Grimmelshausen</a:t>
            </a:r>
            <a:r>
              <a:rPr lang="en-US" sz="2400" dirty="0" smtClean="0"/>
              <a:t>, </a:t>
            </a:r>
            <a:r>
              <a:rPr lang="en-US" sz="2400" u="sng" dirty="0" err="1" smtClean="0"/>
              <a:t>Simplicissimus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5000" contrast="50000"/>
          </a:blip>
          <a:stretch>
            <a:fillRect/>
          </a:stretch>
        </p:blipFill>
        <p:spPr>
          <a:xfrm>
            <a:off x="425347" y="1733573"/>
            <a:ext cx="6388100" cy="275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19000" contrast="64000"/>
          </a:blip>
          <a:stretch>
            <a:fillRect/>
          </a:stretch>
        </p:blipFill>
        <p:spPr>
          <a:xfrm>
            <a:off x="5549900" y="3948621"/>
            <a:ext cx="3546108" cy="2625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666" y="4796548"/>
            <a:ext cx="52252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Jacques </a:t>
            </a:r>
            <a:r>
              <a:rPr lang="en-US" sz="2000" dirty="0" err="1" smtClean="0"/>
              <a:t>Callot</a:t>
            </a:r>
            <a:r>
              <a:rPr lang="en-US" sz="2000" dirty="0" smtClean="0"/>
              <a:t>, “The Wheel” (The Great Miseries</a:t>
            </a:r>
          </a:p>
          <a:p>
            <a:r>
              <a:rPr lang="en-US" sz="2000" dirty="0" smtClean="0"/>
              <a:t>Of War) (1633) </a:t>
            </a:r>
          </a:p>
          <a:p>
            <a:endParaRPr lang="en-US" sz="2000" dirty="0" smtClean="0"/>
          </a:p>
          <a:p>
            <a:r>
              <a:rPr lang="en-US" sz="2000" dirty="0" smtClean="0"/>
              <a:t>LOTS of BRUTALITY TO BODIES in </a:t>
            </a:r>
            <a:r>
              <a:rPr lang="en-US" sz="2000" u="sng" dirty="0" err="1" smtClean="0"/>
              <a:t>Simplicissimus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(compare pp. 7 and 24)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Simone Weil?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986" y="332154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More</a:t>
            </a:r>
            <a:r>
              <a:rPr lang="en-US" sz="2800" dirty="0" smtClean="0"/>
              <a:t> </a:t>
            </a:r>
            <a:r>
              <a:rPr lang="en-US" sz="2800" dirty="0" smtClean="0"/>
              <a:t>Focus on the Body:</a:t>
            </a:r>
            <a:r>
              <a:rPr lang="en-US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State(s</a:t>
            </a:r>
            <a:r>
              <a:rPr lang="en-US" sz="2800" dirty="0" smtClean="0"/>
              <a:t>) of Nature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50402" y="332154"/>
            <a:ext cx="4038600" cy="65258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Of “Fiendish Farts” (Book One, pp. 45-46), “Tornados” (</a:t>
            </a:r>
            <a:r>
              <a:rPr lang="en-US" sz="2000" dirty="0" err="1" smtClean="0"/>
              <a:t>p</a:t>
            </a:r>
            <a:r>
              <a:rPr lang="en-US" sz="2000" dirty="0" smtClean="0"/>
              <a:t>. 49), and Self “Soiling”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52 / Book Two, </a:t>
            </a:r>
            <a:r>
              <a:rPr lang="en-US" sz="2000" dirty="0" err="1" smtClean="0"/>
              <a:t>p</a:t>
            </a:r>
            <a:r>
              <a:rPr lang="en-US" sz="2000" dirty="0" smtClean="0"/>
              <a:t>. 61)</a:t>
            </a:r>
          </a:p>
          <a:p>
            <a:pPr>
              <a:buNone/>
            </a:pPr>
            <a:r>
              <a:rPr lang="en-US" sz="2000" dirty="0" smtClean="0"/>
              <a:t>The “Goose Jail” and the Goose and the Gander (Book Two, pp. 53-4)</a:t>
            </a:r>
          </a:p>
          <a:p>
            <a:pPr>
              <a:buNone/>
            </a:pPr>
            <a:r>
              <a:rPr lang="en-US" sz="2000" dirty="0" smtClean="0"/>
              <a:t>Read literally, these scenes are, well, over the top, even gross…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But read “allegorically” or “figuratively,” these scenes suggest that we think about the “the abstract idea” of what happens when humans give in to / are controlled by their ‘natural’ appetites and bodily needs…</a:t>
            </a:r>
          </a:p>
          <a:p>
            <a:pPr>
              <a:buNone/>
            </a:pPr>
            <a:r>
              <a:rPr lang="en-US" sz="2000" dirty="0" err="1" smtClean="0"/>
              <a:t>Simplicius</a:t>
            </a:r>
            <a:r>
              <a:rPr lang="en-US" sz="2000" dirty="0" smtClean="0"/>
              <a:t>:  “I didn’t think it at all bad to let nature take her course”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46). / Okay, but…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8000" contrast="32000"/>
          </a:blip>
          <a:stretch>
            <a:fillRect/>
          </a:stretch>
        </p:blipFill>
        <p:spPr>
          <a:xfrm>
            <a:off x="4550135" y="1753903"/>
            <a:ext cx="4467828" cy="3172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6172" y="5156665"/>
            <a:ext cx="434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Brueghel, “The Battle between Carnival and </a:t>
            </a:r>
          </a:p>
          <a:p>
            <a:r>
              <a:rPr lang="en-US" dirty="0" smtClean="0"/>
              <a:t>Lent” (1559)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the novel, giving in to “natural” appetites (for booze and sex) and other natural “forces” you </a:t>
            </a:r>
            <a:r>
              <a:rPr lang="en-US" sz="2400" i="1" dirty="0" smtClean="0"/>
              <a:t>think</a:t>
            </a:r>
            <a:r>
              <a:rPr lang="en-US" sz="2400" dirty="0" smtClean="0"/>
              <a:t> you control (“je </a:t>
            </a:r>
            <a:r>
              <a:rPr lang="en-US" sz="2400" dirty="0" err="1" smtClean="0"/>
              <a:t>pète</a:t>
            </a:r>
            <a:r>
              <a:rPr lang="en-US" sz="2400" dirty="0" smtClean="0"/>
              <a:t>, je </a:t>
            </a:r>
            <a:r>
              <a:rPr lang="en-US" sz="2400" dirty="0" err="1" smtClean="0"/>
              <a:t>pète</a:t>
            </a:r>
            <a:r>
              <a:rPr lang="en-US" sz="2400" dirty="0" smtClean="0"/>
              <a:t>”) creates a “</a:t>
            </a:r>
            <a:r>
              <a:rPr lang="en-US" sz="2400" dirty="0"/>
              <a:t>w</a:t>
            </a:r>
            <a:r>
              <a:rPr lang="en-US" sz="2400" dirty="0" smtClean="0"/>
              <a:t>ar of all against all”!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21719" y="1600199"/>
            <a:ext cx="4038600" cy="554303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The Banquet (Book One, </a:t>
            </a:r>
            <a:r>
              <a:rPr lang="en-US" dirty="0" err="1" smtClean="0"/>
              <a:t>p</a:t>
            </a:r>
            <a:r>
              <a:rPr lang="en-US" dirty="0" smtClean="0"/>
              <a:t>. 50)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“Toward the end serious fighting broke out; they were throwing glasses, tumblers, plates, and dishes, using their fists, chairs and chair legs, swords, and other handy objects to strike at each other, and quite a few were wounded.”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LITERALLY</a:t>
            </a:r>
            <a:r>
              <a:rPr lang="en-US" dirty="0" smtClean="0"/>
              <a:t> – A massive food fight</a:t>
            </a:r>
            <a:r>
              <a:rPr lang="en-US" dirty="0" smtClean="0"/>
              <a:t>?</a:t>
            </a:r>
          </a:p>
          <a:p>
            <a:pPr>
              <a:buNone/>
            </a:pPr>
            <a:r>
              <a:rPr lang="en-US" dirty="0" smtClean="0"/>
              <a:t>But r</a:t>
            </a:r>
            <a:r>
              <a:rPr lang="en-US" dirty="0" smtClean="0"/>
              <a:t>ead </a:t>
            </a:r>
            <a:r>
              <a:rPr lang="en-US" dirty="0" smtClean="0">
                <a:solidFill>
                  <a:srgbClr val="FF0000"/>
                </a:solidFill>
              </a:rPr>
              <a:t>FIGURATIVELY</a:t>
            </a:r>
            <a:r>
              <a:rPr lang="en-US" dirty="0" smtClean="0"/>
              <a:t> </a:t>
            </a:r>
            <a:r>
              <a:rPr lang="en-US" dirty="0" smtClean="0"/>
              <a:t>– a “state of nature” of all-against-all / every man for himself…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If it’s the case that humans ‘naturally’ fall into “wars of all against all,” various cultural / social / political “controls” become acceptable, even desirable…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6000" contrast="50000"/>
          </a:blip>
          <a:srcRect r="6497"/>
          <a:stretch>
            <a:fillRect/>
          </a:stretch>
        </p:blipFill>
        <p:spPr>
          <a:xfrm>
            <a:off x="4447633" y="1854169"/>
            <a:ext cx="4239167" cy="3483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5133" y="5477272"/>
            <a:ext cx="412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Abraham </a:t>
            </a:r>
            <a:r>
              <a:rPr lang="en-US" dirty="0" err="1" smtClean="0"/>
              <a:t>Diepraaem</a:t>
            </a:r>
            <a:r>
              <a:rPr lang="en-US" dirty="0" smtClean="0"/>
              <a:t> (1622-70), “Peasants </a:t>
            </a:r>
          </a:p>
          <a:p>
            <a:r>
              <a:rPr lang="en-US" dirty="0" smtClean="0"/>
              <a:t>Brawling in a Tavern Interior”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4467" y="345174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Thomas Hobbes (1588-1679</a:t>
            </a:r>
            <a:r>
              <a:rPr lang="en-US" sz="2000" dirty="0" smtClean="0"/>
              <a:t>) / English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/>
              <a:t>political </a:t>
            </a:r>
            <a:r>
              <a:rPr lang="en-US" sz="2000" dirty="0" smtClean="0"/>
              <a:t>philosopher / </a:t>
            </a:r>
            <a:r>
              <a:rPr lang="en-US" sz="2000" u="sng" dirty="0" smtClean="0"/>
              <a:t>Leviathan</a:t>
            </a:r>
            <a:r>
              <a:rPr lang="en-US" sz="2000" dirty="0" smtClean="0"/>
              <a:t> </a:t>
            </a:r>
            <a:r>
              <a:rPr lang="en-US" sz="2000" dirty="0" smtClean="0"/>
              <a:t>(1651</a:t>
            </a:r>
            <a:r>
              <a:rPr lang="en-US" sz="2000" dirty="0" smtClean="0"/>
              <a:t>) /</a:t>
            </a:r>
            <a:br>
              <a:rPr lang="en-US" sz="2000" dirty="0" smtClean="0"/>
            </a:br>
            <a:r>
              <a:rPr lang="en-US" sz="2000" dirty="0" smtClean="0"/>
              <a:t>Book XIII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3700" y="345174"/>
            <a:ext cx="4038600" cy="65128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In his “natural” state (before civil and political society), it’s every man for himself</a:t>
            </a:r>
            <a:r>
              <a:rPr lang="en-US" sz="1800" dirty="0" smtClean="0"/>
              <a:t>…</a:t>
            </a:r>
          </a:p>
          <a:p>
            <a:pPr>
              <a:buNone/>
            </a:pPr>
            <a:r>
              <a:rPr lang="en-US" sz="1800" dirty="0" smtClean="0"/>
              <a:t>“</a:t>
            </a:r>
            <a:r>
              <a:rPr lang="en-US" sz="1800" dirty="0" smtClean="0"/>
              <a:t>Hereby it is manifest that during the time men live without a common Power to keep them all in awe, they are in that condition which is called </a:t>
            </a:r>
            <a:r>
              <a:rPr lang="en-US" sz="1800" dirty="0" err="1" smtClean="0"/>
              <a:t>Warre</a:t>
            </a:r>
            <a:r>
              <a:rPr lang="en-US" sz="1800" dirty="0" smtClean="0"/>
              <a:t>; </a:t>
            </a:r>
            <a:r>
              <a:rPr lang="en-US" sz="1800" dirty="0" smtClean="0"/>
              <a:t>and such a </a:t>
            </a:r>
            <a:r>
              <a:rPr lang="en-US" sz="1800" dirty="0" err="1" smtClean="0"/>
              <a:t>war</a:t>
            </a:r>
            <a:r>
              <a:rPr lang="en-US" sz="1800" dirty="0" err="1" smtClean="0"/>
              <a:t>re</a:t>
            </a:r>
            <a:r>
              <a:rPr lang="en-US" sz="1800" dirty="0" smtClean="0"/>
              <a:t> </a:t>
            </a:r>
            <a:r>
              <a:rPr lang="en-US" sz="1800" dirty="0" smtClean="0"/>
              <a:t>as </a:t>
            </a:r>
            <a:r>
              <a:rPr lang="en-US" sz="1800" dirty="0" smtClean="0"/>
              <a:t>is of every man against every </a:t>
            </a:r>
            <a:r>
              <a:rPr lang="en-US" sz="1800" dirty="0" smtClean="0"/>
              <a:t>man; [</a:t>
            </a:r>
            <a:r>
              <a:rPr lang="en-US" sz="1800" dirty="0" smtClean="0"/>
              <a:t>this is</a:t>
            </a:r>
            <a:r>
              <a:rPr lang="en-US" sz="1800" dirty="0" smtClean="0"/>
              <a:t> a condition of] </a:t>
            </a:r>
            <a:r>
              <a:rPr lang="en-US" sz="1800" dirty="0" err="1" smtClean="0"/>
              <a:t>continuall</a:t>
            </a:r>
            <a:r>
              <a:rPr lang="en-US" sz="1800" dirty="0" smtClean="0"/>
              <a:t> </a:t>
            </a:r>
            <a:r>
              <a:rPr lang="en-US" sz="1800" dirty="0" err="1" smtClean="0"/>
              <a:t>Feare</a:t>
            </a:r>
            <a:r>
              <a:rPr lang="en-US" sz="1800" dirty="0" smtClean="0"/>
              <a:t>, </a:t>
            </a:r>
            <a:r>
              <a:rPr lang="en-US" sz="1800" dirty="0" smtClean="0"/>
              <a:t>and danger of violent death; And the life of man [is] solitary, </a:t>
            </a:r>
            <a:r>
              <a:rPr lang="en-US" sz="1800" dirty="0" err="1" smtClean="0"/>
              <a:t>poore</a:t>
            </a:r>
            <a:r>
              <a:rPr lang="en-US" sz="1800" dirty="0" smtClean="0"/>
              <a:t>, </a:t>
            </a:r>
            <a:r>
              <a:rPr lang="en-US" sz="1800" dirty="0" smtClean="0"/>
              <a:t>nasty, brutish, and short.</a:t>
            </a:r>
            <a:r>
              <a:rPr lang="en-US" sz="1800" dirty="0" smtClean="0"/>
              <a:t>”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Because of this “</a:t>
            </a:r>
            <a:r>
              <a:rPr lang="en-US" sz="1800" dirty="0" err="1" smtClean="0"/>
              <a:t>Feare</a:t>
            </a:r>
            <a:r>
              <a:rPr lang="en-US" sz="1800" dirty="0" smtClean="0"/>
              <a:t>,</a:t>
            </a:r>
            <a:r>
              <a:rPr lang="en-US" sz="1800" dirty="0" smtClean="0"/>
              <a:t>” men submit to</a:t>
            </a:r>
            <a:r>
              <a:rPr lang="en-US" sz="1800" dirty="0" smtClean="0"/>
              <a:t> </a:t>
            </a:r>
            <a:r>
              <a:rPr lang="en-US" sz="1800" dirty="0" smtClean="0"/>
              <a:t>a “sovereign”</a:t>
            </a:r>
            <a:r>
              <a:rPr lang="en-US" sz="1800" dirty="0" smtClean="0"/>
              <a:t> </a:t>
            </a:r>
            <a:r>
              <a:rPr lang="en-US" sz="1800" dirty="0" smtClean="0"/>
              <a:t>authority to </a:t>
            </a:r>
            <a:r>
              <a:rPr lang="en-US" sz="1800" i="1" dirty="0" smtClean="0"/>
              <a:t>protect </a:t>
            </a:r>
            <a:r>
              <a:rPr lang="en-US" sz="1800" dirty="0" smtClean="0"/>
              <a:t>themselves – both from </a:t>
            </a:r>
            <a:r>
              <a:rPr lang="en-US" sz="1800" dirty="0" smtClean="0"/>
              <a:t>one another and from </a:t>
            </a:r>
            <a:r>
              <a:rPr lang="en-US" sz="1800" dirty="0" smtClean="0"/>
              <a:t>themselves</a:t>
            </a:r>
            <a:r>
              <a:rPr lang="en-US" sz="1800" dirty="0" smtClean="0"/>
              <a:t>!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en-US" sz="1800" dirty="0" smtClean="0"/>
              <a:t>This “sovereign” has “sovereign power; and every one besides [is] his subject.” (chapter XVII)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19000" contrast="6000"/>
          </a:blip>
          <a:stretch>
            <a:fillRect/>
          </a:stretch>
        </p:blipFill>
        <p:spPr>
          <a:xfrm>
            <a:off x="5271929" y="1488174"/>
            <a:ext cx="3052129" cy="4687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1929" y="6360597"/>
            <a:ext cx="319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Frontispiece of </a:t>
            </a:r>
            <a:r>
              <a:rPr lang="en-US" u="sng" dirty="0" smtClean="0"/>
              <a:t>Leviathan</a:t>
            </a:r>
            <a:r>
              <a:rPr lang="en-US" dirty="0" smtClean="0"/>
              <a:t> (1651)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“sovereignty”?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Really complicated…</a:t>
            </a:r>
          </a:p>
          <a:p>
            <a:r>
              <a:rPr lang="en-US" dirty="0" smtClean="0"/>
              <a:t>Much debated…</a:t>
            </a:r>
          </a:p>
          <a:p>
            <a:r>
              <a:rPr lang="en-US" dirty="0" smtClean="0"/>
              <a:t>The gist of it is…</a:t>
            </a:r>
          </a:p>
          <a:p>
            <a:r>
              <a:rPr lang="en-US" dirty="0" smtClean="0"/>
              <a:t>In a state, sovereign power is held by (as Hobbes said) a “Man” or “assembly of Men” when there is no other power above it (or them) that can compete with him (or them) or limit his (or their) power…</a:t>
            </a:r>
          </a:p>
          <a:p>
            <a:r>
              <a:rPr lang="en-US" dirty="0" smtClean="0"/>
              <a:t>Hobbes calls this “sovereign power” the Leviathan, the “</a:t>
            </a:r>
            <a:r>
              <a:rPr lang="en-US" dirty="0" err="1" smtClean="0"/>
              <a:t>Mortall</a:t>
            </a:r>
            <a:r>
              <a:rPr lang="en-US" dirty="0" smtClean="0"/>
              <a:t> God” to whom “wee owe under the Immortal God, our peace and </a:t>
            </a:r>
            <a:r>
              <a:rPr lang="en-US" dirty="0" err="1" smtClean="0"/>
              <a:t>defence</a:t>
            </a:r>
            <a:r>
              <a:rPr lang="en-US" dirty="0" smtClean="0"/>
              <a:t>” (chapter XVII)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 the Treaty of Westphalia – designed to end the Thirty Years’ War as (an apparently unending) state of “war of all against all” – </a:t>
            </a:r>
            <a:r>
              <a:rPr lang="en-US" sz="2000" dirty="0" smtClean="0"/>
              <a:t>“sovereign authority</a:t>
            </a:r>
            <a:r>
              <a:rPr lang="en-US" sz="2000" dirty="0" smtClean="0"/>
              <a:t>” was indeed given over into the hands of </a:t>
            </a:r>
            <a:r>
              <a:rPr lang="en-US" sz="2000" dirty="0" smtClean="0"/>
              <a:t>the </a:t>
            </a:r>
            <a:r>
              <a:rPr lang="en-US" sz="2000" dirty="0" smtClean="0"/>
              <a:t>“state” </a:t>
            </a:r>
            <a:r>
              <a:rPr lang="en-US" sz="2000" dirty="0" smtClean="0"/>
              <a:t>(both lots </a:t>
            </a:r>
            <a:r>
              <a:rPr lang="en-US" sz="2000" dirty="0" smtClean="0"/>
              <a:t>of smaller </a:t>
            </a:r>
            <a:r>
              <a:rPr lang="en-US" sz="2000" dirty="0" smtClean="0"/>
              <a:t>polities</a:t>
            </a:r>
            <a:r>
              <a:rPr lang="en-US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 smtClean="0"/>
              <a:t>the emerging</a:t>
            </a:r>
            <a:r>
              <a:rPr lang="en-US" sz="2000" dirty="0" smtClean="0"/>
              <a:t> </a:t>
            </a:r>
            <a:r>
              <a:rPr lang="en-US" sz="2000" dirty="0" smtClean="0"/>
              <a:t>territorial (</a:t>
            </a:r>
            <a:r>
              <a:rPr lang="en-US" sz="2000" dirty="0" err="1" smtClean="0"/>
              <a:t>nation)</a:t>
            </a:r>
            <a:r>
              <a:rPr lang="en-US" sz="2000" dirty="0" err="1" smtClean="0"/>
              <a:t>state</a:t>
            </a:r>
            <a:r>
              <a:rPr lang="en-US" sz="2000" dirty="0" err="1" smtClean="0"/>
              <a:t>s</a:t>
            </a:r>
            <a:r>
              <a:rPr lang="en-US" sz="2000" dirty="0" smtClean="0"/>
              <a:t> of Sweden and France)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193406" y="6078360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Treaty of Westphalia (1648) – 109 signatories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607960"/>
            <a:ext cx="5435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am I telling you all this?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7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Because: I</a:t>
            </a:r>
            <a:r>
              <a:rPr lang="en-US" sz="2667" dirty="0" smtClean="0"/>
              <a:t>n </a:t>
            </a:r>
            <a:r>
              <a:rPr lang="en-US" sz="2667" dirty="0" err="1" smtClean="0"/>
              <a:t>Grimmelshausen’s</a:t>
            </a:r>
            <a:r>
              <a:rPr lang="en-US" sz="2667" dirty="0" smtClean="0"/>
              <a:t> novel, we don’t see actual “states” all that </a:t>
            </a:r>
            <a:r>
              <a:rPr lang="en-US" sz="2667" dirty="0" smtClean="0"/>
              <a:t>often</a:t>
            </a:r>
            <a:r>
              <a:rPr lang="en-US" sz="2667" dirty="0" smtClean="0"/>
              <a:t> / Rather, we see </a:t>
            </a:r>
            <a:r>
              <a:rPr lang="en-US" sz="2667" dirty="0" smtClean="0"/>
              <a:t>authorities who </a:t>
            </a:r>
            <a:r>
              <a:rPr lang="en-US" sz="2667" dirty="0" smtClean="0"/>
              <a:t>control the “state of nature” by taking charge, </a:t>
            </a:r>
            <a:r>
              <a:rPr lang="en-US" sz="2667" dirty="0" smtClean="0">
                <a:solidFill>
                  <a:srgbClr val="FF0000"/>
                </a:solidFill>
              </a:rPr>
              <a:t>often in brutal and authoritarian </a:t>
            </a:r>
            <a:r>
              <a:rPr lang="en-US" sz="2667" dirty="0" smtClean="0">
                <a:solidFill>
                  <a:srgbClr val="FF0000"/>
                </a:solidFill>
              </a:rPr>
              <a:t>ways,</a:t>
            </a:r>
            <a:r>
              <a:rPr lang="en-US" sz="2667" dirty="0" smtClean="0"/>
              <a:t> within their jurisdictions…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845336"/>
            <a:ext cx="8229600" cy="53102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95" dirty="0" smtClean="0"/>
              <a:t>- </a:t>
            </a:r>
            <a:r>
              <a:rPr lang="en-US" sz="2400" dirty="0" smtClean="0"/>
              <a:t>The ‘War” of the Banquet (in the walled city of Hanau)</a:t>
            </a:r>
          </a:p>
          <a:p>
            <a:pPr>
              <a:buNone/>
            </a:pPr>
            <a:r>
              <a:rPr lang="en-US" sz="2400" dirty="0" smtClean="0"/>
              <a:t>			 “My master soon quelled the riot” (Book One, </a:t>
            </a:r>
            <a:r>
              <a:rPr lang="en-US" sz="2400" dirty="0" err="1" smtClean="0"/>
              <a:t>p</a:t>
            </a:r>
            <a:r>
              <a:rPr lang="en-US" sz="2400" dirty="0" smtClean="0"/>
              <a:t>. 50)</a:t>
            </a:r>
          </a:p>
          <a:p>
            <a:pPr>
              <a:buNone/>
            </a:pPr>
            <a:r>
              <a:rPr lang="en-US" sz="2400" dirty="0" smtClean="0"/>
              <a:t>- Punishment of the Drunk “Lieutenant” who murders Old </a:t>
            </a:r>
            <a:r>
              <a:rPr lang="en-US" sz="2400" dirty="0" err="1" smtClean="0"/>
              <a:t>Heartbrother</a:t>
            </a:r>
            <a:r>
              <a:rPr lang="en-US" sz="2400" dirty="0" smtClean="0"/>
              <a:t> in the imperial camp: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	“Our general immediately had him hanged by his precious neck” (Book Two, </a:t>
            </a:r>
            <a:r>
              <a:rPr lang="en-US" sz="2400" dirty="0" err="1" smtClean="0"/>
              <a:t>p</a:t>
            </a:r>
            <a:r>
              <a:rPr lang="en-US" sz="2400" dirty="0" smtClean="0"/>
              <a:t>. 87)</a:t>
            </a:r>
          </a:p>
          <a:p>
            <a:pPr>
              <a:buNone/>
            </a:pPr>
            <a:r>
              <a:rPr lang="en-US" sz="2400" dirty="0" smtClean="0"/>
              <a:t> - Such episodes may be read as allegories, or “figures,” of the kind of top-down, state-imposed discipline for post-</a:t>
            </a:r>
            <a:r>
              <a:rPr lang="en-US" sz="2400" dirty="0" err="1" smtClean="0"/>
              <a:t>Westphalian</a:t>
            </a:r>
            <a:r>
              <a:rPr lang="en-US" sz="2400" dirty="0" smtClean="0"/>
              <a:t> (post-1648 peace treaty) times </a:t>
            </a:r>
            <a:r>
              <a:rPr lang="en-US" sz="2400" dirty="0" smtClean="0">
                <a:solidFill>
                  <a:srgbClr val="FF0000"/>
                </a:solidFill>
              </a:rPr>
              <a:t>that people accepted (or that were accepted for them on their behalf) to (finally) establish peace…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479" y="420872"/>
            <a:ext cx="4638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COMPARE: History from Below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25" y="1127686"/>
            <a:ext cx="7124679" cy="4792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2711" y="6105348"/>
            <a:ext cx="597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the Battle of White Mountain (modern interpretation)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00007" y="420872"/>
            <a:ext cx="271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Summer Palace (1556)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011687" y="1129207"/>
            <a:ext cx="1352766" cy="674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411" y="393402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How does the individual survive in this</a:t>
            </a:r>
            <a:br>
              <a:rPr lang="en-US" sz="2000" dirty="0" smtClean="0"/>
            </a:br>
            <a:r>
              <a:rPr lang="en-US" sz="2000" dirty="0" smtClean="0"/>
              <a:t> new, “modern” world of state-controlled</a:t>
            </a:r>
            <a:br>
              <a:rPr lang="en-US" sz="2000" dirty="0" smtClean="0"/>
            </a:br>
            <a:r>
              <a:rPr lang="en-US" sz="2000" dirty="0" smtClean="0"/>
              <a:t> violence ‘from above’?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0" y="393402"/>
            <a:ext cx="4038600" cy="589309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097" dirty="0" smtClean="0"/>
              <a:t>Dissemblance and “Prudence”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“Purposeful Pretending”: </a:t>
            </a:r>
            <a:r>
              <a:rPr lang="en-US" sz="2400" dirty="0" err="1" smtClean="0"/>
              <a:t>Simplicius</a:t>
            </a:r>
            <a:r>
              <a:rPr lang="en-US" sz="2400" dirty="0" smtClean="0"/>
              <a:t> becomes The Calf / the “court” jester (Book Two, </a:t>
            </a:r>
            <a:r>
              <a:rPr lang="en-US" sz="2400" dirty="0" err="1" smtClean="0"/>
              <a:t>p</a:t>
            </a:r>
            <a:r>
              <a:rPr lang="en-US" sz="2400" dirty="0" smtClean="0"/>
              <a:t>. 60)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(Again): </a:t>
            </a:r>
            <a:r>
              <a:rPr lang="en-US" sz="2400" dirty="0" err="1" smtClean="0"/>
              <a:t>Simplicius</a:t>
            </a:r>
            <a:r>
              <a:rPr lang="en-US" sz="2400" dirty="0" smtClean="0"/>
              <a:t>’ </a:t>
            </a:r>
            <a:r>
              <a:rPr lang="en-US" sz="2400" u="sng" dirty="0" err="1" smtClean="0"/>
              <a:t>kleos</a:t>
            </a:r>
            <a:r>
              <a:rPr lang="en-US" sz="2400" dirty="0" smtClean="0"/>
              <a:t>  – “You will have glory enough if you…can pull the wool over the eyes of three experienced hags” (</a:t>
            </a:r>
            <a:r>
              <a:rPr lang="en-US" sz="2400" dirty="0" err="1" smtClean="0"/>
              <a:t>p</a:t>
            </a:r>
            <a:r>
              <a:rPr lang="en-US" sz="2400" dirty="0" smtClean="0"/>
              <a:t>. 61)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“It wasn’t till I was supposed to have turned foolish that I became prudent and more guarded in my speech” (</a:t>
            </a:r>
            <a:r>
              <a:rPr lang="en-US" sz="2400" dirty="0" err="1" smtClean="0"/>
              <a:t>p</a:t>
            </a:r>
            <a:r>
              <a:rPr lang="en-US" sz="2400" dirty="0" smtClean="0"/>
              <a:t>. 65)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Prudence: </a:t>
            </a:r>
            <a:r>
              <a:rPr lang="en-US" sz="2581" dirty="0" smtClean="0"/>
              <a:t>Caution, foresight, but also the ability to be flexible in the face </a:t>
            </a:r>
            <a:r>
              <a:rPr lang="en-US" sz="2581" dirty="0" smtClean="0"/>
              <a:t>of variable</a:t>
            </a:r>
            <a:r>
              <a:rPr lang="en-US" sz="2581" dirty="0" smtClean="0"/>
              <a:t> conditions</a:t>
            </a:r>
            <a:r>
              <a:rPr lang="en-US" sz="2581" dirty="0" smtClean="0"/>
              <a:t> </a:t>
            </a:r>
            <a:r>
              <a:rPr lang="en-US" sz="2581" dirty="0" smtClean="0"/>
              <a:t>in the interest of a successful</a:t>
            </a:r>
            <a:r>
              <a:rPr lang="en-US" sz="2581" dirty="0" smtClean="0"/>
              <a:t> (political?) outcome </a:t>
            </a:r>
            <a:r>
              <a:rPr lang="en-US" sz="2581" dirty="0" smtClean="0"/>
              <a:t>(for </a:t>
            </a:r>
            <a:r>
              <a:rPr lang="en-US" sz="2581" dirty="0" smtClean="0"/>
              <a:t>oneself?) </a:t>
            </a:r>
            <a:r>
              <a:rPr lang="en-US" sz="2581" dirty="0" err="1" smtClean="0">
                <a:sym typeface="Wingdings"/>
              </a:rPr>
              <a:t></a:t>
            </a:r>
            <a:r>
              <a:rPr lang="en-US" sz="2581" dirty="0" smtClean="0">
                <a:sym typeface="Wingdings"/>
              </a:rPr>
              <a:t> Machiavelli!</a:t>
            </a:r>
            <a:endParaRPr lang="en-US" sz="2581" dirty="0" smtClean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contrast="50000"/>
          </a:blip>
          <a:stretch>
            <a:fillRect/>
          </a:stretch>
        </p:blipFill>
        <p:spPr>
          <a:xfrm>
            <a:off x="5156164" y="1417637"/>
            <a:ext cx="2843356" cy="4009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2789" y="5481935"/>
            <a:ext cx="4072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Heinrich </a:t>
            </a:r>
            <a:r>
              <a:rPr lang="en-US" dirty="0" err="1" smtClean="0"/>
              <a:t>Vogtherr</a:t>
            </a:r>
            <a:r>
              <a:rPr lang="en-US" dirty="0" smtClean="0"/>
              <a:t>, “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Schalksnarr</a:t>
            </a:r>
            <a:r>
              <a:rPr lang="en-US" dirty="0" smtClean="0"/>
              <a:t>” (The </a:t>
            </a:r>
          </a:p>
          <a:p>
            <a:r>
              <a:rPr lang="en-US" dirty="0" smtClean="0"/>
              <a:t>Fool) (</a:t>
            </a:r>
            <a:r>
              <a:rPr lang="en-US" dirty="0" err="1" smtClean="0"/>
              <a:t>c</a:t>
            </a:r>
            <a:r>
              <a:rPr lang="en-US" dirty="0" smtClean="0"/>
              <a:t>. 1540): “Look at me, brother fool; </a:t>
            </a:r>
          </a:p>
          <a:p>
            <a:r>
              <a:rPr lang="en-US" dirty="0" smtClean="0"/>
              <a:t>don’t you recognize yourself?”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199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Loyalty as an </a:t>
            </a:r>
            <a:r>
              <a:rPr lang="en-US" sz="2000" dirty="0" smtClean="0"/>
              <a:t>Alternative to this kind </a:t>
            </a:r>
            <a:br>
              <a:rPr lang="en-US" sz="2000" dirty="0" smtClean="0"/>
            </a:br>
            <a:r>
              <a:rPr lang="en-US" sz="2000" dirty="0" smtClean="0"/>
              <a:t>of self interest? </a:t>
            </a:r>
            <a:r>
              <a:rPr lang="en-US" sz="2000" dirty="0" smtClean="0"/>
              <a:t>/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It’s not that simple…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9515" y="0"/>
            <a:ext cx="4038600" cy="6446837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Father and Son </a:t>
            </a:r>
            <a:r>
              <a:rPr lang="en-US" sz="1800" dirty="0" err="1" smtClean="0"/>
              <a:t>Heartbrother</a:t>
            </a:r>
            <a:r>
              <a:rPr lang="en-US" sz="1800" dirty="0" smtClean="0"/>
              <a:t> (Part Two, pp. 81-85) – Touching?</a:t>
            </a:r>
          </a:p>
          <a:p>
            <a:pPr>
              <a:buNone/>
            </a:pPr>
            <a:r>
              <a:rPr lang="en-US" sz="1800" dirty="0" smtClean="0"/>
              <a:t>BUT: Young </a:t>
            </a:r>
            <a:r>
              <a:rPr lang="en-US" sz="1800" dirty="0" err="1" smtClean="0"/>
              <a:t>Heartbrother</a:t>
            </a:r>
            <a:r>
              <a:rPr lang="en-US" sz="1800" dirty="0" smtClean="0"/>
              <a:t> “joined the Swedes as a voluntary cavalry man” (</a:t>
            </a:r>
            <a:r>
              <a:rPr lang="en-US" sz="1800" dirty="0" err="1" smtClean="0"/>
              <a:t>p</a:t>
            </a:r>
            <a:r>
              <a:rPr lang="en-US" sz="1800" dirty="0" smtClean="0"/>
              <a:t>. 85)</a:t>
            </a:r>
          </a:p>
          <a:p>
            <a:pPr>
              <a:buNone/>
            </a:pPr>
            <a:r>
              <a:rPr lang="en-US" sz="1800" dirty="0" smtClean="0"/>
              <a:t>A mercenary!</a:t>
            </a:r>
          </a:p>
          <a:p>
            <a:pPr>
              <a:buNone/>
            </a:pPr>
            <a:r>
              <a:rPr lang="en-US" sz="1800" dirty="0" smtClean="0"/>
              <a:t>The bond with </a:t>
            </a:r>
            <a:r>
              <a:rPr lang="en-US" sz="1800" dirty="0" err="1" smtClean="0"/>
              <a:t>Heartbrother</a:t>
            </a:r>
            <a:r>
              <a:rPr lang="en-US" sz="1800" dirty="0" smtClean="0"/>
              <a:t> signals </a:t>
            </a:r>
            <a:r>
              <a:rPr lang="en-US" sz="1800" dirty="0" smtClean="0"/>
              <a:t>a form of military solidarity – a “Band of Brothers”- solidarity – that emerges full force at the end of Book Two</a:t>
            </a:r>
          </a:p>
          <a:p>
            <a:pPr>
              <a:buNone/>
            </a:pPr>
            <a:r>
              <a:rPr lang="en-US" sz="1800" dirty="0" err="1" smtClean="0"/>
              <a:t>Simplicius</a:t>
            </a:r>
            <a:r>
              <a:rPr lang="en-US" sz="1800" dirty="0" smtClean="0"/>
              <a:t>’ / </a:t>
            </a:r>
            <a:r>
              <a:rPr lang="en-US" sz="1800" dirty="0" err="1" smtClean="0"/>
              <a:t>Hunterboy’s</a:t>
            </a:r>
            <a:r>
              <a:rPr lang="en-US" sz="1800" dirty="0" smtClean="0"/>
              <a:t> “Band of (Mercenary) Brothers”  -  chapters 30 and 31 / “Jump-Up” et al</a:t>
            </a:r>
          </a:p>
          <a:p>
            <a:pPr>
              <a:buNone/>
            </a:pPr>
            <a:r>
              <a:rPr lang="en-US" sz="1800" dirty="0" smtClean="0"/>
              <a:t>By this means </a:t>
            </a:r>
            <a:r>
              <a:rPr lang="en-US" sz="1800" dirty="0" err="1" smtClean="0"/>
              <a:t>Simplicius</a:t>
            </a:r>
            <a:r>
              <a:rPr lang="en-US" sz="1800" dirty="0" smtClean="0"/>
              <a:t> becomes his own master / on his own side!</a:t>
            </a:r>
          </a:p>
          <a:p>
            <a:pPr>
              <a:buNone/>
            </a:pPr>
            <a:r>
              <a:rPr lang="en-US" sz="1800" dirty="0" smtClean="0"/>
              <a:t>And becomes “famous among friend and foe” and the “peasants were kept on my side by love and fear” (pp. 99-100</a:t>
            </a:r>
            <a:r>
              <a:rPr lang="en-US" sz="1800" dirty="0" smtClean="0"/>
              <a:t>)</a:t>
            </a:r>
            <a:r>
              <a:rPr lang="en-US" sz="1800" dirty="0" smtClean="0"/>
              <a:t> / </a:t>
            </a:r>
            <a:r>
              <a:rPr lang="en-US" sz="1800" dirty="0" smtClean="0"/>
              <a:t>R</a:t>
            </a:r>
            <a:r>
              <a:rPr lang="en-US" sz="1800" dirty="0" smtClean="0"/>
              <a:t>emember </a:t>
            </a:r>
            <a:r>
              <a:rPr lang="en-US" sz="1800" dirty="0" smtClean="0"/>
              <a:t>this system when you get to Machiavelli in a few </a:t>
            </a:r>
            <a:r>
              <a:rPr lang="en-US" sz="2000" dirty="0" smtClean="0"/>
              <a:t>weeks!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1917700"/>
            <a:ext cx="4458686" cy="2745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5156666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Daniel </a:t>
            </a:r>
            <a:r>
              <a:rPr lang="en-US" dirty="0" err="1" smtClean="0"/>
              <a:t>Hopfer</a:t>
            </a:r>
            <a:r>
              <a:rPr lang="en-US" dirty="0" smtClean="0"/>
              <a:t>, “</a:t>
            </a:r>
            <a:r>
              <a:rPr lang="en-US" dirty="0" err="1" smtClean="0"/>
              <a:t>Landesknechte</a:t>
            </a:r>
            <a:r>
              <a:rPr lang="en-US" dirty="0" smtClean="0"/>
              <a:t>” (A Band of </a:t>
            </a:r>
          </a:p>
          <a:p>
            <a:r>
              <a:rPr lang="en-US" dirty="0" smtClean="0"/>
              <a:t>Mercenary Soldiers) (1530)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MY THESIS: The novel </a:t>
            </a:r>
            <a:r>
              <a:rPr lang="en-US" sz="2000" dirty="0" smtClean="0"/>
              <a:t>asks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2000" dirty="0" smtClean="0"/>
              <a:t>Who survives / what system of values survives in a ‘modern’  (wartime and post-war) social and political world?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9529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Every man (and woman) for him- / herself…</a:t>
            </a:r>
          </a:p>
          <a:p>
            <a:r>
              <a:rPr lang="en-US" sz="2400" dirty="0" smtClean="0"/>
              <a:t>“Modern” autonomous </a:t>
            </a:r>
            <a:r>
              <a:rPr lang="en-US" sz="2400" dirty="0" smtClean="0"/>
              <a:t>individual with “sovereignty</a:t>
            </a:r>
            <a:r>
              <a:rPr lang="en-US" sz="2400" dirty="0" smtClean="0"/>
              <a:t>” over himself…</a:t>
            </a:r>
            <a:endParaRPr lang="en-US" sz="2400" dirty="0" smtClean="0"/>
          </a:p>
          <a:p>
            <a:r>
              <a:rPr lang="en-US" sz="2400" dirty="0" smtClean="0"/>
              <a:t>Like the ‘modern’</a:t>
            </a:r>
            <a:r>
              <a:rPr lang="en-US" sz="2400" dirty="0" smtClean="0"/>
              <a:t> </a:t>
            </a:r>
            <a:r>
              <a:rPr lang="en-US" sz="2400" dirty="0" smtClean="0"/>
              <a:t>sovereign</a:t>
            </a:r>
            <a:r>
              <a:rPr lang="en-US" sz="2400" dirty="0" smtClean="0"/>
              <a:t> </a:t>
            </a:r>
            <a:r>
              <a:rPr lang="en-US" sz="2400" dirty="0" smtClean="0"/>
              <a:t>state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Autonomous = </a:t>
            </a:r>
            <a:r>
              <a:rPr lang="en-US" sz="2400" u="sng" dirty="0" smtClean="0"/>
              <a:t>autos</a:t>
            </a:r>
            <a:r>
              <a:rPr lang="en-US" sz="2400" dirty="0" smtClean="0"/>
              <a:t> (Greek: self) + </a:t>
            </a:r>
            <a:r>
              <a:rPr lang="en-US" sz="2400" u="sng" dirty="0" err="1" smtClean="0"/>
              <a:t>nomos</a:t>
            </a:r>
            <a:r>
              <a:rPr lang="en-US" sz="2400" dirty="0" smtClean="0"/>
              <a:t> </a:t>
            </a:r>
            <a:r>
              <a:rPr lang="en-US" sz="2400" dirty="0" smtClean="0"/>
              <a:t>(Greek: law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 “law unto oneself”…</a:t>
            </a:r>
          </a:p>
          <a:p>
            <a:r>
              <a:rPr lang="en-US" sz="2400" dirty="0" smtClean="0"/>
              <a:t>The ‘rise’ of the </a:t>
            </a:r>
            <a:r>
              <a:rPr lang="en-US" sz="2400" dirty="0" smtClean="0"/>
              <a:t>individual (and the territorial state)?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QUESTION: How much agency is there really for the individual in this kind of world? 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7" name="Content Placeholder 3" descr="http://www.hist.umn.edu/hist1012/primarysource/lecturenotes/hierarchy/images/ge0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176" y="1784866"/>
            <a:ext cx="3258243" cy="411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8200" y="6126163"/>
            <a:ext cx="429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Trees of the Estates, Book One, pp. 24-7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http://www.hist.umn.edu/hist1012/primarysource/lecturenotes/hierarchy/images/ge0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72" y="0"/>
            <a:ext cx="5181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Reading t</a:t>
            </a:r>
            <a:r>
              <a:rPr lang="en-US" sz="2400" dirty="0" smtClean="0"/>
              <a:t>he </a:t>
            </a:r>
            <a:r>
              <a:rPr lang="en-US" sz="2400" dirty="0" smtClean="0"/>
              <a:t>Trees of the Estates as </a:t>
            </a:r>
            <a:r>
              <a:rPr lang="en-US" sz="2400" dirty="0" smtClean="0"/>
              <a:t>an </a:t>
            </a:r>
            <a:r>
              <a:rPr lang="en-US" sz="2400" dirty="0" smtClean="0">
                <a:solidFill>
                  <a:srgbClr val="FF0000"/>
                </a:solidFill>
              </a:rPr>
              <a:t>Allegory</a:t>
            </a:r>
            <a:r>
              <a:rPr lang="en-US" sz="2400" dirty="0" smtClean="0"/>
              <a:t> of the Condition of the “Modern” post-</a:t>
            </a:r>
            <a:r>
              <a:rPr lang="en-US" sz="2400" dirty="0" err="1" smtClean="0"/>
              <a:t>Westphalian</a:t>
            </a:r>
            <a:r>
              <a:rPr lang="en-US" sz="2400" dirty="0" smtClean="0"/>
              <a:t> (post-</a:t>
            </a:r>
            <a:r>
              <a:rPr lang="en-US" sz="2400" dirty="0" smtClean="0"/>
              <a:t>1648</a:t>
            </a:r>
            <a:r>
              <a:rPr lang="en-US" sz="2400" dirty="0" smtClean="0"/>
              <a:t>)</a:t>
            </a:r>
            <a:r>
              <a:rPr lang="en-US" sz="2400" dirty="0" smtClean="0"/>
              <a:t> </a:t>
            </a:r>
            <a:r>
              <a:rPr lang="en-US" sz="2400" dirty="0" smtClean="0"/>
              <a:t>Self (pp. 24-7)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“The sight was a pleasure to look at, for everything was divided by rank.”</a:t>
            </a:r>
          </a:p>
          <a:p>
            <a:r>
              <a:rPr lang="en-US" dirty="0" smtClean="0"/>
              <a:t>“The </a:t>
            </a:r>
            <a:r>
              <a:rPr lang="en-US" dirty="0" smtClean="0">
                <a:solidFill>
                  <a:srgbClr val="FF0000"/>
                </a:solidFill>
              </a:rPr>
              <a:t>roots </a:t>
            </a:r>
            <a:r>
              <a:rPr lang="en-US" dirty="0" smtClean="0"/>
              <a:t>of these trees had sheer wretchedness to contend with, but the men on </a:t>
            </a:r>
            <a:r>
              <a:rPr lang="en-US" dirty="0" smtClean="0">
                <a:solidFill>
                  <a:srgbClr val="FF0000"/>
                </a:solidFill>
              </a:rPr>
              <a:t>the lowest branches </a:t>
            </a:r>
            <a:r>
              <a:rPr lang="en-US" dirty="0" smtClean="0"/>
              <a:t>had to endure even greater trouble, hardship, and discomfort. And though the branch-dwellers were jollier, there were also more defiant, tyrannical, and for the most part ungodly.”</a:t>
            </a:r>
          </a:p>
          <a:p>
            <a:r>
              <a:rPr lang="en-US" dirty="0" smtClean="0"/>
              <a:t>“But above them there were some still a little higher, and they also aspired to grandeur.”</a:t>
            </a:r>
          </a:p>
          <a:p>
            <a:r>
              <a:rPr lang="en-US" dirty="0" smtClean="0"/>
              <a:t>“Above these </a:t>
            </a:r>
            <a:r>
              <a:rPr lang="en-US" dirty="0" smtClean="0">
                <a:solidFill>
                  <a:srgbClr val="FF0000"/>
                </a:solidFill>
              </a:rPr>
              <a:t>the tree had a kind of a break or separation, a smooth section without branches which was greased with the soap of envy</a:t>
            </a:r>
            <a:r>
              <a:rPr lang="en-US" dirty="0" smtClean="0"/>
              <a:t>…”</a:t>
            </a:r>
          </a:p>
          <a:p>
            <a:r>
              <a:rPr lang="en-US" dirty="0" smtClean="0"/>
              <a:t>“A little further up sat still higher ones…”</a:t>
            </a:r>
          </a:p>
          <a:p>
            <a:r>
              <a:rPr lang="en-US" dirty="0" smtClean="0"/>
              <a:t>“[</a:t>
            </a:r>
            <a:r>
              <a:rPr lang="en-US" dirty="0" err="1" smtClean="0"/>
              <a:t>T]here</a:t>
            </a:r>
            <a:r>
              <a:rPr lang="en-US" dirty="0" smtClean="0"/>
              <a:t> was </a:t>
            </a:r>
            <a:r>
              <a:rPr lang="en-US" dirty="0" smtClean="0">
                <a:solidFill>
                  <a:srgbClr val="FF0000"/>
                </a:solidFill>
              </a:rPr>
              <a:t>constant wrangling and climbing in this tree</a:t>
            </a:r>
            <a:r>
              <a:rPr lang="en-US" dirty="0" smtClean="0"/>
              <a:t>, for every one wanted to sit in the highest, most blessed place…”</a:t>
            </a:r>
          </a:p>
          <a:p>
            <a:r>
              <a:rPr lang="en-US" dirty="0" smtClean="0"/>
              <a:t>“The struggle was fiercest and least rewarding in the slippery section…”</a:t>
            </a:r>
          </a:p>
          <a:p>
            <a:r>
              <a:rPr lang="en-US" dirty="0" smtClean="0"/>
              <a:t>“It seemed as if all the trees were only one tree and on its top sat Mars, the god of war.”</a:t>
            </a:r>
          </a:p>
          <a:p>
            <a:r>
              <a:rPr lang="en-US" dirty="0" smtClean="0"/>
              <a:t>“He was covering all of Europe with the branches of this tree.”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54864" y="206219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“Conditions” of Agency and </a:t>
            </a:r>
            <a:br>
              <a:rPr lang="en-US" sz="2000" dirty="0" smtClean="0"/>
            </a:br>
            <a:r>
              <a:rPr lang="en-US" sz="2000" dirty="0" smtClean="0"/>
              <a:t>Self-Determination in the “modern” </a:t>
            </a:r>
            <a:br>
              <a:rPr lang="en-US" sz="2000" dirty="0" smtClean="0"/>
            </a:br>
            <a:r>
              <a:rPr lang="en-US" sz="2000" dirty="0" smtClean="0"/>
              <a:t>war-time / post-war world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61824" y="206219"/>
            <a:ext cx="4038600" cy="669095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“Constant wrangling and climbing” in the “tree</a:t>
            </a:r>
            <a:r>
              <a:rPr lang="en-US" dirty="0" smtClean="0"/>
              <a:t>”</a:t>
            </a:r>
            <a:r>
              <a:rPr lang="en-US" dirty="0" smtClean="0"/>
              <a:t> / </a:t>
            </a:r>
            <a:r>
              <a:rPr lang="en-US" dirty="0" smtClean="0"/>
              <a:t>Constant </a:t>
            </a:r>
            <a:r>
              <a:rPr lang="en-US" dirty="0" smtClean="0"/>
              <a:t>“struggle”…</a:t>
            </a:r>
          </a:p>
          <a:p>
            <a:r>
              <a:rPr lang="en-US" dirty="0" smtClean="0"/>
              <a:t>Everyone </a:t>
            </a:r>
            <a:r>
              <a:rPr lang="en-US" i="1" dirty="0" smtClean="0"/>
              <a:t>is</a:t>
            </a:r>
            <a:r>
              <a:rPr lang="en-US" dirty="0" smtClean="0"/>
              <a:t> “acting” / has “agency”…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everyone is still on the tree</a:t>
            </a: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US" dirty="0" smtClean="0"/>
              <a:t>We thus “act” within “conditions of determination” </a:t>
            </a:r>
            <a:r>
              <a:rPr lang="en-US" dirty="0" smtClean="0"/>
              <a:t>(Prof. </a:t>
            </a:r>
            <a:r>
              <a:rPr lang="en-US" dirty="0" err="1" smtClean="0"/>
              <a:t>Izenberg</a:t>
            </a:r>
            <a:r>
              <a:rPr lang="en-US" dirty="0" smtClean="0"/>
              <a:t>) / conditions of class,  war,</a:t>
            </a:r>
            <a:r>
              <a:rPr lang="en-US" dirty="0" smtClean="0"/>
              <a:t> and gender…</a:t>
            </a:r>
          </a:p>
          <a:p>
            <a:r>
              <a:rPr lang="en-US" dirty="0" smtClean="0"/>
              <a:t>And under political constraints…</a:t>
            </a:r>
            <a:endParaRPr lang="en-US" dirty="0" smtClean="0"/>
          </a:p>
          <a:p>
            <a:r>
              <a:rPr lang="en-US" dirty="0" smtClean="0"/>
              <a:t>What is “agency” in this context?</a:t>
            </a:r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 smtClean="0"/>
              <a:t>time: Brecht, </a:t>
            </a:r>
            <a:r>
              <a:rPr lang="en-US" u="sng" dirty="0" smtClean="0"/>
              <a:t>Mother Courage and her Children</a:t>
            </a:r>
            <a:r>
              <a:rPr lang="en-US" dirty="0" smtClean="0"/>
              <a:t> (1939)</a:t>
            </a:r>
          </a:p>
          <a:p>
            <a:r>
              <a:rPr lang="en-US" dirty="0" smtClean="0"/>
              <a:t>A play about the Thirty Years’ War (1618-48) written during World War Two (1939-45)</a:t>
            </a:r>
          </a:p>
          <a:p>
            <a:r>
              <a:rPr lang="en-US" dirty="0" smtClean="0"/>
              <a:t>What are her “choices”</a:t>
            </a:r>
            <a:r>
              <a:rPr lang="en-US" dirty="0" smtClean="0"/>
              <a:t>? / How </a:t>
            </a:r>
            <a:r>
              <a:rPr lang="en-US" dirty="0" smtClean="0"/>
              <a:t>and why does Brecht himself choose to re-present her “choices” in certain ways?</a:t>
            </a:r>
          </a:p>
          <a:p>
            <a:r>
              <a:rPr lang="en-US" dirty="0" smtClean="0"/>
              <a:t>What is </a:t>
            </a:r>
            <a:r>
              <a:rPr lang="en-US" u="sng" dirty="0" smtClean="0"/>
              <a:t>our</a:t>
            </a:r>
            <a:r>
              <a:rPr lang="en-US" dirty="0" smtClean="0"/>
              <a:t> agency as spectators / as the audience of this play?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11000" contrast="26000"/>
          </a:blip>
          <a:stretch>
            <a:fillRect/>
          </a:stretch>
        </p:blipFill>
        <p:spPr>
          <a:xfrm>
            <a:off x="5212957" y="1484241"/>
            <a:ext cx="2976124" cy="4362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1300" y="5879559"/>
            <a:ext cx="3383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Helene </a:t>
            </a:r>
            <a:r>
              <a:rPr lang="en-US" dirty="0" err="1" smtClean="0"/>
              <a:t>Weigel</a:t>
            </a:r>
            <a:r>
              <a:rPr lang="en-US" dirty="0" smtClean="0"/>
              <a:t> as Mother Courage </a:t>
            </a:r>
          </a:p>
          <a:p>
            <a:r>
              <a:rPr lang="en-US" dirty="0" smtClean="0"/>
              <a:t>                 (Berlin, 1949)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rcRect t="-28823" b="-28823"/>
          <a:stretch>
            <a:fillRect/>
          </a:stretch>
        </p:blipFill>
        <p:spPr>
          <a:xfrm>
            <a:off x="0" y="-474925"/>
            <a:ext cx="3516512" cy="378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301" y="2523623"/>
            <a:ext cx="3753499" cy="2323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9367" y="632808"/>
            <a:ext cx="5548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re-presentations are equally as</a:t>
            </a:r>
          </a:p>
          <a:p>
            <a:r>
              <a:rPr lang="en-US" sz="2400" dirty="0" smtClean="0"/>
              <a:t>detailed / although one is contemporary</a:t>
            </a:r>
          </a:p>
          <a:p>
            <a:r>
              <a:rPr lang="en-US" sz="2400" dirty="0" smtClean="0"/>
              <a:t>to the events of the Battle of White </a:t>
            </a:r>
          </a:p>
          <a:p>
            <a:r>
              <a:rPr lang="en-US" sz="2400" dirty="0" smtClean="0"/>
              <a:t>Mountain, the other is more ‘modern’…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3223" y="2867974"/>
            <a:ext cx="8289449" cy="400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B</a:t>
            </a:r>
            <a:r>
              <a:rPr lang="en-US" dirty="0" smtClean="0"/>
              <a:t>oth </a:t>
            </a:r>
            <a:r>
              <a:rPr lang="en-US" dirty="0" smtClean="0"/>
              <a:t>are</a:t>
            </a:r>
            <a:r>
              <a:rPr lang="en-US" dirty="0" smtClean="0"/>
              <a:t> nevertheless ‘angled</a:t>
            </a:r>
            <a:r>
              <a:rPr lang="en-US" dirty="0" smtClean="0"/>
              <a:t>’ in a</a:t>
            </a:r>
            <a:r>
              <a:rPr lang="en-US" dirty="0" smtClean="0"/>
              <a:t> </a:t>
            </a:r>
          </a:p>
          <a:p>
            <a:r>
              <a:rPr lang="en-US" dirty="0" smtClean="0"/>
              <a:t>certain </a:t>
            </a:r>
            <a:r>
              <a:rPr lang="en-US" dirty="0" smtClean="0"/>
              <a:t>way</a:t>
            </a:r>
            <a:r>
              <a:rPr lang="en-US" dirty="0" smtClean="0"/>
              <a:t>  to </a:t>
            </a:r>
            <a:r>
              <a:rPr lang="en-US" dirty="0" smtClean="0"/>
              <a:t>send a</a:t>
            </a:r>
            <a:r>
              <a:rPr lang="en-US" dirty="0" smtClean="0"/>
              <a:t> </a:t>
            </a:r>
            <a:r>
              <a:rPr lang="en-US" dirty="0" smtClean="0"/>
              <a:t>specific </a:t>
            </a:r>
            <a:r>
              <a:rPr lang="en-US" dirty="0" smtClean="0"/>
              <a:t>message</a:t>
            </a:r>
          </a:p>
          <a:p>
            <a:r>
              <a:rPr lang="en-US" dirty="0" smtClean="0"/>
              <a:t>about </a:t>
            </a:r>
            <a:r>
              <a:rPr lang="en-US" dirty="0" smtClean="0"/>
              <a:t>this</a:t>
            </a:r>
            <a:r>
              <a:rPr lang="en-US" dirty="0" smtClean="0"/>
              <a:t> kick</a:t>
            </a:r>
            <a:r>
              <a:rPr lang="en-US" dirty="0" smtClean="0"/>
              <a:t>-off battle of the </a:t>
            </a:r>
            <a:r>
              <a:rPr lang="en-US" dirty="0" smtClean="0"/>
              <a:t>Thirty</a:t>
            </a:r>
          </a:p>
          <a:p>
            <a:r>
              <a:rPr lang="en-US" dirty="0" smtClean="0"/>
              <a:t> </a:t>
            </a:r>
            <a:r>
              <a:rPr lang="en-US" dirty="0" smtClean="0"/>
              <a:t>Years’ War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- These </a:t>
            </a:r>
            <a:r>
              <a:rPr lang="en-US" dirty="0" smtClean="0"/>
              <a:t>two different versions of a historical</a:t>
            </a:r>
          </a:p>
          <a:p>
            <a:r>
              <a:rPr lang="en-US" dirty="0" smtClean="0"/>
              <a:t>battle </a:t>
            </a:r>
            <a:r>
              <a:rPr lang="en-US" dirty="0" smtClean="0"/>
              <a:t>send two different </a:t>
            </a:r>
            <a:r>
              <a:rPr lang="en-US" dirty="0" smtClean="0"/>
              <a:t>messages to</a:t>
            </a:r>
            <a:r>
              <a:rPr lang="en-US" dirty="0" smtClean="0"/>
              <a:t> </a:t>
            </a:r>
          </a:p>
          <a:p>
            <a:r>
              <a:rPr lang="en-US" dirty="0" smtClean="0"/>
              <a:t>t</a:t>
            </a:r>
            <a:r>
              <a:rPr lang="en-US" dirty="0" smtClean="0"/>
              <a:t>heir respective </a:t>
            </a:r>
            <a:r>
              <a:rPr lang="en-US" dirty="0" smtClean="0"/>
              <a:t>audiences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- We can read </a:t>
            </a:r>
            <a:r>
              <a:rPr lang="en-US" dirty="0" smtClean="0"/>
              <a:t>the two representations together for the ‘conversation’</a:t>
            </a:r>
            <a:r>
              <a:rPr lang="en-US" dirty="0" smtClean="0"/>
              <a:t> </a:t>
            </a:r>
            <a:r>
              <a:rPr lang="en-US" u="sng" dirty="0" smtClean="0"/>
              <a:t>between them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u="sng" dirty="0" smtClean="0"/>
              <a:t>inter</a:t>
            </a:r>
            <a:r>
              <a:rPr lang="en-US" dirty="0" smtClean="0"/>
              <a:t>- / Latin: between) about </a:t>
            </a:r>
            <a:r>
              <a:rPr lang="en-US" dirty="0" smtClean="0"/>
              <a:t>who experiences war from which perspective.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Why </a:t>
            </a:r>
            <a:r>
              <a:rPr lang="en-US" dirty="0" smtClean="0"/>
              <a:t>re-present (</a:t>
            </a:r>
            <a:r>
              <a:rPr lang="en-US" dirty="0" err="1" smtClean="0"/>
              <a:t>hi)story</a:t>
            </a:r>
            <a:r>
              <a:rPr lang="en-US" dirty="0" smtClean="0"/>
              <a:t> from one or the other point of view in each case? </a:t>
            </a:r>
            <a:r>
              <a:rPr lang="en-US" dirty="0" smtClean="0"/>
              <a:t>What’s the</a:t>
            </a:r>
          </a:p>
          <a:p>
            <a:r>
              <a:rPr lang="en-US" dirty="0" smtClean="0"/>
              <a:t>message?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749" y="0"/>
            <a:ext cx="7770813" cy="1371600"/>
          </a:xfrm>
        </p:spPr>
        <p:txBody>
          <a:bodyPr/>
          <a:lstStyle/>
          <a:p>
            <a:r>
              <a:rPr lang="en-US" sz="2000" b="1" dirty="0" smtClean="0"/>
              <a:t>What you see also depends (even more</a:t>
            </a:r>
            <a:br>
              <a:rPr lang="en-US" sz="2000" b="1" dirty="0" smtClean="0"/>
            </a:br>
            <a:r>
              <a:rPr lang="en-US" sz="2000" b="1" dirty="0" smtClean="0"/>
              <a:t> literally) on what</a:t>
            </a:r>
            <a:r>
              <a:rPr lang="en-US" sz="2000" b="1" dirty="0" smtClean="0"/>
              <a:t> </a:t>
            </a:r>
            <a:r>
              <a:rPr lang="en-US" sz="2000" b="1" dirty="0" smtClean="0"/>
              <a:t>linguistic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version of the story you get…</a:t>
            </a:r>
            <a:endParaRPr lang="en-US" sz="2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0851" y="297635"/>
            <a:ext cx="3657600" cy="55076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The version you get </a:t>
            </a:r>
            <a:r>
              <a:rPr lang="en-US" sz="1800" dirty="0" smtClean="0"/>
              <a:t>is also </a:t>
            </a:r>
            <a:r>
              <a:rPr lang="en-US" sz="1800" dirty="0" smtClean="0"/>
              <a:t>“mediated” by language / The Challenges of Translation (17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 German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late 20</a:t>
            </a:r>
            <a:r>
              <a:rPr lang="en-US" sz="1800" baseline="30000" dirty="0" smtClean="0">
                <a:sym typeface="Wingdings"/>
              </a:rPr>
              <a:t>th</a:t>
            </a:r>
            <a:r>
              <a:rPr lang="en-US" sz="1800" dirty="0" smtClean="0">
                <a:sym typeface="Wingdings"/>
              </a:rPr>
              <a:t> century English) (1993</a:t>
            </a:r>
            <a:r>
              <a:rPr lang="en-US" sz="1800" dirty="0" smtClean="0">
                <a:sym typeface="Wingdings"/>
              </a:rPr>
              <a:t>)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And by the choices of the translator-editor, George Schulz-</a:t>
            </a:r>
            <a:r>
              <a:rPr lang="en-US" sz="1800" dirty="0" err="1" smtClean="0"/>
              <a:t>Behrend</a:t>
            </a:r>
            <a:r>
              <a:rPr lang="en-US" sz="1800" dirty="0" smtClean="0"/>
              <a:t>…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EXAMPLE: “I was very careful to take mincing steps” (Book Two, </a:t>
            </a:r>
            <a:r>
              <a:rPr lang="en-US" sz="1800" dirty="0" err="1" smtClean="0"/>
              <a:t>p</a:t>
            </a:r>
            <a:r>
              <a:rPr lang="en-US" sz="1800" dirty="0" smtClean="0"/>
              <a:t>. 88</a:t>
            </a:r>
            <a:r>
              <a:rPr lang="en-US" sz="1800" dirty="0" smtClean="0"/>
              <a:t>)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Schulz-</a:t>
            </a:r>
            <a:r>
              <a:rPr lang="en-US" sz="1800" dirty="0" err="1" smtClean="0"/>
              <a:t>Behrend</a:t>
            </a:r>
            <a:r>
              <a:rPr lang="en-US" sz="1800" dirty="0" smtClean="0"/>
              <a:t> disappears an important part of the original: “</a:t>
            </a:r>
            <a:r>
              <a:rPr lang="en-US" sz="1800" dirty="0" err="1" smtClean="0"/>
              <a:t>Macht</a:t>
            </a:r>
            <a:r>
              <a:rPr lang="en-US" sz="1800" dirty="0" smtClean="0"/>
              <a:t> so </a:t>
            </a:r>
            <a:r>
              <a:rPr lang="en-US" sz="1800" dirty="0" err="1" smtClean="0"/>
              <a:t>enge</a:t>
            </a:r>
            <a:r>
              <a:rPr lang="en-US" sz="1800" dirty="0" smtClean="0"/>
              <a:t> </a:t>
            </a:r>
            <a:r>
              <a:rPr lang="en-US" sz="1800" dirty="0" err="1" smtClean="0"/>
              <a:t>Schrittlein</a:t>
            </a:r>
            <a:r>
              <a:rPr lang="en-US" sz="1800" dirty="0" smtClean="0"/>
              <a:t>, </a:t>
            </a:r>
            <a:r>
              <a:rPr lang="en-US" sz="1800" dirty="0" err="1" smtClean="0"/>
              <a:t>als</a:t>
            </a:r>
            <a:r>
              <a:rPr lang="en-US" sz="1800" dirty="0" smtClean="0"/>
              <a:t> </a:t>
            </a:r>
            <a:r>
              <a:rPr lang="en-US" sz="1800" dirty="0" err="1" smtClean="0"/>
              <a:t>etwan</a:t>
            </a:r>
            <a:r>
              <a:rPr lang="en-US" sz="1800" dirty="0" smtClean="0"/>
              <a:t> Achilles </a:t>
            </a:r>
            <a:r>
              <a:rPr lang="en-US" sz="1800" dirty="0" err="1" smtClean="0"/>
              <a:t>getan</a:t>
            </a:r>
            <a:r>
              <a:rPr lang="en-US" sz="1800" dirty="0" smtClean="0"/>
              <a:t>, </a:t>
            </a:r>
            <a:r>
              <a:rPr lang="en-US" sz="1800" dirty="0" err="1" smtClean="0"/>
              <a:t>da</a:t>
            </a:r>
            <a:r>
              <a:rPr lang="en-US" sz="1800" dirty="0" smtClean="0"/>
              <a:t> </a:t>
            </a:r>
            <a:r>
              <a:rPr lang="en-US" sz="1800" dirty="0" err="1" smtClean="0"/>
              <a:t>ihn</a:t>
            </a:r>
            <a:r>
              <a:rPr lang="en-US" sz="1800" dirty="0" smtClean="0"/>
              <a:t> seine Mutter </a:t>
            </a:r>
            <a:r>
              <a:rPr lang="en-US" sz="1800" dirty="0" err="1" smtClean="0"/>
              <a:t>dem</a:t>
            </a:r>
            <a:r>
              <a:rPr lang="en-US" sz="1800" dirty="0" smtClean="0"/>
              <a:t> </a:t>
            </a:r>
            <a:r>
              <a:rPr lang="en-US" sz="1800" dirty="0" err="1" smtClean="0"/>
              <a:t>Lycomedi</a:t>
            </a:r>
            <a:r>
              <a:rPr lang="en-US" sz="1800" dirty="0" smtClean="0"/>
              <a:t> </a:t>
            </a:r>
            <a:r>
              <a:rPr lang="en-US" sz="1800" dirty="0" err="1" smtClean="0"/>
              <a:t>rekommendierte</a:t>
            </a:r>
            <a:r>
              <a:rPr lang="en-US" sz="1800" dirty="0" smtClean="0"/>
              <a:t>” – “I took the same kind of mincing little steps that Achilles took when his mother </a:t>
            </a:r>
            <a:r>
              <a:rPr lang="en-US" sz="1800" dirty="0" smtClean="0"/>
              <a:t>sent </a:t>
            </a:r>
            <a:r>
              <a:rPr lang="en-US" sz="1800" dirty="0" smtClean="0"/>
              <a:t>him to </a:t>
            </a:r>
            <a:r>
              <a:rPr lang="en-US" sz="1800" dirty="0" err="1" smtClean="0"/>
              <a:t>Lycomedes</a:t>
            </a:r>
            <a:r>
              <a:rPr lang="en-US" sz="1800" dirty="0" smtClean="0"/>
              <a:t>…</a:t>
            </a:r>
            <a:r>
              <a:rPr lang="en-US" sz="1800" dirty="0" smtClean="0"/>
              <a:t>”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162" y="1371600"/>
            <a:ext cx="4770683" cy="3923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1641" y="5544235"/>
            <a:ext cx="424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page and frontispiece of 1668 German</a:t>
            </a:r>
          </a:p>
          <a:p>
            <a:r>
              <a:rPr lang="en-US" dirty="0"/>
              <a:t>e</a:t>
            </a:r>
            <a:r>
              <a:rPr lang="en-US" dirty="0" smtClean="0"/>
              <a:t>dition of </a:t>
            </a:r>
            <a:r>
              <a:rPr lang="en-US" dirty="0" err="1" smtClean="0"/>
              <a:t>Grimmelshausen</a:t>
            </a:r>
            <a:r>
              <a:rPr lang="en-US" dirty="0" smtClean="0"/>
              <a:t>, </a:t>
            </a:r>
            <a:r>
              <a:rPr lang="en-US" u="sng" dirty="0" err="1" smtClean="0"/>
              <a:t>Simplicissimus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75907" y="632474"/>
            <a:ext cx="7770813" cy="1371600"/>
          </a:xfrm>
        </p:spPr>
        <p:txBody>
          <a:bodyPr>
            <a:normAutofit fontScale="90000"/>
          </a:bodyPr>
          <a:lstStyle/>
          <a:p>
            <a:r>
              <a:rPr lang="en-US" sz="2400" b="1" dirty="0" err="1" smtClean="0"/>
              <a:t>Simplicius</a:t>
            </a:r>
            <a:r>
              <a:rPr lang="en-US" sz="2400" b="1" dirty="0" smtClean="0"/>
              <a:t> as Achilles?!?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“</a:t>
            </a:r>
            <a:r>
              <a:rPr lang="en-US" sz="2400" b="1" dirty="0" smtClean="0"/>
              <a:t>Mincing” Achilles</a:t>
            </a:r>
            <a:r>
              <a:rPr lang="en-US" sz="2400" b="1" dirty="0" smtClean="0"/>
              <a:t>?!?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764" y="1600200"/>
            <a:ext cx="3657600" cy="56735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At the request of his mother, Thetis, </a:t>
            </a:r>
            <a:r>
              <a:rPr lang="en-US" sz="2000" dirty="0" err="1" smtClean="0"/>
              <a:t>Lycomedes</a:t>
            </a:r>
            <a:r>
              <a:rPr lang="en-US" sz="2000" dirty="0" smtClean="0"/>
              <a:t> concealed Achilles in female disguise among his own daughters. To save him from going to Troy…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At </a:t>
            </a:r>
            <a:r>
              <a:rPr lang="en-US" sz="2000" dirty="0" err="1" smtClean="0"/>
              <a:t>Lycomedes</a:t>
            </a:r>
            <a:r>
              <a:rPr lang="en-US" sz="2000" dirty="0" smtClean="0"/>
              <a:t>' court, Achilles had an affair with </a:t>
            </a:r>
            <a:r>
              <a:rPr lang="en-US" sz="2000" dirty="0" err="1" smtClean="0"/>
              <a:t>Deidamia</a:t>
            </a:r>
            <a:r>
              <a:rPr lang="en-US" sz="2000" dirty="0" smtClean="0"/>
              <a:t>, which resulted in the birth of </a:t>
            </a:r>
            <a:r>
              <a:rPr lang="en-US" sz="2000" dirty="0" err="1" smtClean="0"/>
              <a:t>Neoptolemus</a:t>
            </a:r>
            <a:r>
              <a:rPr lang="en-US" sz="2000" dirty="0" smtClean="0"/>
              <a:t>…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Odysseus drew Achilles out of his disguise and took him to Troy</a:t>
            </a:r>
            <a:r>
              <a:rPr lang="en-US" sz="2000" dirty="0" smtClean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8000"/>
          </a:blip>
          <a:stretch>
            <a:fillRect/>
          </a:stretch>
        </p:blipFill>
        <p:spPr>
          <a:xfrm>
            <a:off x="4337618" y="297635"/>
            <a:ext cx="4349182" cy="5484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7941" y="5782182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Pompeo</a:t>
            </a:r>
            <a:r>
              <a:rPr lang="en-US" dirty="0" smtClean="0"/>
              <a:t> </a:t>
            </a:r>
            <a:r>
              <a:rPr lang="en-US" dirty="0" err="1" smtClean="0"/>
              <a:t>Batoni</a:t>
            </a:r>
            <a:r>
              <a:rPr lang="en-US" dirty="0" smtClean="0"/>
              <a:t>, “Achilles at the Court of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Lycomedes</a:t>
            </a:r>
            <a:r>
              <a:rPr lang="en-US" dirty="0" smtClean="0"/>
              <a:t>” (1745) (oil on canvas)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031" y="3458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Had </a:t>
            </a:r>
            <a:r>
              <a:rPr lang="en-US" sz="3200" dirty="0" err="1" smtClean="0"/>
              <a:t>Simplicius</a:t>
            </a:r>
            <a:r>
              <a:rPr lang="en-US" sz="3200" dirty="0" smtClean="0"/>
              <a:t> read the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u="sng" dirty="0" smtClean="0"/>
              <a:t>Iliad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8504" y="377004"/>
            <a:ext cx="4038600" cy="648099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4211" dirty="0" err="1" smtClean="0"/>
              <a:t>Grimmelshausen</a:t>
            </a:r>
            <a:r>
              <a:rPr lang="en-US" sz="4211" dirty="0" smtClean="0"/>
              <a:t> had…</a:t>
            </a:r>
          </a:p>
          <a:p>
            <a:pPr>
              <a:buNone/>
            </a:pPr>
            <a:endParaRPr lang="en-US" sz="4211" dirty="0" smtClean="0"/>
          </a:p>
          <a:p>
            <a:pPr>
              <a:buNone/>
            </a:pPr>
            <a:r>
              <a:rPr lang="en-US" sz="4211" dirty="0" smtClean="0"/>
              <a:t>Compare Book Two, </a:t>
            </a:r>
            <a:r>
              <a:rPr lang="en-US" sz="4211" dirty="0" err="1" smtClean="0"/>
              <a:t>p</a:t>
            </a:r>
            <a:r>
              <a:rPr lang="en-US" sz="4211" dirty="0" smtClean="0"/>
              <a:t>. 101: </a:t>
            </a:r>
            <a:r>
              <a:rPr lang="en-US" sz="4211" dirty="0" smtClean="0"/>
              <a:t> </a:t>
            </a:r>
            <a:r>
              <a:rPr lang="en-US" sz="4211" dirty="0" err="1" smtClean="0"/>
              <a:t>Simplicius</a:t>
            </a:r>
            <a:r>
              <a:rPr lang="en-US" sz="4211" dirty="0" smtClean="0"/>
              <a:t>: “</a:t>
            </a:r>
            <a:r>
              <a:rPr lang="en-US" sz="4211" dirty="0" smtClean="0"/>
              <a:t>I often wished for the Trojan War” </a:t>
            </a:r>
          </a:p>
          <a:p>
            <a:pPr>
              <a:buNone/>
            </a:pPr>
            <a:endParaRPr lang="en-US" sz="4211" dirty="0" smtClean="0"/>
          </a:p>
          <a:p>
            <a:pPr>
              <a:buNone/>
            </a:pPr>
            <a:r>
              <a:rPr lang="en-US" sz="4211" dirty="0" err="1" smtClean="0"/>
              <a:t>Simplicius</a:t>
            </a:r>
            <a:r>
              <a:rPr lang="en-US" sz="4211" dirty="0" smtClean="0"/>
              <a:t> is worried about his </a:t>
            </a:r>
            <a:r>
              <a:rPr lang="en-US" sz="4211" u="sng" dirty="0" err="1" smtClean="0"/>
              <a:t>kleos</a:t>
            </a:r>
            <a:r>
              <a:rPr lang="en-US" sz="4211" dirty="0" smtClean="0"/>
              <a:t> (“</a:t>
            </a:r>
            <a:r>
              <a:rPr lang="en-US" sz="4211" dirty="0" err="1" smtClean="0"/>
              <a:t>Ruhm</a:t>
            </a:r>
            <a:r>
              <a:rPr lang="en-US" sz="4211" dirty="0" smtClean="0"/>
              <a:t>,” reputation) (Book Two, </a:t>
            </a:r>
            <a:r>
              <a:rPr lang="en-US" sz="4211" dirty="0" err="1" smtClean="0"/>
              <a:t>p</a:t>
            </a:r>
            <a:r>
              <a:rPr lang="en-US" sz="4211" dirty="0" smtClean="0"/>
              <a:t>. 101)  - “Making a name for </a:t>
            </a:r>
            <a:r>
              <a:rPr lang="en-US" sz="4211" dirty="0" smtClean="0"/>
              <a:t>myself…” </a:t>
            </a:r>
          </a:p>
          <a:p>
            <a:pPr>
              <a:buNone/>
            </a:pPr>
            <a:endParaRPr lang="en-US" sz="4211" dirty="0" smtClean="0"/>
          </a:p>
          <a:p>
            <a:pPr>
              <a:buNone/>
            </a:pPr>
            <a:r>
              <a:rPr lang="en-US" sz="4211" dirty="0" smtClean="0"/>
              <a:t>B</a:t>
            </a:r>
            <a:r>
              <a:rPr lang="en-US" sz="4211" dirty="0" smtClean="0"/>
              <a:t>y </a:t>
            </a:r>
            <a:r>
              <a:rPr lang="en-US" sz="4211" dirty="0" smtClean="0"/>
              <a:t>raiding villages / stealing </a:t>
            </a:r>
            <a:r>
              <a:rPr lang="en-US" sz="4211" dirty="0" smtClean="0"/>
              <a:t>bacon</a:t>
            </a:r>
            <a:r>
              <a:rPr lang="en-US" sz="4211" dirty="0" smtClean="0"/>
              <a:t>…</a:t>
            </a:r>
            <a:endParaRPr lang="en-US" sz="4211" dirty="0" smtClean="0"/>
          </a:p>
          <a:p>
            <a:pPr>
              <a:buNone/>
            </a:pPr>
            <a:endParaRPr lang="en-US" sz="4211" dirty="0" smtClean="0"/>
          </a:p>
          <a:p>
            <a:pPr>
              <a:buNone/>
            </a:pPr>
            <a:r>
              <a:rPr lang="en-US" sz="4211" dirty="0" smtClean="0"/>
              <a:t>He also proves himself a ‘warrior’ /</a:t>
            </a:r>
            <a:r>
              <a:rPr lang="en-US" sz="4211" dirty="0" smtClean="0"/>
              <a:t> </a:t>
            </a:r>
            <a:r>
              <a:rPr lang="en-US" sz="4211" dirty="0" smtClean="0"/>
              <a:t>“Mock Epic</a:t>
            </a:r>
            <a:r>
              <a:rPr lang="en-US" sz="4211" dirty="0" smtClean="0"/>
              <a:t>” of </a:t>
            </a:r>
            <a:r>
              <a:rPr lang="en-US" sz="4211" dirty="0" smtClean="0"/>
              <a:t>the Battle of the Lice (Book Two, </a:t>
            </a:r>
            <a:r>
              <a:rPr lang="en-US" sz="4211" dirty="0" err="1" smtClean="0"/>
              <a:t>p</a:t>
            </a:r>
            <a:r>
              <a:rPr lang="en-US" sz="4211" dirty="0" smtClean="0"/>
              <a:t>. 95</a:t>
            </a:r>
            <a:r>
              <a:rPr lang="en-US" sz="4211" dirty="0" smtClean="0"/>
              <a:t>)…</a:t>
            </a:r>
          </a:p>
          <a:p>
            <a:pPr>
              <a:buNone/>
            </a:pPr>
            <a:endParaRPr lang="en-US" sz="4211" dirty="0" smtClean="0"/>
          </a:p>
          <a:p>
            <a:pPr>
              <a:buNone/>
            </a:pPr>
            <a:r>
              <a:rPr lang="en-US" sz="4211" dirty="0" smtClean="0"/>
              <a:t>Picaresque as the underbelly of </a:t>
            </a:r>
            <a:r>
              <a:rPr lang="en-US" sz="4211" dirty="0" smtClean="0"/>
              <a:t>epic</a:t>
            </a:r>
            <a:r>
              <a:rPr lang="en-US" sz="4211" dirty="0" smtClean="0"/>
              <a:t> / the </a:t>
            </a:r>
            <a:r>
              <a:rPr lang="en-US" sz="4211" dirty="0" smtClean="0"/>
              <a:t>p</a:t>
            </a:r>
            <a:r>
              <a:rPr lang="en-US" sz="4211" dirty="0" smtClean="0"/>
              <a:t>icaresque </a:t>
            </a:r>
            <a:r>
              <a:rPr lang="en-US" sz="4211" dirty="0" smtClean="0"/>
              <a:t>knows the ancient epic and is reflecting on the usefulness of its “world” and its “values” in modern times…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701" y="1801297"/>
            <a:ext cx="2917349" cy="3599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2253" y="5400955"/>
            <a:ext cx="447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fact, </a:t>
            </a:r>
            <a:r>
              <a:rPr lang="en-US" dirty="0" err="1" smtClean="0"/>
              <a:t>Grimmelshausen</a:t>
            </a:r>
            <a:r>
              <a:rPr lang="en-US" dirty="0" smtClean="0"/>
              <a:t> (1621/22 – 76</a:t>
            </a:r>
            <a:r>
              <a:rPr lang="en-US" dirty="0" smtClean="0"/>
              <a:t>)</a:t>
            </a:r>
          </a:p>
          <a:p>
            <a:r>
              <a:rPr lang="en-US" dirty="0" smtClean="0"/>
              <a:t> probably </a:t>
            </a:r>
            <a:r>
              <a:rPr lang="en-US" dirty="0" smtClean="0"/>
              <a:t>read some abridged version of </a:t>
            </a:r>
            <a:r>
              <a:rPr lang="en-US" dirty="0" smtClean="0"/>
              <a:t>the</a:t>
            </a:r>
          </a:p>
          <a:p>
            <a:r>
              <a:rPr lang="en-US" u="sng" dirty="0" smtClean="0"/>
              <a:t>Iliad</a:t>
            </a: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737" y="0"/>
            <a:ext cx="7770813" cy="1371600"/>
          </a:xfrm>
        </p:spPr>
        <p:txBody>
          <a:bodyPr/>
          <a:lstStyle/>
          <a:p>
            <a:r>
              <a:rPr lang="en-US" sz="2800" dirty="0" smtClean="0"/>
              <a:t>In any case, back to the </a:t>
            </a:r>
            <a:br>
              <a:rPr lang="en-US" sz="2800" dirty="0" smtClean="0"/>
            </a:br>
            <a:r>
              <a:rPr lang="en-US" sz="2800" dirty="0" smtClean="0"/>
              <a:t>Thirty Years’ War (1618-48)…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98142" y="348636"/>
            <a:ext cx="3657600" cy="61880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CAUSES: War of Religion // (German / Central European) Constitutional War // War of (Nation)-State Building (Sweden and France) (to the detriment of the ‘universal’ (internally diverse, multi-ethnic, multi-confessional) Holy Roman Empire of the German Nation</a:t>
            </a:r>
          </a:p>
          <a:p>
            <a:pPr>
              <a:buNone/>
            </a:pPr>
            <a:r>
              <a:rPr lang="en-US" sz="1600" dirty="0" smtClean="0"/>
              <a:t>Where is the Holy Roman Empire now, by the way?</a:t>
            </a:r>
          </a:p>
          <a:p>
            <a:pPr>
              <a:buNone/>
            </a:pPr>
            <a:r>
              <a:rPr lang="en-US" sz="1600" u="sng" dirty="0" smtClean="0"/>
              <a:t>Put another way: What is now where it was? </a:t>
            </a:r>
          </a:p>
          <a:p>
            <a:pPr>
              <a:buNone/>
            </a:pPr>
            <a:r>
              <a:rPr lang="en-US" sz="1600" dirty="0" smtClean="0"/>
              <a:t>The political form that we know as the homogeneous</a:t>
            </a:r>
            <a:r>
              <a:rPr lang="en-US" sz="1600" dirty="0" smtClean="0"/>
              <a:t> </a:t>
            </a:r>
            <a:r>
              <a:rPr lang="en-US" sz="1600" dirty="0" smtClean="0"/>
              <a:t>(nation) state</a:t>
            </a:r>
            <a:r>
              <a:rPr lang="en-US" sz="1600" dirty="0" smtClean="0"/>
              <a:t> </a:t>
            </a:r>
            <a:r>
              <a:rPr lang="en-US" sz="1600" dirty="0" smtClean="0"/>
              <a:t>“won”</a:t>
            </a:r>
            <a:r>
              <a:rPr lang="en-US" sz="1600" dirty="0" smtClean="0"/>
              <a:t> over the HRE and </a:t>
            </a:r>
            <a:r>
              <a:rPr lang="en-US" sz="1600" dirty="0" smtClean="0"/>
              <a:t>became the dominant form of the “</a:t>
            </a:r>
            <a:r>
              <a:rPr lang="en-US" sz="1600" dirty="0" smtClean="0"/>
              <a:t>state</a:t>
            </a:r>
            <a:r>
              <a:rPr lang="en-US" sz="1600" dirty="0" smtClean="0"/>
              <a:t>” thereafter…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BUT did THE NATION-STATE really “win”?</a:t>
            </a:r>
          </a:p>
          <a:p>
            <a:pPr>
              <a:buNone/>
            </a:pPr>
            <a:r>
              <a:rPr lang="en-US" sz="1600" dirty="0" smtClean="0"/>
              <a:t>Lots of state-on-state wars after 1648… 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MY QUESTION TODAY: </a:t>
            </a:r>
            <a:r>
              <a:rPr lang="en-US" sz="1600" dirty="0" smtClean="0"/>
              <a:t>What was the political – and social and existential -- “modernity” ushered in by the Thirty Years’ War and </a:t>
            </a:r>
            <a:r>
              <a:rPr lang="en-US" sz="1600" dirty="0" smtClean="0"/>
              <a:t>the Peace (the </a:t>
            </a:r>
            <a:r>
              <a:rPr lang="en-US" sz="1600" dirty="0" smtClean="0"/>
              <a:t>Treaty of </a:t>
            </a:r>
            <a:r>
              <a:rPr lang="en-US" sz="1600" dirty="0" smtClean="0"/>
              <a:t>Westphalia)?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510" y="1371600"/>
            <a:ext cx="5095490" cy="3734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8510" y="5383294"/>
            <a:ext cx="4826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 t</a:t>
            </a:r>
            <a:r>
              <a:rPr lang="en-US" dirty="0" smtClean="0"/>
              <a:t>he </a:t>
            </a:r>
            <a:r>
              <a:rPr lang="en-US" dirty="0" smtClean="0"/>
              <a:t>“story” of the history of the </a:t>
            </a:r>
            <a:r>
              <a:rPr lang="en-US" dirty="0" smtClean="0"/>
              <a:t>Thirty</a:t>
            </a:r>
          </a:p>
          <a:p>
            <a:r>
              <a:rPr lang="en-US" dirty="0" smtClean="0"/>
              <a:t>Years</a:t>
            </a:r>
            <a:r>
              <a:rPr lang="en-US" dirty="0" smtClean="0"/>
              <a:t>’ War</a:t>
            </a:r>
            <a:r>
              <a:rPr lang="en-US" dirty="0" smtClean="0"/>
              <a:t> as </a:t>
            </a:r>
            <a:r>
              <a:rPr lang="en-US" dirty="0" smtClean="0"/>
              <a:t>the “history from above” as I told </a:t>
            </a:r>
            <a:r>
              <a:rPr lang="en-US" dirty="0" smtClean="0"/>
              <a:t>it</a:t>
            </a:r>
          </a:p>
          <a:p>
            <a:r>
              <a:rPr lang="en-US" dirty="0" smtClean="0"/>
              <a:t> </a:t>
            </a:r>
            <a:r>
              <a:rPr lang="en-US" dirty="0" smtClean="0"/>
              <a:t>last </a:t>
            </a:r>
            <a:r>
              <a:rPr lang="en-US" dirty="0" smtClean="0"/>
              <a:t>time?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17077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7" y="412730"/>
            <a:ext cx="1845877" cy="2542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384" y="1805054"/>
            <a:ext cx="1821753" cy="229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861" y="3601997"/>
            <a:ext cx="1311859" cy="2265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950" y="4059451"/>
            <a:ext cx="1521652" cy="2265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094166"/>
            <a:ext cx="221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Emperor Ferdinand II (1578-1637)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84014" y="4244117"/>
            <a:ext cx="27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King </a:t>
            </a:r>
            <a:r>
              <a:rPr lang="en-US" dirty="0" err="1" smtClean="0"/>
              <a:t>Gustavus</a:t>
            </a:r>
            <a:r>
              <a:rPr lang="en-US" dirty="0" smtClean="0"/>
              <a:t> </a:t>
            </a:r>
            <a:r>
              <a:rPr lang="en-US" dirty="0" err="1" smtClean="0"/>
              <a:t>Adolphus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of Sweden (1594-1632)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8707" y="2863334"/>
            <a:ext cx="201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 Louis XIII</a:t>
            </a:r>
          </a:p>
          <a:p>
            <a:r>
              <a:rPr lang="en-US" dirty="0" smtClean="0"/>
              <a:t>of France (1601-43)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6950" y="3278831"/>
            <a:ext cx="206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Cardinal Richelieu</a:t>
            </a:r>
          </a:p>
          <a:p>
            <a:r>
              <a:rPr lang="en-US" dirty="0" smtClean="0"/>
              <a:t>(1585-1642)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32280" y="412730"/>
            <a:ext cx="4736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History </a:t>
            </a:r>
            <a:r>
              <a:rPr lang="en-US" sz="2000" dirty="0" smtClean="0"/>
              <a:t>from Above: Do we </a:t>
            </a:r>
            <a:r>
              <a:rPr lang="en-US" sz="2000" dirty="0" smtClean="0"/>
              <a:t>see any of these </a:t>
            </a:r>
          </a:p>
          <a:p>
            <a:r>
              <a:rPr lang="en-US" sz="2000" dirty="0" smtClean="0"/>
              <a:t>t</a:t>
            </a:r>
            <a:r>
              <a:rPr lang="en-US" sz="2000" dirty="0" smtClean="0"/>
              <a:t>hree</a:t>
            </a:r>
            <a:r>
              <a:rPr lang="en-US" sz="2000" dirty="0" smtClean="0"/>
              <a:t> </a:t>
            </a:r>
            <a:r>
              <a:rPr lang="en-US" sz="2000" dirty="0" smtClean="0"/>
              <a:t>“causes</a:t>
            </a:r>
            <a:r>
              <a:rPr lang="en-US" sz="2000" dirty="0" smtClean="0"/>
              <a:t>” of the  Thirty Years’ War</a:t>
            </a:r>
            <a:r>
              <a:rPr lang="en-US" sz="2000" dirty="0" smtClean="0"/>
              <a:t> in </a:t>
            </a:r>
          </a:p>
          <a:p>
            <a:r>
              <a:rPr lang="en-US" sz="2000" dirty="0" err="1" smtClean="0"/>
              <a:t>Grimmelshausen’s</a:t>
            </a:r>
            <a:r>
              <a:rPr lang="en-US" sz="2000" dirty="0" smtClean="0"/>
              <a:t> </a:t>
            </a:r>
            <a:r>
              <a:rPr lang="en-US" sz="2000" dirty="0" smtClean="0"/>
              <a:t>picaresque?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267112" y="1805054"/>
            <a:ext cx="3876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example (from last time)</a:t>
            </a:r>
            <a:r>
              <a:rPr lang="en-US" sz="2000" dirty="0" smtClean="0"/>
              <a:t>: Do </a:t>
            </a:r>
            <a:r>
              <a:rPr lang="en-US" sz="2000" dirty="0" smtClean="0"/>
              <a:t>we see </a:t>
            </a:r>
            <a:r>
              <a:rPr lang="en-US" sz="2000" dirty="0" smtClean="0"/>
              <a:t>these guys </a:t>
            </a:r>
            <a:r>
              <a:rPr lang="en-US" sz="2000" dirty="0" smtClean="0"/>
              <a:t>in the</a:t>
            </a:r>
            <a:r>
              <a:rPr lang="en-US" sz="2000" dirty="0" smtClean="0"/>
              <a:t> novel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0774" y="6325389"/>
            <a:ext cx="764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to self: </a:t>
            </a:r>
            <a:r>
              <a:rPr lang="en-US" dirty="0" err="1" smtClean="0"/>
              <a:t>Christoph</a:t>
            </a:r>
            <a:r>
              <a:rPr lang="en-US" dirty="0" smtClean="0"/>
              <a:t> Waltz played Richelieu in </a:t>
            </a:r>
            <a:r>
              <a:rPr lang="en-US" u="sng" dirty="0" smtClean="0"/>
              <a:t>The Three Musketeers</a:t>
            </a:r>
            <a:r>
              <a:rPr lang="en-US" dirty="0" smtClean="0"/>
              <a:t> (2011)…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6647</TotalTime>
  <Words>4570</Words>
  <Application>Microsoft Macintosh PowerPoint</Application>
  <PresentationFormat>On-screen Show (4:3)</PresentationFormat>
  <Paragraphs>295</Paragraphs>
  <Slides>35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 </vt:lpstr>
      <vt:lpstr>Slide 2</vt:lpstr>
      <vt:lpstr>Slide 3</vt:lpstr>
      <vt:lpstr>Slide 4</vt:lpstr>
      <vt:lpstr>What you see also depends (even more  literally) on what linguistic  version of the story you get…</vt:lpstr>
      <vt:lpstr>Simplicius as Achilles?!?  “Mincing” Achilles?!?   </vt:lpstr>
      <vt:lpstr>Had Simplicius read the  Iliad?</vt:lpstr>
      <vt:lpstr>In any case, back to the  Thirty Years’ War (1618-48)…</vt:lpstr>
      <vt:lpstr>Slide 9</vt:lpstr>
      <vt:lpstr>Slide 10</vt:lpstr>
      <vt:lpstr>“Cause” #1: In Grimmelhausen’s Simplicissimus,  do we see the Thirty Years’ War as a  war of religion?</vt:lpstr>
      <vt:lpstr>“Cause” #2: In Grimmelshausen’s Simplicissimus, do we see the Thirty Years’ War as a war of (nation-state) building / Swedes (and the French) against the HRE?</vt:lpstr>
      <vt:lpstr>Why doesn’t Grimmelshausen tell us very often which political side the various soldiers are on?   Does he employ a “subtractive” technique (Prof. Izenberg)?</vt:lpstr>
      <vt:lpstr>This doesn’t mean that the novel doesn’t  re-present the Thirty Years’ War as  I described it to you last time…</vt:lpstr>
      <vt:lpstr>But even these historical references are sometimes ‘mediated’…</vt:lpstr>
      <vt:lpstr>So, even though Grimmelshausen’s picaresque novel is a “historical text” (e.g., “old,” almost contemporary with the war itself), we shouldn’t read it as describing the literal res gestae of the war…</vt:lpstr>
      <vt:lpstr>SIDEBAR: Another kind of history:  Is Simplicissimus its author’s – Grimmelshausen’s – autobiography?</vt:lpstr>
      <vt:lpstr>If the novel can’t be read literally as a “source text” about Grimmelshausen’s life or the events of the war…</vt:lpstr>
      <vt:lpstr>But for those who could read (the literate (upper) classes), it may have also been worth reading not just as entertainment, but also figuratively for its (post-war) commentary on the values of the world that the war (and the Peace) created… </vt:lpstr>
      <vt:lpstr>Literal vs. Allegorical (“figurative”) Reading</vt:lpstr>
      <vt:lpstr>Literal vs. Allegorical (“figurative”) Reading</vt:lpstr>
      <vt:lpstr>Reading beyond the Literal: Brutality, Sex, and Bathroom Humor in Grimmelshausen, Simplicissimus</vt:lpstr>
      <vt:lpstr>More Focus on the Body:  State(s) of Nature</vt:lpstr>
      <vt:lpstr>In the novel, giving in to “natural” appetites (for booze and sex) and other natural “forces” you think you control (“je pète, je pète”) creates a “war of all against all”!</vt:lpstr>
      <vt:lpstr>Thomas Hobbes (1588-1679) / English  political philosopher / Leviathan (1651) / Book XIII</vt:lpstr>
      <vt:lpstr>What is “sovereignty”?</vt:lpstr>
      <vt:lpstr>In the Treaty of Westphalia – designed to end the Thirty Years’ War as (an apparently unending) state of “war of all against all” – “sovereign authority” was indeed given over into the hands of the “state” (both lots of smaller polities and the emerging territorial (nation)states of Sweden and France)</vt:lpstr>
      <vt:lpstr>Why am I telling you all this?</vt:lpstr>
      <vt:lpstr>Because: In Grimmelshausen’s novel, we don’t see actual “states” all that often / Rather, we see authorities who control the “state of nature” by taking charge, often in brutal and authoritarian ways, within their jurisdictions…</vt:lpstr>
      <vt:lpstr>How does the individual survive in this  new, “modern” world of state-controlled  violence ‘from above’? </vt:lpstr>
      <vt:lpstr>Loyalty as an Alternative to this kind  of self interest? / It’s not that simple…</vt:lpstr>
      <vt:lpstr>MY THESIS: The novel asks: Who survives / what system of values survives in a ‘modern’  (wartime and post-war) social and political world?</vt:lpstr>
      <vt:lpstr>Slide 33</vt:lpstr>
      <vt:lpstr>Reading the Trees of the Estates as an Allegory of the Condition of the “Modern” post-Westphalian (post-1648) Self (pp. 24-7)</vt:lpstr>
      <vt:lpstr>The “Conditions” of Agency and  Self-Determination in the “modern”  war-time / post-war world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jonewman</dc:creator>
  <cp:lastModifiedBy>jonewman</cp:lastModifiedBy>
  <cp:revision>81</cp:revision>
  <dcterms:created xsi:type="dcterms:W3CDTF">2013-10-23T00:55:44Z</dcterms:created>
  <dcterms:modified xsi:type="dcterms:W3CDTF">2013-10-23T05:05:14Z</dcterms:modified>
</cp:coreProperties>
</file>