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15" r:id="rId2"/>
    <p:sldId id="316" r:id="rId3"/>
    <p:sldId id="317" r:id="rId4"/>
    <p:sldId id="311" r:id="rId5"/>
    <p:sldId id="314" r:id="rId6"/>
    <p:sldId id="313" r:id="rId7"/>
    <p:sldId id="280" r:id="rId8"/>
    <p:sldId id="261" r:id="rId9"/>
    <p:sldId id="262" r:id="rId10"/>
    <p:sldId id="259" r:id="rId11"/>
    <p:sldId id="263" r:id="rId12"/>
    <p:sldId id="281" r:id="rId13"/>
    <p:sldId id="282" r:id="rId14"/>
    <p:sldId id="264" r:id="rId15"/>
    <p:sldId id="283" r:id="rId16"/>
    <p:sldId id="284" r:id="rId17"/>
    <p:sldId id="285" r:id="rId18"/>
    <p:sldId id="287" r:id="rId19"/>
    <p:sldId id="288" r:id="rId20"/>
    <p:sldId id="273" r:id="rId21"/>
    <p:sldId id="272" r:id="rId22"/>
    <p:sldId id="308" r:id="rId23"/>
    <p:sldId id="275" r:id="rId24"/>
    <p:sldId id="309" r:id="rId25"/>
    <p:sldId id="310" r:id="rId26"/>
    <p:sldId id="318" r:id="rId27"/>
    <p:sldId id="267" r:id="rId28"/>
    <p:sldId id="268" r:id="rId29"/>
    <p:sldId id="269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45C7-F92C-8740-B1F2-2A6F1CE5509E}" type="datetimeFigureOut">
              <a:rPr lang="en-US" smtClean="0"/>
              <a:t>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52D2C-45B1-8B47-8C7C-D1D19646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1835, Library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52D2C-45B1-8B47-8C7C-D1D19646D451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841F2-78C7-5242-AC92-985155DFD472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B443A-5B0E-1F4B-9AC6-5EA9FF33D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Contingency and History: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4294967295"/>
          </p:nvPr>
        </p:nvSpPr>
        <p:spPr>
          <a:xfrm>
            <a:off x="0" y="5080000"/>
            <a:ext cx="5486400" cy="1092200"/>
          </a:xfrm>
        </p:spPr>
        <p:txBody>
          <a:bodyPr/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400" smtClean="0"/>
              <a:t>  Frederick </a:t>
            </a:r>
            <a:r>
              <a:rPr lang="en-US" sz="2400" dirty="0" smtClean="0"/>
              <a:t>Douglass’s War on Slavery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26" y="730250"/>
            <a:ext cx="2604197" cy="38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1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Wendell Phillips, William Lloyd Garrison, George Thompson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24" y="462443"/>
            <a:ext cx="6057900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290" y="-365125"/>
            <a:ext cx="5547360" cy="722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ker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38" y="0"/>
            <a:ext cx="4330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825500"/>
            <a:ext cx="4572000" cy="522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“Remember Americans, that we must and shall be free and enlightened as you are.</a:t>
            </a:r>
          </a:p>
          <a:p>
            <a:r>
              <a:rPr lang="en-US" dirty="0" smtClean="0"/>
              <a:t> Will you wait until we shall, under God, obtain our liberty by the crushing arm of power?</a:t>
            </a:r>
          </a:p>
          <a:p>
            <a:r>
              <a:rPr lang="en-US" dirty="0" smtClean="0"/>
              <a:t> Will it not be dreadful for you? I speak Americans for your good. We must and shall be free I say, in spite of you. You may do your best to keep us in wretchedness and </a:t>
            </a:r>
            <a:r>
              <a:rPr lang="en-US" dirty="0" err="1" smtClean="0"/>
              <a:t>misery, to</a:t>
            </a:r>
            <a:r>
              <a:rPr lang="en-US" dirty="0" smtClean="0"/>
              <a:t> enrich you and your children; but God will deliver us from under you.</a:t>
            </a:r>
          </a:p>
          <a:p>
            <a:r>
              <a:rPr lang="en-US" dirty="0" smtClean="0"/>
              <a:t> And </a:t>
            </a:r>
            <a:r>
              <a:rPr lang="en-US" dirty="0" err="1" smtClean="0"/>
              <a:t>wo</a:t>
            </a:r>
            <a:r>
              <a:rPr lang="en-US" dirty="0" smtClean="0"/>
              <a:t>, </a:t>
            </a:r>
            <a:r>
              <a:rPr lang="en-US" dirty="0" err="1" smtClean="0"/>
              <a:t>wo</a:t>
            </a:r>
            <a:r>
              <a:rPr lang="en-US" dirty="0" smtClean="0"/>
              <a:t>, will be to you if we have to obtain our freedom by fighting.”</a:t>
            </a:r>
          </a:p>
          <a:p>
            <a:endParaRPr lang="en-US" b="1" dirty="0" smtClean="0"/>
          </a:p>
          <a:p>
            <a:r>
              <a:rPr lang="en-US" b="1" dirty="0" smtClean="0"/>
              <a:t>David Walker, Appeal to the Colored Citizens of the World, 1829-1830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266993"/>
            <a:ext cx="5486400" cy="426451"/>
          </a:xfrm>
        </p:spPr>
        <p:txBody>
          <a:bodyPr/>
          <a:lstStyle/>
          <a:p>
            <a:r>
              <a:rPr lang="en-US" dirty="0" smtClean="0"/>
              <a:t>Charles Lenox </a:t>
            </a:r>
            <a:r>
              <a:rPr lang="en-US" dirty="0" err="1" smtClean="0"/>
              <a:t>Remond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75" y="0"/>
            <a:ext cx="4896612" cy="611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Angelina Grimke</a:t>
            </a:r>
            <a:endParaRPr lang="en-US" dirty="0"/>
          </a:p>
        </p:txBody>
      </p:sp>
      <p:pic>
        <p:nvPicPr>
          <p:cNvPr id="5" name="Picture Placeholder 4" descr="Angelina_Emily_Grimke_900x6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“As a Southerner I feel that it is my duty to stand up here to-night and bear testimony against slavery.”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48" y="158487"/>
            <a:ext cx="3998214" cy="51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139color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81" y="-231057"/>
            <a:ext cx="42513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7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792288" y="5711824"/>
            <a:ext cx="5486400" cy="86042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Satirical racist print, part of the “Practical Amalgamation Series,” created by Edward Williams Clay in 1839 and illustrating white fears of a mixing of the races.</a:t>
            </a:r>
            <a:endParaRPr lang="en-US" sz="1800" dirty="0"/>
          </a:p>
        </p:txBody>
      </p:sp>
      <p:pic>
        <p:nvPicPr>
          <p:cNvPr id="5" name="Picture 4" descr="practi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5" y="353441"/>
            <a:ext cx="7468056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acti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3" y="533400"/>
            <a:ext cx="740316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 be “contingent”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“depending on something else that might or might not happen”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2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r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8" y="358375"/>
            <a:ext cx="8128000" cy="623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35Library Compa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91" y="212600"/>
            <a:ext cx="5175687" cy="663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Slave Narratives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 </a:t>
            </a:r>
            <a:r>
              <a:rPr lang="en-US" sz="2800" dirty="0"/>
              <a:t>Slave narratives as autobiographies with a purpose</a:t>
            </a:r>
            <a:r>
              <a:rPr lang="en-US" sz="2800" dirty="0" smtClean="0"/>
              <a:t> </a:t>
            </a:r>
          </a:p>
          <a:p>
            <a:pPr marL="0" indent="0">
              <a:buNone/>
            </a:pPr>
            <a:endParaRPr lang="en-US" sz="2800" dirty="0" smtClean="0"/>
          </a:p>
          <a:p>
            <a:pPr marL="400050" lvl="1" indent="0">
              <a:buNone/>
            </a:pPr>
            <a:r>
              <a:rPr lang="en-US" dirty="0" smtClean="0"/>
              <a:t>--Published </a:t>
            </a:r>
            <a:r>
              <a:rPr lang="en-US" dirty="0"/>
              <a:t>in a propaganda war   </a:t>
            </a:r>
            <a:r>
              <a:rPr lang="en-US" dirty="0" smtClean="0"/>
              <a:t> </a:t>
            </a:r>
          </a:p>
          <a:p>
            <a:pPr marL="914400" lvl="1" indent="-514350">
              <a:buNone/>
            </a:pPr>
            <a:r>
              <a:rPr lang="en-US" dirty="0" smtClean="0"/>
              <a:t>-- A form of literature     </a:t>
            </a:r>
          </a:p>
          <a:p>
            <a:pPr marL="514350" indent="-514350">
              <a:buNone/>
            </a:pPr>
            <a:r>
              <a:rPr lang="en-US" sz="2800" dirty="0" smtClean="0"/>
              <a:t>      --Stories </a:t>
            </a:r>
            <a:r>
              <a:rPr lang="en-US" sz="2800" dirty="0"/>
              <a:t>involving selection:  we need to be attentive to what told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smtClean="0"/>
              <a:t>what left out</a:t>
            </a:r>
          </a:p>
          <a:p>
            <a:pPr marL="514350" indent="-514350">
              <a:buNone/>
            </a:pPr>
            <a:r>
              <a:rPr lang="en-US" sz="2800" dirty="0" smtClean="0"/>
              <a:t>       --Offering a rebuttal of racist and proslavery arguments </a:t>
            </a:r>
          </a:p>
          <a:p>
            <a:pPr marL="514350" indent="-51435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DO10995_bookNarrat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18" y="426452"/>
            <a:ext cx="7620000" cy="612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-Bondage-and-My-Freed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99" y="439738"/>
            <a:ext cx="7360957" cy="56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fe-and-Times-of-Frederick-Dou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4" y="317499"/>
            <a:ext cx="6505576" cy="60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Frederick Douglass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31" y="767127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0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68" y="-6096"/>
            <a:ext cx="5401056" cy="6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38" y="-201930"/>
            <a:ext cx="5872480" cy="7059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456" y="1105681"/>
            <a:ext cx="36068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Historical contingency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idea that historical events are dependent (or contingent) on multiple causes that shape when, how, and why an event </a:t>
            </a:r>
            <a:r>
              <a:rPr lang="en-US" dirty="0" smtClean="0"/>
              <a:t>occurs</a:t>
            </a:r>
            <a:endParaRPr lang="en-US" dirty="0"/>
          </a:p>
          <a:p>
            <a:r>
              <a:rPr lang="en-US" dirty="0" smtClean="0"/>
              <a:t> Related idea:  The ways culture, history, and environment shape human character, beliefs, and values at specific moments in time</a:t>
            </a:r>
          </a:p>
          <a:p>
            <a:r>
              <a:rPr lang="en-US" dirty="0" smtClean="0"/>
              <a:t> An understanding that history is never inevitable</a:t>
            </a:r>
          </a:p>
        </p:txBody>
      </p:sp>
    </p:spTree>
    <p:extLst>
      <p:ext uri="{BB962C8B-B14F-4D97-AF65-F5344CB8AC3E}">
        <p14:creationId xmlns:p14="http://schemas.microsoft.com/office/powerpoint/2010/main" val="179443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153" y="577251"/>
            <a:ext cx="27813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030704"/>
          </a:xfrm>
        </p:spPr>
        <p:txBody>
          <a:bodyPr/>
          <a:lstStyle/>
          <a:p>
            <a:r>
              <a:rPr lang="en-US" dirty="0" smtClean="0"/>
              <a:t>The Antislavery Movement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082871"/>
            <a:ext cx="85071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The emergence of radical abolitionism in the 1830s:  why then?      </a:t>
            </a:r>
            <a:r>
              <a:rPr lang="en-US" sz="2400" dirty="0" smtClean="0"/>
              <a:t> </a:t>
            </a:r>
          </a:p>
          <a:p>
            <a:pPr marL="342900" indent="-342900"/>
            <a:r>
              <a:rPr lang="en-US" sz="2400" dirty="0" smtClean="0"/>
              <a:t>       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Influence </a:t>
            </a:r>
            <a:r>
              <a:rPr lang="en-US" sz="2400" dirty="0"/>
              <a:t>of evangelical </a:t>
            </a:r>
            <a:r>
              <a:rPr lang="en-US" sz="2400" dirty="0" smtClean="0"/>
              <a:t>Christianity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Rebellions </a:t>
            </a:r>
            <a:r>
              <a:rPr lang="en-US" sz="2400" dirty="0"/>
              <a:t>in the </a:t>
            </a:r>
            <a:r>
              <a:rPr lang="en-US" sz="2400" dirty="0" smtClean="0"/>
              <a:t>Caribbean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Influence </a:t>
            </a:r>
            <a:r>
              <a:rPr lang="en-US" sz="2400" dirty="0" smtClean="0"/>
              <a:t>of British </a:t>
            </a:r>
            <a:r>
              <a:rPr lang="en-US" sz="2400" dirty="0"/>
              <a:t>antislavery and the Slavery </a:t>
            </a:r>
            <a:r>
              <a:rPr lang="en-US" sz="2400" dirty="0" smtClean="0"/>
              <a:t>			        Abolition Act </a:t>
            </a:r>
            <a:r>
              <a:rPr lang="en-US" sz="2400" dirty="0"/>
              <a:t>of </a:t>
            </a:r>
            <a:r>
              <a:rPr lang="en-US" sz="2400" dirty="0" smtClean="0"/>
              <a:t>1833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Growing </a:t>
            </a:r>
            <a:r>
              <a:rPr lang="en-US" sz="2400" dirty="0"/>
              <a:t>understanding of the South's commitment </a:t>
            </a:r>
            <a:r>
              <a:rPr lang="en-US" sz="2400" dirty="0" smtClean="0"/>
              <a:t>to </a:t>
            </a:r>
            <a:r>
              <a:rPr lang="en-US" sz="2400" dirty="0" smtClean="0"/>
              <a:t>slavery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William </a:t>
            </a:r>
            <a:r>
              <a:rPr lang="en-US" sz="2400" dirty="0"/>
              <a:t>Lloyd Garrison and the founding of the </a:t>
            </a:r>
            <a:r>
              <a:rPr lang="en-US" sz="2400" i="1" dirty="0" smtClean="0"/>
              <a:t>Liberator </a:t>
            </a:r>
            <a:r>
              <a:rPr lang="en-US" sz="2400" dirty="0" smtClean="0"/>
              <a:t>in 1831 </a:t>
            </a:r>
            <a:r>
              <a:rPr lang="en-US" sz="2400" dirty="0" smtClean="0"/>
              <a:t>and the American </a:t>
            </a:r>
            <a:r>
              <a:rPr lang="en-US" sz="2400" dirty="0"/>
              <a:t>Anti-Slavery Society in </a:t>
            </a:r>
            <a:r>
              <a:rPr lang="en-US" sz="2400" dirty="0" smtClean="0"/>
              <a:t>1833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Actions </a:t>
            </a:r>
            <a:r>
              <a:rPr lang="en-US" sz="2400" dirty="0" smtClean="0"/>
              <a:t>of fugitive slaves and free blacks</a:t>
            </a:r>
          </a:p>
        </p:txBody>
      </p:sp>
    </p:spTree>
    <p:extLst>
      <p:ext uri="{BB962C8B-B14F-4D97-AF65-F5344CB8AC3E}">
        <p14:creationId xmlns:p14="http://schemas.microsoft.com/office/powerpoint/2010/main" val="127950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743075"/>
            <a:ext cx="3790950" cy="42558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Lloyd Garrison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5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William Lloyd Garrison</a:t>
            </a:r>
            <a:endParaRPr lang="en-US" dirty="0"/>
          </a:p>
        </p:txBody>
      </p:sp>
      <p:pic>
        <p:nvPicPr>
          <p:cNvPr id="7" name="Picture Placeholder 6" descr="images-2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192"/>
          <a:stretch>
            <a:fillRect/>
          </a:stretch>
        </p:blipFill>
        <p:spPr>
          <a:xfrm>
            <a:off x="1792309" y="612796"/>
            <a:ext cx="4462230" cy="3346662"/>
          </a:xfrm>
        </p:spPr>
      </p:pic>
    </p:spTree>
    <p:extLst>
      <p:ext uri="{BB962C8B-B14F-4D97-AF65-F5344CB8AC3E}">
        <p14:creationId xmlns:p14="http://schemas.microsoft.com/office/powerpoint/2010/main" val="37896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Liberator, Jan. 1, 1831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 am aware that many object to the severity of my language; but is there not cause for severity?  I will be  as harsh as truth, and as uncompromising as justice.  On this subject, I do not wish to think, or to speak, or write, with moderation.  No!  no!  Tell a man whose house is on fire to give a moderate alarm; tell him to moderately rescue his wife from the hands of the ravisher; tell the mother to gradually extricate her babe from the fire into which it has fallen; -- but urge me not to use moderation in a cause like the present.  I am in earnest -- I will not equivocate -- I will not excuse -- I will not retreat a single inch -- AND I WILL BE HEARD.  The apathy of the people is enough to make every statue leap from its pedestal, and to hasten the resurrection of the dead.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13" y="0"/>
            <a:ext cx="4604004" cy="687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48" y="0"/>
            <a:ext cx="4664583" cy="689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920</TotalTime>
  <Words>339</Words>
  <Application>Microsoft Macintosh PowerPoint</Application>
  <PresentationFormat>On-screen Show (4:3)</PresentationFormat>
  <Paragraphs>43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Black</vt:lpstr>
      <vt:lpstr>Contingency and History: </vt:lpstr>
      <vt:lpstr>To be “contingent”</vt:lpstr>
      <vt:lpstr>Historical contingency</vt:lpstr>
      <vt:lpstr>The Antislavery Movement</vt:lpstr>
      <vt:lpstr>William Lloyd Garrison</vt:lpstr>
      <vt:lpstr>PowerPoint Presentation</vt:lpstr>
      <vt:lpstr>The Liberator, Jan. 1, 1831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Angelina Grimke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Slave Narratives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Humantiies</cp:lastModifiedBy>
  <cp:revision>64</cp:revision>
  <dcterms:created xsi:type="dcterms:W3CDTF">2012-01-27T17:04:54Z</dcterms:created>
  <dcterms:modified xsi:type="dcterms:W3CDTF">2014-01-06T17:03:45Z</dcterms:modified>
</cp:coreProperties>
</file>