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0"/>
  </p:notesMasterIdLst>
  <p:sldIdLst>
    <p:sldId id="377" r:id="rId2"/>
    <p:sldId id="393" r:id="rId3"/>
    <p:sldId id="391" r:id="rId4"/>
    <p:sldId id="308" r:id="rId5"/>
    <p:sldId id="399" r:id="rId6"/>
    <p:sldId id="329" r:id="rId7"/>
    <p:sldId id="335" r:id="rId8"/>
    <p:sldId id="336" r:id="rId9"/>
    <p:sldId id="330" r:id="rId10"/>
    <p:sldId id="340" r:id="rId11"/>
    <p:sldId id="341" r:id="rId12"/>
    <p:sldId id="342" r:id="rId13"/>
    <p:sldId id="345" r:id="rId14"/>
    <p:sldId id="346" r:id="rId15"/>
    <p:sldId id="348" r:id="rId16"/>
    <p:sldId id="332" r:id="rId17"/>
    <p:sldId id="333" r:id="rId18"/>
    <p:sldId id="331" r:id="rId19"/>
    <p:sldId id="365" r:id="rId20"/>
    <p:sldId id="360" r:id="rId21"/>
    <p:sldId id="364" r:id="rId22"/>
    <p:sldId id="378" r:id="rId23"/>
    <p:sldId id="379" r:id="rId24"/>
    <p:sldId id="352" r:id="rId25"/>
    <p:sldId id="357" r:id="rId26"/>
    <p:sldId id="354" r:id="rId27"/>
    <p:sldId id="358" r:id="rId28"/>
    <p:sldId id="349" r:id="rId29"/>
    <p:sldId id="350" r:id="rId30"/>
    <p:sldId id="351" r:id="rId31"/>
    <p:sldId id="387" r:id="rId32"/>
    <p:sldId id="383" r:id="rId33"/>
    <p:sldId id="384" r:id="rId34"/>
    <p:sldId id="402" r:id="rId35"/>
    <p:sldId id="386" r:id="rId36"/>
    <p:sldId id="362" r:id="rId37"/>
    <p:sldId id="403" r:id="rId38"/>
    <p:sldId id="404" r:id="rId39"/>
    <p:sldId id="405" r:id="rId40"/>
    <p:sldId id="406" r:id="rId41"/>
    <p:sldId id="407" r:id="rId42"/>
    <p:sldId id="408" r:id="rId43"/>
    <p:sldId id="409" r:id="rId44"/>
    <p:sldId id="410" r:id="rId45"/>
    <p:sldId id="411" r:id="rId46"/>
    <p:sldId id="412" r:id="rId47"/>
    <p:sldId id="413" r:id="rId48"/>
    <p:sldId id="414" r:id="rId49"/>
    <p:sldId id="415" r:id="rId50"/>
    <p:sldId id="416" r:id="rId51"/>
    <p:sldId id="417" r:id="rId52"/>
    <p:sldId id="418" r:id="rId53"/>
    <p:sldId id="419" r:id="rId54"/>
    <p:sldId id="420" r:id="rId55"/>
    <p:sldId id="421" r:id="rId56"/>
    <p:sldId id="422" r:id="rId57"/>
    <p:sldId id="423" r:id="rId58"/>
    <p:sldId id="424"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9" autoAdjust="0"/>
    <p:restoredTop sz="94619" autoAdjust="0"/>
  </p:normalViewPr>
  <p:slideViewPr>
    <p:cSldViewPr snapToGrid="0" snapToObjects="1">
      <p:cViewPr>
        <p:scale>
          <a:sx n="100" d="100"/>
          <a:sy n="100" d="100"/>
        </p:scale>
        <p:origin x="-2672" y="-1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DD5D5-4021-794F-9687-9F14D905208E}" type="datetimeFigureOut">
              <a:rPr lang="en-US" smtClean="0"/>
              <a:t>1/7/14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B75301-8C2B-984D-B721-FBBB0A8FEF21}" type="slidenum">
              <a:rPr lang="en-US" smtClean="0"/>
              <a:t>‹#›</a:t>
            </a:fld>
            <a:endParaRPr lang="en-US"/>
          </a:p>
        </p:txBody>
      </p:sp>
    </p:spTree>
    <p:extLst>
      <p:ext uri="{BB962C8B-B14F-4D97-AF65-F5344CB8AC3E}">
        <p14:creationId xmlns:p14="http://schemas.microsoft.com/office/powerpoint/2010/main" val="26388843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6CC498-93BB-D34F-A6E8-25B2A9C439C2}" type="slidenum">
              <a:rPr lang="en-US" smtClean="0"/>
              <a:pPr/>
              <a:t>18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Adverstisement</a:t>
            </a:r>
            <a:r>
              <a:rPr lang="en-US" dirty="0" smtClean="0"/>
              <a:t> for the capture of</a:t>
            </a:r>
            <a:r>
              <a:rPr lang="en-US" baseline="0" dirty="0" smtClean="0"/>
              <a:t> Harriet Jacobs, American Beacon (daily newspaper), Norfolk, Va., 1835</a:t>
            </a:r>
            <a:endParaRPr lang="en-US" dirty="0"/>
          </a:p>
        </p:txBody>
      </p:sp>
      <p:sp>
        <p:nvSpPr>
          <p:cNvPr id="4" name="Slide Number Placeholder 3"/>
          <p:cNvSpPr>
            <a:spLocks noGrp="1"/>
          </p:cNvSpPr>
          <p:nvPr>
            <p:ph type="sldNum" sz="quarter" idx="10"/>
          </p:nvPr>
        </p:nvSpPr>
        <p:spPr/>
        <p:txBody>
          <a:bodyPr/>
          <a:lstStyle/>
          <a:p>
            <a:fld id="{26AA6816-1CDA-8A47-ACA2-0DF4AB63032E}" type="slidenum">
              <a:rPr lang="en-US" smtClean="0"/>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6CC498-93BB-D34F-A6E8-25B2A9C439C2}" type="slidenum">
              <a:rPr lang="en-US" smtClean="0"/>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99544B-F03A-F141-A80C-62C0F1D1E3F6}" type="datetimeFigureOut">
              <a:rPr lang="en-US" smtClean="0"/>
              <a:pPr/>
              <a:t>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99544B-F03A-F141-A80C-62C0F1D1E3F6}" type="datetimeFigureOut">
              <a:rPr lang="en-US" smtClean="0"/>
              <a:pPr/>
              <a:t>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99544B-F03A-F141-A80C-62C0F1D1E3F6}" type="datetimeFigureOut">
              <a:rPr lang="en-US" smtClean="0"/>
              <a:pPr/>
              <a:t>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99544B-F03A-F141-A80C-62C0F1D1E3F6}" type="datetimeFigureOut">
              <a:rPr lang="en-US" smtClean="0"/>
              <a:pPr/>
              <a:t>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99544B-F03A-F141-A80C-62C0F1D1E3F6}" type="datetimeFigureOut">
              <a:rPr lang="en-US" smtClean="0"/>
              <a:pPr/>
              <a:t>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99544B-F03A-F141-A80C-62C0F1D1E3F6}" type="datetimeFigureOut">
              <a:rPr lang="en-US" smtClean="0"/>
              <a:pPr/>
              <a:t>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99544B-F03A-F141-A80C-62C0F1D1E3F6}" type="datetimeFigureOut">
              <a:rPr lang="en-US" smtClean="0"/>
              <a:pPr/>
              <a:t>1/7/14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99544B-F03A-F141-A80C-62C0F1D1E3F6}" type="datetimeFigureOut">
              <a:rPr lang="en-US" smtClean="0"/>
              <a:pPr/>
              <a:t>1/7/14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9544B-F03A-F141-A80C-62C0F1D1E3F6}" type="datetimeFigureOut">
              <a:rPr lang="en-US" smtClean="0"/>
              <a:pPr/>
              <a:t>1/7/14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99544B-F03A-F141-A80C-62C0F1D1E3F6}" type="datetimeFigureOut">
              <a:rPr lang="en-US" smtClean="0"/>
              <a:pPr/>
              <a:t>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99544B-F03A-F141-A80C-62C0F1D1E3F6}" type="datetimeFigureOut">
              <a:rPr lang="en-US" smtClean="0"/>
              <a:pPr/>
              <a:t>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94D716-1613-D346-AD93-B6EB687B2CA9}" type="slidenum">
              <a:rPr lang="en-US" smtClean="0"/>
              <a:pPr/>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9544B-F03A-F141-A80C-62C0F1D1E3F6}" type="datetimeFigureOut">
              <a:rPr lang="en-US" smtClean="0"/>
              <a:pPr/>
              <a:t>1/7/14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4D716-1613-D346-AD93-B6EB687B2CA9}"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109" y="0"/>
            <a:ext cx="8711167" cy="8201968"/>
          </a:xfrm>
          <a:prstGeom prst="rect">
            <a:avLst/>
          </a:prstGeom>
        </p:spPr>
      </p:pic>
      <p:sp>
        <p:nvSpPr>
          <p:cNvPr id="8" name="Title 7"/>
          <p:cNvSpPr>
            <a:spLocks noGrp="1"/>
          </p:cNvSpPr>
          <p:nvPr>
            <p:ph type="title"/>
          </p:nvPr>
        </p:nvSpPr>
        <p:spPr/>
        <p:txBody>
          <a:bodyPr>
            <a:normAutofit/>
          </a:bodyPr>
          <a:lstStyle/>
          <a:p>
            <a:endParaRPr lang="en-US" dirty="0"/>
          </a:p>
        </p:txBody>
      </p:sp>
      <p:sp>
        <p:nvSpPr>
          <p:cNvPr id="9" name="Picture Placeholder 8"/>
          <p:cNvSpPr>
            <a:spLocks noGrp="1"/>
          </p:cNvSpPr>
          <p:nvPr>
            <p:ph type="pic" idx="1"/>
          </p:nvPr>
        </p:nvSpPr>
        <p:spPr/>
      </p:sp>
      <p:sp>
        <p:nvSpPr>
          <p:cNvPr id="10" name="Text Placeholder 9"/>
          <p:cNvSpPr>
            <a:spLocks noGrp="1"/>
          </p:cNvSpPr>
          <p:nvPr>
            <p:ph type="body" sz="half" idx="2"/>
          </p:nvPr>
        </p:nvSpPr>
        <p:spPr>
          <a:xfrm>
            <a:off x="1792288" y="5715000"/>
            <a:ext cx="5486400" cy="939800"/>
          </a:xfrm>
        </p:spPr>
        <p:txBody>
          <a:bodyPr>
            <a:normAutofit fontScale="92500"/>
          </a:bodyPr>
          <a:lstStyle/>
          <a:p>
            <a:r>
              <a:rPr lang="en-US" sz="2400" dirty="0" smtClean="0"/>
              <a:t>The Civil War and Historical Contingency: Emancipation and Black Soldiers</a:t>
            </a:r>
            <a:endParaRPr lang="en-US" sz="2400" dirty="0"/>
          </a:p>
        </p:txBody>
      </p:sp>
    </p:spTree>
    <p:extLst>
      <p:ext uri="{BB962C8B-B14F-4D97-AF65-F5344CB8AC3E}">
        <p14:creationId xmlns:p14="http://schemas.microsoft.com/office/powerpoint/2010/main" val="13546753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40" y="1284356"/>
            <a:ext cx="9103360" cy="3751580"/>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lstStyle/>
          <a:p>
            <a:r>
              <a:rPr lang="en-US" dirty="0" smtClean="0"/>
              <a:t>Fugitive slaves fording the Rappahannock River, August 1862.   Photographer:  Timothy O'Sullivan.   Source:  Library of Congress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73" y="539044"/>
            <a:ext cx="13004800" cy="5359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82353" y="0"/>
            <a:ext cx="12700000" cy="698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6172200"/>
            <a:ext cx="5486400" cy="685800"/>
          </a:xfrm>
        </p:spPr>
        <p:txBody>
          <a:bodyPr>
            <a:normAutofit/>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832593"/>
            <a:ext cx="5486400" cy="856074"/>
          </a:xfrm>
        </p:spPr>
        <p:txBody>
          <a:bodyPr>
            <a:normAutofit/>
          </a:bodyPr>
          <a:lstStyle/>
          <a:p>
            <a:r>
              <a:rPr lang="en-US" dirty="0" smtClean="0"/>
              <a:t>African American refugees coming into the Union Lines near Culpepper Court House, Va.   Edwin Forbes, Nov. 8, 1863.   Source:  Library of Congress</a:t>
            </a:r>
            <a:endParaRPr lang="en-US" dirty="0"/>
          </a:p>
        </p:txBody>
      </p:sp>
      <p:pic>
        <p:nvPicPr>
          <p:cNvPr id="5" name="Picture 4"/>
          <p:cNvPicPr>
            <a:picLocks noChangeAspect="1"/>
          </p:cNvPicPr>
          <p:nvPr/>
        </p:nvPicPr>
        <p:blipFill>
          <a:blip r:embed="rId2"/>
          <a:stretch>
            <a:fillRect/>
          </a:stretch>
        </p:blipFill>
        <p:spPr>
          <a:xfrm>
            <a:off x="927439" y="366889"/>
            <a:ext cx="7282688" cy="534822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356" y="-113792"/>
            <a:ext cx="9493504" cy="69717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"Contrabands Coming into the Federal Camp in Virginia.   From a Sketch by Edwin Forbes"</a:t>
            </a:r>
            <a:endParaRPr lang="en-US" dirty="0"/>
          </a:p>
        </p:txBody>
      </p:sp>
      <p:pic>
        <p:nvPicPr>
          <p:cNvPr id="5" name="Picture 4"/>
          <p:cNvPicPr>
            <a:picLocks noChangeAspect="1"/>
          </p:cNvPicPr>
          <p:nvPr/>
        </p:nvPicPr>
        <p:blipFill>
          <a:blip r:embed="rId2"/>
          <a:stretch>
            <a:fillRect/>
          </a:stretch>
        </p:blipFill>
        <p:spPr>
          <a:xfrm>
            <a:off x="1179196" y="639128"/>
            <a:ext cx="7045960" cy="472821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0736" y="353615"/>
            <a:ext cx="8843264" cy="5026152"/>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normAutofit/>
          </a:bodyPr>
          <a:lstStyle/>
          <a:p>
            <a:r>
              <a:rPr lang="en-US" sz="2000" dirty="0" smtClean="0"/>
              <a:t>Contraband envelope</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612" y="146967"/>
            <a:ext cx="8713216" cy="4952238"/>
          </a:xfrm>
          <a:prstGeom prst="rect">
            <a:avLst/>
          </a:prstGeom>
        </p:spPr>
      </p:pic>
      <p:sp>
        <p:nvSpPr>
          <p:cNvPr id="6" name="Title 5"/>
          <p:cNvSpPr>
            <a:spLocks noGrp="1"/>
          </p:cNvSpPr>
          <p:nvPr>
            <p:ph type="title"/>
          </p:nvPr>
        </p:nvSpPr>
        <p:spPr/>
        <p:txBody>
          <a:bodyPr/>
          <a:lstStyle/>
          <a:p>
            <a:endParaRPr lang="en-US"/>
          </a:p>
        </p:txBody>
      </p:sp>
      <p:sp>
        <p:nvSpPr>
          <p:cNvPr id="7" name="Picture Placeholder 6"/>
          <p:cNvSpPr>
            <a:spLocks noGrp="1"/>
          </p:cNvSpPr>
          <p:nvPr>
            <p:ph type="pic" idx="1"/>
          </p:nvPr>
        </p:nvSpPr>
        <p:spPr/>
      </p:sp>
      <p:sp>
        <p:nvSpPr>
          <p:cNvPr id="5" name="Text Placeholder 4"/>
          <p:cNvSpPr>
            <a:spLocks noGrp="1"/>
          </p:cNvSpPr>
          <p:nvPr>
            <p:ph type="body" sz="half" idx="2"/>
          </p:nvPr>
        </p:nvSpPr>
        <p:spPr/>
        <p:txBody>
          <a:bodyPr>
            <a:normAutofit/>
          </a:bodyPr>
          <a:lstStyle/>
          <a:p>
            <a:r>
              <a:rPr lang="en-US" sz="2000" dirty="0" smtClean="0"/>
              <a:t>Contraband envelope</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2051" y="3"/>
            <a:ext cx="8713216" cy="6186043"/>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a:off x="1792288" y="6186046"/>
            <a:ext cx="5486400" cy="671954"/>
          </a:xfrm>
        </p:spPr>
        <p:txBody>
          <a:bodyPr>
            <a:normAutofit lnSpcReduction="10000"/>
          </a:bodyPr>
          <a:lstStyle/>
          <a:p>
            <a:r>
              <a:rPr lang="en-US" dirty="0" smtClean="0"/>
              <a:t>"Negroes mounting Cannon in the works for the attack on Ft. Sumter 1861--Morris Island"    William </a:t>
            </a:r>
            <a:r>
              <a:rPr lang="en-US" dirty="0" err="1" smtClean="0"/>
              <a:t>Waud</a:t>
            </a:r>
            <a:r>
              <a:rPr lang="en-US" dirty="0" smtClean="0"/>
              <a:t>, April 12, 1861.  Source: Library of Congress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9590" y="-342900"/>
            <a:ext cx="4445000" cy="72009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_DatesofSeces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120" y="941032"/>
            <a:ext cx="5252247" cy="4050765"/>
          </a:xfrm>
          <a:prstGeom prst="rect">
            <a:avLst/>
          </a:prstGeom>
        </p:spPr>
      </p:pic>
    </p:spTree>
    <p:extLst>
      <p:ext uri="{BB962C8B-B14F-4D97-AF65-F5344CB8AC3E}">
        <p14:creationId xmlns:p14="http://schemas.microsoft.com/office/powerpoint/2010/main" val="103587195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7722" y="546634"/>
            <a:ext cx="8128000" cy="5118100"/>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a:off x="1792288" y="5664734"/>
            <a:ext cx="5486400" cy="837666"/>
          </a:xfrm>
        </p:spPr>
        <p:txBody>
          <a:bodyPr>
            <a:normAutofit/>
          </a:bodyPr>
          <a:lstStyle/>
          <a:p>
            <a:r>
              <a:rPr lang="en-US" sz="2000" dirty="0" smtClean="0"/>
              <a:t>“Contraband” cartoon, October 1861</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 y="0"/>
            <a:ext cx="9121775" cy="6261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Harriet Jacobs</a:t>
            </a:r>
            <a:endParaRPr lang="en-US" dirty="0"/>
          </a:p>
        </p:txBody>
      </p:sp>
      <p:sp>
        <p:nvSpPr>
          <p:cNvPr id="7" name="Content Placeholder 6"/>
          <p:cNvSpPr>
            <a:spLocks noGrp="1"/>
          </p:cNvSpPr>
          <p:nvPr>
            <p:ph idx="1"/>
          </p:nvPr>
        </p:nvSpPr>
        <p:spPr/>
        <p:txBody>
          <a:bodyPr/>
          <a:lstStyle/>
          <a:p>
            <a:endParaRPr lang="en-US"/>
          </a:p>
        </p:txBody>
      </p:sp>
      <p:sp>
        <p:nvSpPr>
          <p:cNvPr id="8" name="Text Placeholder 7"/>
          <p:cNvSpPr>
            <a:spLocks noGrp="1"/>
          </p:cNvSpPr>
          <p:nvPr>
            <p:ph type="body" sz="half" idx="2"/>
          </p:nvPr>
        </p:nvSpPr>
        <p:spPr/>
        <p:txBody>
          <a:bodyPr/>
          <a:lstStyle/>
          <a:p>
            <a:r>
              <a:rPr lang="en-US" dirty="0" smtClean="0"/>
              <a:t>Author of “Life Among the Contrabands,” </a:t>
            </a:r>
            <a:r>
              <a:rPr lang="en-US" i="1" dirty="0" smtClean="0"/>
              <a:t>The Liberator</a:t>
            </a:r>
            <a:r>
              <a:rPr lang="en-US" dirty="0" smtClean="0"/>
              <a:t>, Sept. 5, </a:t>
            </a:r>
          </a:p>
          <a:p>
            <a:r>
              <a:rPr lang="en-US" dirty="0" smtClean="0"/>
              <a:t>1862</a:t>
            </a:r>
          </a:p>
          <a:p>
            <a:endParaRPr lang="en-US" dirty="0"/>
          </a:p>
          <a:p>
            <a:r>
              <a:rPr lang="en-US" dirty="0" smtClean="0"/>
              <a:t>Author of </a:t>
            </a:r>
            <a:r>
              <a:rPr lang="en-US" i="1" dirty="0" smtClean="0"/>
              <a:t>Incidents in the Life of a Slave Girl, Written by Herself, </a:t>
            </a:r>
            <a:r>
              <a:rPr lang="en-US" dirty="0" smtClean="0"/>
              <a:t>1861</a:t>
            </a:r>
            <a:endParaRPr lang="en-US" dirty="0"/>
          </a:p>
        </p:txBody>
      </p:sp>
      <p:pic>
        <p:nvPicPr>
          <p:cNvPr id="5" name="Picture 4"/>
          <p:cNvPicPr>
            <a:picLocks noChangeAspect="1"/>
          </p:cNvPicPr>
          <p:nvPr/>
        </p:nvPicPr>
        <p:blipFill>
          <a:blip r:embed="rId2"/>
          <a:stretch>
            <a:fillRect/>
          </a:stretch>
        </p:blipFill>
        <p:spPr>
          <a:xfrm>
            <a:off x="4424589" y="273050"/>
            <a:ext cx="3473958" cy="605256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14868" y="129790"/>
            <a:ext cx="4424553" cy="6531483"/>
          </a:xfrm>
          <a:prstGeom prst="rect">
            <a:avLst/>
          </a:prstGeom>
        </p:spPr>
      </p:pic>
      <p:sp>
        <p:nvSpPr>
          <p:cNvPr id="6" name="Title 5"/>
          <p:cNvSpPr>
            <a:spLocks noGrp="1"/>
          </p:cNvSpPr>
          <p:nvPr>
            <p:ph type="title"/>
          </p:nvPr>
        </p:nvSpPr>
        <p:spPr/>
        <p:txBody>
          <a:bodyPr/>
          <a:lstStyle/>
          <a:p>
            <a:endParaRPr lang="en-US" dirty="0"/>
          </a:p>
        </p:txBody>
      </p:sp>
      <p:sp>
        <p:nvSpPr>
          <p:cNvPr id="7" name="Content Placeholder 6"/>
          <p:cNvSpPr>
            <a:spLocks noGrp="1"/>
          </p:cNvSpPr>
          <p:nvPr>
            <p:ph idx="1"/>
          </p:nvPr>
        </p:nvSpPr>
        <p:spPr/>
        <p:txBody>
          <a:bodyPr/>
          <a:lstStyle/>
          <a:p>
            <a:endParaRPr lang="en-US"/>
          </a:p>
        </p:txBody>
      </p:sp>
      <p:sp>
        <p:nvSpPr>
          <p:cNvPr id="8" name="Text Placeholder 7"/>
          <p:cNvSpPr>
            <a:spLocks noGrp="1"/>
          </p:cNvSpPr>
          <p:nvPr>
            <p:ph type="body" sz="half" idx="2"/>
          </p:nvPr>
        </p:nvSpPr>
        <p:spPr/>
        <p:txBody>
          <a:bodyPr>
            <a:normAutofit/>
          </a:bodyPr>
          <a:lstStyle/>
          <a:p>
            <a:r>
              <a:rPr lang="en-US" sz="2000" dirty="0" smtClean="0"/>
              <a:t>Advertisement for the Capture of Harriet Jacobs, 1835</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Slaves of the Rebel General Thomas F. Drayton, Hilton Head, South Carolina, May 1862.   Henry P. Moore, photographer</a:t>
            </a:r>
            <a:endParaRPr lang="en-US" dirty="0"/>
          </a:p>
        </p:txBody>
      </p:sp>
      <p:pic>
        <p:nvPicPr>
          <p:cNvPr id="5" name="Picture 4"/>
          <p:cNvPicPr>
            <a:picLocks noChangeAspect="1"/>
          </p:cNvPicPr>
          <p:nvPr/>
        </p:nvPicPr>
        <p:blipFill>
          <a:blip r:embed="rId2"/>
          <a:stretch>
            <a:fillRect/>
          </a:stretch>
        </p:blipFill>
        <p:spPr>
          <a:xfrm>
            <a:off x="1498172" y="357823"/>
            <a:ext cx="6372352" cy="500951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24682" y="-1756166"/>
            <a:ext cx="15125700" cy="1079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Picture Placeholder 5"/>
          <p:cNvSpPr>
            <a:spLocks noGrp="1"/>
          </p:cNvSpPr>
          <p:nvPr>
            <p:ph type="pic" idx="1"/>
          </p:nvPr>
        </p:nvSpPr>
        <p:spPr/>
      </p:sp>
      <p:sp>
        <p:nvSpPr>
          <p:cNvPr id="7" name="Text Placeholder 6"/>
          <p:cNvSpPr>
            <a:spLocks noGrp="1"/>
          </p:cNvSpPr>
          <p:nvPr>
            <p:ph type="body" sz="half" idx="2"/>
          </p:nvPr>
        </p:nvSpPr>
        <p:spPr>
          <a:xfrm>
            <a:off x="1792288" y="5886894"/>
            <a:ext cx="5486400" cy="971106"/>
          </a:xfrm>
        </p:spPr>
        <p:txBody>
          <a:bodyPr>
            <a:normAutofit/>
          </a:bodyPr>
          <a:lstStyle/>
          <a:p>
            <a:r>
              <a:rPr lang="en-US" dirty="0" smtClean="0"/>
              <a:t>"Large group of slaves standing in front of buildings on Smith's Plantation, Beaufort, South Carolina."  Timothy O'Sullivan, photographer.  Source: Library of Congress</a:t>
            </a:r>
            <a:endParaRPr lang="en-US" dirty="0"/>
          </a:p>
        </p:txBody>
      </p:sp>
      <p:pic>
        <p:nvPicPr>
          <p:cNvPr id="8" name="Picture 7"/>
          <p:cNvPicPr>
            <a:picLocks noChangeAspect="1"/>
          </p:cNvPicPr>
          <p:nvPr/>
        </p:nvPicPr>
        <p:blipFill>
          <a:blip r:embed="rId2"/>
          <a:stretch>
            <a:fillRect/>
          </a:stretch>
        </p:blipFill>
        <p:spPr>
          <a:xfrm>
            <a:off x="1063668" y="-634717"/>
            <a:ext cx="6502400" cy="63703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220638"/>
            <a:ext cx="5486400" cy="491347"/>
          </a:xfrm>
        </p:spPr>
        <p:txBody>
          <a:bodyPr>
            <a:normAutofit lnSpcReduction="10000"/>
          </a:bodyPr>
          <a:lstStyle/>
          <a:p>
            <a:r>
              <a:rPr lang="en-US" dirty="0" smtClean="0"/>
              <a:t>Five generations, Smith's Plantation, Beaufort, South Carolina, 1862</a:t>
            </a:r>
            <a:endParaRPr lang="en-US" dirty="0"/>
          </a:p>
        </p:txBody>
      </p:sp>
      <p:pic>
        <p:nvPicPr>
          <p:cNvPr id="5" name="Picture 4"/>
          <p:cNvPicPr>
            <a:picLocks noChangeAspect="1"/>
          </p:cNvPicPr>
          <p:nvPr/>
        </p:nvPicPr>
        <p:blipFill>
          <a:blip r:embed="rId2"/>
          <a:stretch>
            <a:fillRect/>
          </a:stretch>
        </p:blipFill>
        <p:spPr>
          <a:xfrm>
            <a:off x="2171930" y="43358"/>
            <a:ext cx="4941824" cy="61772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jpeg"/>
          <p:cNvPicPr>
            <a:picLocks noChangeAspect="1"/>
          </p:cNvPicPr>
          <p:nvPr/>
        </p:nvPicPr>
        <p:blipFill>
          <a:blip r:embed="rId2"/>
          <a:stretch>
            <a:fillRect/>
          </a:stretch>
        </p:blipFill>
        <p:spPr>
          <a:xfrm>
            <a:off x="3370263" y="1295400"/>
            <a:ext cx="2400300" cy="3378200"/>
          </a:xfrm>
          <a:prstGeom prst="rect">
            <a:avLst/>
          </a:prstGeom>
        </p:spPr>
      </p:pic>
      <p:pic>
        <p:nvPicPr>
          <p:cNvPr id="3" name="Picture 2" descr="jackscv.jpg"/>
          <p:cNvPicPr>
            <a:picLocks noChangeAspect="1"/>
          </p:cNvPicPr>
          <p:nvPr/>
        </p:nvPicPr>
        <p:blipFill>
          <a:blip r:embed="rId3"/>
          <a:stretch>
            <a:fillRect/>
          </a:stretch>
        </p:blipFill>
        <p:spPr>
          <a:xfrm>
            <a:off x="2403220" y="-1"/>
            <a:ext cx="4518025" cy="68580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MattieJJackson13.jpg"/>
          <p:cNvPicPr>
            <a:picLocks noGrp="1" noChangeAspect="1"/>
          </p:cNvPicPr>
          <p:nvPr>
            <p:ph type="pic" idx="1"/>
          </p:nvPr>
        </p:nvPicPr>
        <p:blipFill>
          <a:blip r:embed="rId2"/>
          <a:srcRect l="-57448" r="-57448"/>
          <a:stretch>
            <a:fillRect/>
          </a:stretch>
        </p:blipFill>
        <p:spPr>
          <a:xfrm>
            <a:off x="948688" y="-1120852"/>
            <a:ext cx="6851004" cy="5138242"/>
          </a:xfrm>
        </p:spPr>
      </p:pic>
      <p:sp>
        <p:nvSpPr>
          <p:cNvPr id="4" name="Text Placeholder 3"/>
          <p:cNvSpPr>
            <a:spLocks noGrp="1"/>
          </p:cNvSpPr>
          <p:nvPr>
            <p:ph type="body" sz="half" idx="2"/>
          </p:nvPr>
        </p:nvSpPr>
        <p:spPr/>
        <p:txBody>
          <a:bodyPr/>
          <a:lstStyle/>
          <a:p>
            <a:r>
              <a:rPr lang="en-US" dirty="0" smtClean="0"/>
              <a:t>Excerpt from Mattie J. Jackson, </a:t>
            </a:r>
            <a:r>
              <a:rPr lang="en-US" i="1" dirty="0" smtClean="0"/>
              <a:t>The Story of Mattie J. Jackson</a:t>
            </a:r>
            <a:r>
              <a:rPr lang="en-US" dirty="0" smtClean="0"/>
              <a:t>, 1866</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0046_enlarg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69" y="48449"/>
            <a:ext cx="4500387" cy="6809551"/>
          </a:xfrm>
          <a:prstGeom prst="rect">
            <a:avLst/>
          </a:prstGeom>
        </p:spPr>
      </p:pic>
      <p:sp>
        <p:nvSpPr>
          <p:cNvPr id="2" name="Title 1"/>
          <p:cNvSpPr>
            <a:spLocks noGrp="1"/>
          </p:cNvSpPr>
          <p:nvPr>
            <p:ph type="title"/>
          </p:nvPr>
        </p:nvSpPr>
        <p:spPr/>
        <p:txBody>
          <a:bodyPr/>
          <a:lstStyle/>
          <a:p>
            <a:r>
              <a:rPr lang="en-US" dirty="0" smtClean="0"/>
              <a:t>Lincoln in 1860</a:t>
            </a:r>
            <a:endParaRPr lang="en-US" dirty="0"/>
          </a:p>
        </p:txBody>
      </p:sp>
      <p:sp>
        <p:nvSpPr>
          <p:cNvPr id="4" name="Content Placeholder 3"/>
          <p:cNvSpPr>
            <a:spLocks noGrp="1"/>
          </p:cNvSpPr>
          <p:nvPr>
            <p:ph idx="1"/>
          </p:nvPr>
        </p:nvSpPr>
        <p:spPr/>
        <p:txBody>
          <a:bodyPr/>
          <a:lstStyle/>
          <a:p>
            <a:endParaRPr lang="en-US"/>
          </a:p>
        </p:txBody>
      </p:sp>
      <p:sp>
        <p:nvSpPr>
          <p:cNvPr id="5" name="Text Placeholder 4"/>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4769160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ieJJackson14_15.jpg"/>
          <p:cNvPicPr>
            <a:picLocks noChangeAspect="1"/>
          </p:cNvPicPr>
          <p:nvPr/>
        </p:nvPicPr>
        <p:blipFill>
          <a:blip r:embed="rId2"/>
          <a:stretch>
            <a:fillRect/>
          </a:stretch>
        </p:blipFill>
        <p:spPr>
          <a:xfrm rot="16200000">
            <a:off x="1985873" y="-621475"/>
            <a:ext cx="5325466" cy="7588788"/>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a:off x="1792288" y="5979600"/>
            <a:ext cx="5486400" cy="565513"/>
          </a:xfrm>
        </p:spPr>
        <p:txBody>
          <a:bodyPr/>
          <a:lstStyle/>
          <a:p>
            <a:r>
              <a:rPr lang="en-US" dirty="0" smtClean="0"/>
              <a:t>Excerpt from Mattie J. Jackson, </a:t>
            </a:r>
            <a:r>
              <a:rPr lang="en-US" i="1" dirty="0" smtClean="0"/>
              <a:t>The Story of Mattie J. Jackson</a:t>
            </a:r>
            <a:r>
              <a:rPr lang="en-US" dirty="0" smtClean="0"/>
              <a:t>, 1866</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ncoln_custom-e4b78f8eb108f8f551c4ad7f63d08cbb8e36b9dd-s6-c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751" y="273050"/>
            <a:ext cx="3865364" cy="5708348"/>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normAutofit/>
          </a:bodyPr>
          <a:lstStyle/>
          <a:p>
            <a:r>
              <a:rPr lang="en-US" sz="2000" dirty="0" smtClean="0"/>
              <a:t>Lincoln and Emancipation</a:t>
            </a:r>
          </a:p>
          <a:p>
            <a:r>
              <a:rPr lang="en-US" sz="2000" dirty="0" smtClean="0"/>
              <a:t>In 1862</a:t>
            </a:r>
            <a:endParaRPr lang="en-US" sz="2000" dirty="0"/>
          </a:p>
        </p:txBody>
      </p:sp>
    </p:spTree>
    <p:extLst>
      <p:ext uri="{BB962C8B-B14F-4D97-AF65-F5344CB8AC3E}">
        <p14:creationId xmlns:p14="http://schemas.microsoft.com/office/powerpoint/2010/main" val="122917817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338"/>
            <a:ext cx="8229600" cy="1268862"/>
          </a:xfrm>
        </p:spPr>
        <p:txBody>
          <a:bodyPr>
            <a:normAutofit fontScale="90000"/>
          </a:bodyPr>
          <a:lstStyle/>
          <a:p>
            <a:pPr algn="l"/>
            <a:r>
              <a:rPr lang="en-US" sz="3200" b="1" dirty="0" smtClean="0"/>
              <a:t>Lincoln’s response to Horace Greeley, editor of the </a:t>
            </a:r>
            <a:r>
              <a:rPr lang="en-US" sz="3200" b="1" i="1" dirty="0" smtClean="0"/>
              <a:t>New York Tribune, </a:t>
            </a:r>
            <a:r>
              <a:rPr lang="en-US" sz="3200" b="1" dirty="0" smtClean="0"/>
              <a:t>August 1862:</a:t>
            </a:r>
            <a:endParaRPr lang="en-US" sz="3200" b="1"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“I would save the Union.  I would save it in the shortest way under the Constitution….My paramount object in this struggle </a:t>
            </a:r>
            <a:r>
              <a:rPr lang="en-US" i="1" dirty="0" smtClean="0"/>
              <a:t>is</a:t>
            </a:r>
            <a:r>
              <a:rPr lang="en-US" dirty="0" smtClean="0"/>
              <a:t> to save the Union, and is </a:t>
            </a:r>
            <a:r>
              <a:rPr lang="en-US" i="1" dirty="0" smtClean="0"/>
              <a:t>not</a:t>
            </a:r>
            <a:r>
              <a:rPr lang="en-US" dirty="0" smtClean="0"/>
              <a:t> either to save or to destroy slavery.  If I could save the Union without freeing </a:t>
            </a:r>
            <a:r>
              <a:rPr lang="en-US" i="1" dirty="0" smtClean="0"/>
              <a:t>any</a:t>
            </a:r>
            <a:r>
              <a:rPr lang="en-US" dirty="0" smtClean="0"/>
              <a:t> slave I would do it, and if I could save it by freeing </a:t>
            </a:r>
            <a:r>
              <a:rPr lang="en-US" i="1" dirty="0" smtClean="0"/>
              <a:t>all</a:t>
            </a:r>
            <a:r>
              <a:rPr lang="en-US" dirty="0" smtClean="0"/>
              <a:t> the slaves I would do that.  What I do about slavery, and the colored race, I do because I believe it helps to save the Union….I have here stated my purpose according to my view of official duty; and I intend no modification of my oft-expressed personal wish that all men everywhere could be free.”</a:t>
            </a:r>
            <a:endParaRPr lang="en-US" dirty="0"/>
          </a:p>
        </p:txBody>
      </p:sp>
    </p:spTree>
    <p:extLst>
      <p:ext uri="{BB962C8B-B14F-4D97-AF65-F5344CB8AC3E}">
        <p14:creationId xmlns:p14="http://schemas.microsoft.com/office/powerpoint/2010/main" val="1939752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305342"/>
            <a:ext cx="4572000" cy="4247317"/>
          </a:xfrm>
          <a:prstGeom prst="rect">
            <a:avLst/>
          </a:prstGeom>
        </p:spPr>
        <p:txBody>
          <a:bodyPr>
            <a:spAutoFit/>
          </a:bodyPr>
          <a:lstStyle/>
          <a:p>
            <a:r>
              <a:rPr lang="en-US" dirty="0"/>
              <a:t>That it is my purpose, upon the next meeting of Congress to again recommend the adoption of a practical measure tendering pecuniary aid to the free acceptance or rejection of all slave States, so called, the people whereof may not then be in rebellion against the United States and which States may then have voluntarily adopted, or thereafter may voluntarily adopt, immediate or gradual abolishment of slavery within their respective limits; and that the effort to colonize persons of African descent, with their consent, upon this continent, or elsewhere, with the previously obtained consent of the Governments existing there, will be continued.</a:t>
            </a:r>
          </a:p>
        </p:txBody>
      </p:sp>
      <p:sp>
        <p:nvSpPr>
          <p:cNvPr id="3" name="Title 2"/>
          <p:cNvSpPr>
            <a:spLocks noGrp="1"/>
          </p:cNvSpPr>
          <p:nvPr>
            <p:ph type="title"/>
          </p:nvPr>
        </p:nvSpPr>
        <p:spPr>
          <a:xfrm>
            <a:off x="457200" y="181931"/>
            <a:ext cx="8229600" cy="1143000"/>
          </a:xfrm>
        </p:spPr>
        <p:txBody>
          <a:bodyPr>
            <a:normAutofit/>
          </a:bodyPr>
          <a:lstStyle/>
          <a:p>
            <a:r>
              <a:rPr lang="en-US" sz="2400" dirty="0" smtClean="0"/>
              <a:t>Preliminary Emancipation Proclamation, September 22, 1862</a:t>
            </a:r>
            <a:endParaRPr lang="en-US" sz="2400" dirty="0"/>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389384102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Preliminary Emancipation Proclamation, September 22, 1862</a:t>
            </a:r>
            <a:endParaRPr lang="en-US" sz="2400" dirty="0"/>
          </a:p>
        </p:txBody>
      </p:sp>
      <p:sp>
        <p:nvSpPr>
          <p:cNvPr id="3" name="Content Placeholder 2"/>
          <p:cNvSpPr>
            <a:spLocks noGrp="1"/>
          </p:cNvSpPr>
          <p:nvPr>
            <p:ph idx="1"/>
          </p:nvPr>
        </p:nvSpPr>
        <p:spPr/>
        <p:txBody>
          <a:bodyPr>
            <a:normAutofit fontScale="32500" lnSpcReduction="20000"/>
          </a:bodyPr>
          <a:lstStyle/>
          <a:p>
            <a:r>
              <a:rPr lang="en-US" sz="4200" dirty="0"/>
              <a:t>I, Abraham Lincoln, President of the United States of America, and Commander-in-Chief of the Army and Navy thereof, do hereby proclaim and declare that hereafter, as heretofore, the war will be prosecuted for the object of practically restoring the constitutional relation between the United States, and each of the States, and the people thereof, in which States that relation is, or may be, suspended or disturbed</a:t>
            </a:r>
            <a:r>
              <a:rPr lang="en-US" sz="4200" dirty="0" smtClean="0"/>
              <a:t>.</a:t>
            </a:r>
            <a:endParaRPr lang="en-US" sz="4200" dirty="0"/>
          </a:p>
          <a:p>
            <a:r>
              <a:rPr lang="en-US" sz="4200" dirty="0"/>
              <a:t>That it is my purpose, upon the next meeting of Congress to again recommend the adoption of a practical measure tendering pecuniary aid to the free acceptance or rejection of all slave States, so called, the people whereof may not then be in rebellion against the United States and which States may then have voluntarily adopted, or thereafter may voluntarily adopt, immediate or gradual abolishment of slavery within their respective limits; and that the effort to colonize persons of African descent, with their consent, upon this continent, or elsewhere, with the previously obtained consent of the Governments existing there, will be continued.</a:t>
            </a:r>
          </a:p>
          <a:p>
            <a:r>
              <a:rPr lang="en-US" sz="4200" dirty="0"/>
              <a:t>That on the first day of January in the year of our Lord, one thousand eight hundred and sixty-three, all persons held as slaves within any State, or designated part of a State, the people whereof shall then be in rebellion against the United States shall be then, thenceforward, and forever free; and the executive government of the United States, including the military and naval authority thereof, will recognize and maintain the freedom of such persons, and will do no act or acts to repress such persons, or any of them, in any efforts they may make for their actual freedom.	</a:t>
            </a:r>
          </a:p>
          <a:p>
            <a:endParaRPr lang="en-US" dirty="0"/>
          </a:p>
        </p:txBody>
      </p:sp>
    </p:spTree>
    <p:extLst>
      <p:ext uri="{BB962C8B-B14F-4D97-AF65-F5344CB8AC3E}">
        <p14:creationId xmlns:p14="http://schemas.microsoft.com/office/powerpoint/2010/main" val="4270259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98188"/>
            <a:ext cx="9144000" cy="8556188"/>
          </a:xfrm>
          <a:prstGeom prst="rect">
            <a:avLst/>
          </a:prstGeom>
        </p:spPr>
        <p:txBody>
          <a:bodyPr wrap="square">
            <a:spAutoFit/>
          </a:bodyPr>
          <a:lstStyle/>
          <a:p>
            <a:r>
              <a:rPr lang="en-US" sz="1000" dirty="0" smtClean="0"/>
              <a:t> 	</a:t>
            </a:r>
          </a:p>
          <a:p>
            <a:r>
              <a:rPr lang="en-US" sz="1000" dirty="0" smtClean="0"/>
              <a:t>Print-Friendly Version</a:t>
            </a:r>
          </a:p>
          <a:p>
            <a:endParaRPr lang="en-US" sz="1000" dirty="0" smtClean="0"/>
          </a:p>
          <a:p>
            <a:r>
              <a:rPr lang="en-US" sz="1000" dirty="0" smtClean="0"/>
              <a:t>The Emancipation Proclamation</a:t>
            </a:r>
          </a:p>
          <a:p>
            <a:r>
              <a:rPr lang="en-US" sz="1000" dirty="0" smtClean="0"/>
              <a:t>January 1, 1863</a:t>
            </a:r>
          </a:p>
          <a:p>
            <a:endParaRPr lang="en-US" sz="1000" dirty="0" smtClean="0"/>
          </a:p>
          <a:p>
            <a:r>
              <a:rPr lang="en-US" sz="1000" dirty="0" smtClean="0"/>
              <a:t>A Transcription</a:t>
            </a:r>
          </a:p>
          <a:p>
            <a:endParaRPr lang="en-US" sz="1000" dirty="0" smtClean="0"/>
          </a:p>
          <a:p>
            <a:r>
              <a:rPr lang="en-US" sz="1000" dirty="0" smtClean="0"/>
              <a:t>By the President of the United States of America:</a:t>
            </a:r>
          </a:p>
          <a:p>
            <a:endParaRPr lang="en-US" sz="1000" dirty="0" smtClean="0"/>
          </a:p>
          <a:p>
            <a:r>
              <a:rPr lang="en-US" sz="1000" dirty="0" smtClean="0"/>
              <a:t>A Proclamation.</a:t>
            </a:r>
          </a:p>
          <a:p>
            <a:endParaRPr lang="en-US" sz="1000" dirty="0" smtClean="0"/>
          </a:p>
          <a:p>
            <a:r>
              <a:rPr lang="en-US" sz="1000" dirty="0" smtClean="0"/>
              <a:t>Whereas, on the twenty-second day of September, in the year of our Lord one thousand eight hundred and sixty-two, a proclamation was issued by the President of the United States, containing, among other things, the following, to wit:</a:t>
            </a:r>
          </a:p>
          <a:p>
            <a:endParaRPr lang="en-US" sz="1000" dirty="0" smtClean="0"/>
          </a:p>
          <a:p>
            <a:r>
              <a:rPr lang="en-US" sz="1000" dirty="0" smtClean="0"/>
              <a:t>"That on the first day of January, in the year of our Lord one thousand eight hundred and sixty-three, all persons held as slaves within any State or designated part of a State, the people whereof shall then be in rebellion against the United States, shall be then, thenceforward, and forever free; and the Executive Government of the United States, including the military and naval authority thereof, will recognize and maintain the freedom of such persons, and will do no act or acts to repress such persons, or any of them, in any efforts they may make for their actual freedom.</a:t>
            </a:r>
          </a:p>
          <a:p>
            <a:endParaRPr lang="en-US" sz="1000" dirty="0" smtClean="0"/>
          </a:p>
          <a:p>
            <a:r>
              <a:rPr lang="en-US" sz="1000" dirty="0" smtClean="0"/>
              <a:t>"That the Executive will, on the first day of January aforesaid, by proclamation, designate the States and parts of States, if any, in which the people thereof, respectively, shall then be in rebellion against the United States; and the fact that any State, or the people thereof, shall on that day be, in good faith, represented in the Congress of the United States by members chosen thereto at elections wherein a majority of the qualified voters of such State shall have participated, shall, in the absence of strong countervailing testimony, be deemed conclusive evidence that such State, and the people thereof, are not then in rebellion against the United States."</a:t>
            </a:r>
          </a:p>
          <a:p>
            <a:r>
              <a:rPr lang="en-US" sz="1000" dirty="0" smtClean="0"/>
              <a:t>Now, therefore I, Abraham Lincoln, President of the United States, by virtue of the power in me vested as Commander-in-Chief, of the Army and Navy of the United States in time of actual armed rebellion against the authority and government of the United States, and as a fit and necessary war measure for suppressing said rebellion, do, on this first day of January, in the year of our Lord one thousand eight hundred and sixty-three, and in accordance with my purpose so to do publicly proclaimed for the full period of one hundred days, from the day first above mentioned, order and designate as the States and parts of States wherein the people thereof respectively, are this day in rebellion against the United States, the following, to wit:</a:t>
            </a:r>
          </a:p>
          <a:p>
            <a:endParaRPr lang="en-US" sz="1000" dirty="0" smtClean="0"/>
          </a:p>
          <a:p>
            <a:r>
              <a:rPr lang="en-US" sz="1000" dirty="0" smtClean="0"/>
              <a:t>Arkansas, Texas, Louisiana, (except the Parishes of St. Bernard, Plaquemines, Jefferson, St. John, St. Charles, St. James Ascension, Assumption, Terrebonne, Lafourche, St. Mary, St. Martin, and Orleans, including the City of New Orleans) Mississippi, Alabama, Florida, Georgia, South Carolina, North Carolina, and Virginia, (except the forty-eight counties designated as West Virginia, and also the counties of Berkley, </a:t>
            </a:r>
            <a:r>
              <a:rPr lang="en-US" sz="1000" dirty="0" err="1" smtClean="0"/>
              <a:t>Accomac</a:t>
            </a:r>
            <a:r>
              <a:rPr lang="en-US" sz="1000" dirty="0" smtClean="0"/>
              <a:t>, Northampton, Elizabeth City, York, Princess Ann, and Norfolk, including the cities of Norfolk and Portsmouth[)], and which excepted parts, are for the present, left precisely as if this proclamation were not issued.</a:t>
            </a:r>
          </a:p>
          <a:p>
            <a:endParaRPr lang="en-US" sz="1000" dirty="0" smtClean="0"/>
          </a:p>
          <a:p>
            <a:r>
              <a:rPr lang="en-US" sz="1000" dirty="0" smtClean="0"/>
              <a:t>And by virtue of the power, and for the purpose aforesaid, I do order and declare that all persons held as slaves within said designated States, and parts of States, are, and henceforward shall be free; and that the Executive government of the United States, including the military and naval authorities thereof, will recognize and maintain the freedom of said persons.</a:t>
            </a:r>
          </a:p>
          <a:p>
            <a:endParaRPr lang="en-US" sz="1000" dirty="0" smtClean="0"/>
          </a:p>
          <a:p>
            <a:r>
              <a:rPr lang="en-US" sz="1000" dirty="0" smtClean="0"/>
              <a:t>And I hereby enjoin upon the people so declared to be free to abstain from all violence, unless in necessary self-</a:t>
            </a:r>
            <a:r>
              <a:rPr lang="en-US" sz="1000" dirty="0" err="1" smtClean="0"/>
              <a:t>defence</a:t>
            </a:r>
            <a:r>
              <a:rPr lang="en-US" sz="1000" dirty="0" smtClean="0"/>
              <a:t>; and I recommend to them that, in all cases when allowed, they labor faithfully for reasonable wages.</a:t>
            </a:r>
          </a:p>
          <a:p>
            <a:endParaRPr lang="en-US" sz="1000" dirty="0" smtClean="0"/>
          </a:p>
          <a:p>
            <a:r>
              <a:rPr lang="en-US" sz="1000" dirty="0" smtClean="0"/>
              <a:t>And I further declare and make known, that such persons of suitable condition, will be received into the armed service of the United States to garrison forts, positions, stations, and other places, and to man vessels of all sorts in said service.</a:t>
            </a:r>
          </a:p>
          <a:p>
            <a:endParaRPr lang="en-US" sz="1000" dirty="0" smtClean="0"/>
          </a:p>
          <a:p>
            <a:r>
              <a:rPr lang="en-US" sz="1000" dirty="0" smtClean="0"/>
              <a:t>And upon this act, sincerely believed to be an act of justice, warranted by the Constitution, upon military necessity, I invoke the considerate judgment of mankind, and the gracious favor of Almighty God.</a:t>
            </a:r>
          </a:p>
          <a:p>
            <a:endParaRPr lang="en-US" sz="1000" dirty="0" smtClean="0"/>
          </a:p>
          <a:p>
            <a:r>
              <a:rPr lang="en-US" sz="1000" dirty="0" smtClean="0"/>
              <a:t>In witness whereof, I have hereunto set my hand and caused the seal of the United States to be affixed.</a:t>
            </a:r>
          </a:p>
          <a:p>
            <a:endParaRPr lang="en-US" sz="1000" dirty="0" smtClean="0"/>
          </a:p>
          <a:p>
            <a:r>
              <a:rPr lang="en-US" sz="1000" dirty="0" smtClean="0"/>
              <a:t>Done at the City of Washington, this first day of January, in the year of our Lord one thousand eight hundred and sixty three, and of the Independence of the United States of America the eighty-seventh.</a:t>
            </a:r>
          </a:p>
          <a:p>
            <a:endParaRPr lang="en-US" sz="1000" dirty="0" smtClean="0"/>
          </a:p>
          <a:p>
            <a:r>
              <a:rPr lang="en-US" sz="1000" dirty="0" smtClean="0"/>
              <a:t>By the President: ABRAHAM LINCOLN</a:t>
            </a:r>
          </a:p>
          <a:p>
            <a:r>
              <a:rPr lang="en-US" sz="1000" dirty="0" smtClean="0"/>
              <a:t>WILLIAM H. SEWARD, Secretary of State. </a:t>
            </a:r>
            <a:endParaRPr lang="en-US" sz="1000" dirty="0"/>
          </a:p>
        </p:txBody>
      </p:sp>
    </p:spTree>
    <p:extLst>
      <p:ext uri="{BB962C8B-B14F-4D97-AF65-F5344CB8AC3E}">
        <p14:creationId xmlns:p14="http://schemas.microsoft.com/office/powerpoint/2010/main" val="2327270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tail_full.jpg"/>
          <p:cNvPicPr>
            <a:picLocks noChangeAspect="1"/>
          </p:cNvPicPr>
          <p:nvPr/>
        </p:nvPicPr>
        <p:blipFill>
          <a:blip r:embed="rId2"/>
          <a:stretch>
            <a:fillRect/>
          </a:stretch>
        </p:blipFill>
        <p:spPr>
          <a:xfrm>
            <a:off x="3097213" y="646113"/>
            <a:ext cx="2908300" cy="4546600"/>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lstStyle/>
          <a:p>
            <a:r>
              <a:rPr lang="en-US" dirty="0" smtClean="0"/>
              <a:t>The Emancipation Proclamation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a:bodyPr>
          <a:lstStyle/>
          <a:p>
            <a:r>
              <a:rPr lang="en-US" sz="3200" dirty="0" smtClean="0"/>
              <a:t>Colored Volunteers</a:t>
            </a:r>
            <a:endParaRPr lang="en-US" sz="3200" dirty="0"/>
          </a:p>
        </p:txBody>
      </p:sp>
      <p:sp>
        <p:nvSpPr>
          <p:cNvPr id="4" name="Content Placeholder 3"/>
          <p:cNvSpPr>
            <a:spLocks noGrp="1"/>
          </p:cNvSpPr>
          <p:nvPr>
            <p:ph idx="1"/>
          </p:nvPr>
        </p:nvSpPr>
        <p:spPr>
          <a:xfrm>
            <a:off x="457200" y="1536700"/>
            <a:ext cx="8420100" cy="4978400"/>
          </a:xfrm>
        </p:spPr>
        <p:txBody>
          <a:bodyPr/>
          <a:lstStyle/>
          <a:p>
            <a:pPr marL="0" indent="0">
              <a:buNone/>
            </a:pPr>
            <a:endParaRPr lang="en-US" dirty="0"/>
          </a:p>
        </p:txBody>
      </p:sp>
      <p:sp>
        <p:nvSpPr>
          <p:cNvPr id="3" name="Rectangle 2"/>
          <p:cNvSpPr/>
          <p:nvPr/>
        </p:nvSpPr>
        <p:spPr>
          <a:xfrm>
            <a:off x="1055632" y="1828039"/>
            <a:ext cx="6878102" cy="4801314"/>
          </a:xfrm>
          <a:prstGeom prst="rect">
            <a:avLst/>
          </a:prstGeom>
        </p:spPr>
        <p:txBody>
          <a:bodyPr wrap="square">
            <a:spAutoFit/>
          </a:bodyPr>
          <a:lstStyle/>
          <a:p>
            <a:r>
              <a:rPr lang="en-US" sz="2400" dirty="0" smtClean="0"/>
              <a:t>How revolutionary was the employment of African American soldiers in the Civil War, according to Frederick Douglass?  </a:t>
            </a:r>
          </a:p>
          <a:p>
            <a:endParaRPr lang="en-US" sz="2400" dirty="0"/>
          </a:p>
          <a:p>
            <a:pPr marL="457200" indent="-457200">
              <a:buAutoNum type="arabicPeriod"/>
            </a:pPr>
            <a:r>
              <a:rPr lang="en-US" sz="2400" dirty="0" smtClean="0"/>
              <a:t>Black regiments in the South, made up of freed slaves.</a:t>
            </a:r>
          </a:p>
          <a:p>
            <a:pPr marL="457200" indent="-457200">
              <a:buAutoNum type="arabicPeriod" startAt="2"/>
            </a:pPr>
            <a:r>
              <a:rPr lang="en-US" sz="2400" dirty="0" smtClean="0"/>
              <a:t>The rise of black regiments in the North</a:t>
            </a:r>
          </a:p>
          <a:p>
            <a:pPr marL="457200" indent="-457200">
              <a:buAutoNum type="arabicPeriod" startAt="3"/>
            </a:pPr>
            <a:r>
              <a:rPr lang="en-US" sz="2400" dirty="0" smtClean="0"/>
              <a:t>Changing views of African American men: war and manhood</a:t>
            </a:r>
          </a:p>
          <a:p>
            <a:pPr marL="457200" indent="-457200">
              <a:buAutoNum type="arabicPeriod" startAt="4"/>
            </a:pPr>
            <a:r>
              <a:rPr lang="en-US" sz="2400" dirty="0" smtClean="0"/>
              <a:t>The 54</a:t>
            </a:r>
            <a:r>
              <a:rPr lang="en-US" sz="2400" baseline="30000" dirty="0" smtClean="0"/>
              <a:t>th</a:t>
            </a:r>
            <a:r>
              <a:rPr lang="en-US" sz="2400" dirty="0" smtClean="0"/>
              <a:t> Massachusetts and Fort Wagner, July 18, 1863</a:t>
            </a:r>
          </a:p>
          <a:p>
            <a:pPr marL="457200" indent="-457200">
              <a:buAutoNum type="arabicPeriod" startAt="5"/>
            </a:pPr>
            <a:r>
              <a:rPr lang="en-US" sz="2400" dirty="0" smtClean="0"/>
              <a:t>“Transformation images” of black soldiers</a:t>
            </a:r>
          </a:p>
          <a:p>
            <a:endParaRPr lang="en-US" dirty="0" smtClean="0"/>
          </a:p>
        </p:txBody>
      </p:sp>
    </p:spTree>
    <p:extLst>
      <p:ext uri="{BB962C8B-B14F-4D97-AF65-F5344CB8AC3E}">
        <p14:creationId xmlns:p14="http://schemas.microsoft.com/office/powerpoint/2010/main" val="305070936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270790"/>
            <a:ext cx="5486400" cy="483478"/>
          </a:xfrm>
        </p:spPr>
        <p:txBody>
          <a:bodyPr>
            <a:normAutofit fontScale="85000" lnSpcReduction="10000"/>
          </a:bodyPr>
          <a:lstStyle/>
          <a:p>
            <a:r>
              <a:rPr lang="en-US" dirty="0" smtClean="0"/>
              <a:t>1</a:t>
            </a:r>
            <a:r>
              <a:rPr lang="en-US" baseline="30000" dirty="0" smtClean="0"/>
              <a:t>st</a:t>
            </a:r>
            <a:r>
              <a:rPr lang="en-US" dirty="0" smtClean="0"/>
              <a:t> South Carolina Colored Volunteers, "Emancipation Day in South Carolina." Source:  Frank Leslie's Illustrated Newspaper, January 24, 1863</a:t>
            </a:r>
          </a:p>
        </p:txBody>
      </p:sp>
      <p:pic>
        <p:nvPicPr>
          <p:cNvPr id="5" name="Picture 4"/>
          <p:cNvPicPr>
            <a:picLocks noChangeAspect="1"/>
          </p:cNvPicPr>
          <p:nvPr/>
        </p:nvPicPr>
        <p:blipFill>
          <a:blip r:embed="rId2"/>
          <a:stretch>
            <a:fillRect/>
          </a:stretch>
        </p:blipFill>
        <p:spPr>
          <a:xfrm>
            <a:off x="1041863" y="340754"/>
            <a:ext cx="6985000" cy="5622925"/>
          </a:xfrm>
          <a:prstGeom prst="rect">
            <a:avLst/>
          </a:prstGeom>
        </p:spPr>
      </p:pic>
    </p:spTree>
    <p:extLst>
      <p:ext uri="{BB962C8B-B14F-4D97-AF65-F5344CB8AC3E}">
        <p14:creationId xmlns:p14="http://schemas.microsoft.com/office/powerpoint/2010/main" val="17015782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6" name="Picture 5"/>
          <p:cNvPicPr>
            <a:picLocks noChangeAspect="1"/>
          </p:cNvPicPr>
          <p:nvPr/>
        </p:nvPicPr>
        <p:blipFill>
          <a:blip r:embed="rId2"/>
          <a:stretch>
            <a:fillRect/>
          </a:stretch>
        </p:blipFill>
        <p:spPr>
          <a:xfrm>
            <a:off x="-1261107" y="-514065"/>
            <a:ext cx="12700000" cy="10223500"/>
          </a:xfrm>
          <a:prstGeom prst="rect">
            <a:avLst/>
          </a:prstGeom>
        </p:spPr>
      </p:pic>
    </p:spTree>
    <p:extLst>
      <p:ext uri="{BB962C8B-B14F-4D97-AF65-F5344CB8AC3E}">
        <p14:creationId xmlns:p14="http://schemas.microsoft.com/office/powerpoint/2010/main" val="33895898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69610" y="63500"/>
            <a:ext cx="4914900" cy="6794500"/>
          </a:xfrm>
          <a:prstGeom prst="rect">
            <a:avLst/>
          </a:prstGeom>
        </p:spPr>
      </p:pic>
      <p:sp>
        <p:nvSpPr>
          <p:cNvPr id="3" name="Title 2"/>
          <p:cNvSpPr>
            <a:spLocks noGrp="1"/>
          </p:cNvSpPr>
          <p:nvPr>
            <p:ph type="title"/>
          </p:nvPr>
        </p:nvSpPr>
        <p:spPr/>
        <p:txBody>
          <a:bodyPr/>
          <a:lstStyle/>
          <a:p>
            <a:endParaRPr lang="en-US"/>
          </a:p>
        </p:txBody>
      </p:sp>
      <p:sp>
        <p:nvSpPr>
          <p:cNvPr id="4" name="Content Placeholder 3"/>
          <p:cNvSpPr>
            <a:spLocks noGrp="1"/>
          </p:cNvSpPr>
          <p:nvPr>
            <p:ph sz="half" idx="1"/>
          </p:nvPr>
        </p:nvSpPr>
        <p:spPr/>
        <p:txBody>
          <a:bodyPr/>
          <a:lstStyle/>
          <a:p>
            <a:r>
              <a:rPr lang="en-US" dirty="0" smtClean="0"/>
              <a:t>Lincoln in 1865</a:t>
            </a:r>
            <a:endParaRPr lang="en-US" dirty="0"/>
          </a:p>
        </p:txBody>
      </p:sp>
      <p:sp>
        <p:nvSpPr>
          <p:cNvPr id="5" name="Content Placeholder 4"/>
          <p:cNvSpPr>
            <a:spLocks noGrp="1"/>
          </p:cNvSpPr>
          <p:nvPr>
            <p:ph sz="half" idx="2"/>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502400"/>
            <a:ext cx="5486400" cy="355600"/>
          </a:xfrm>
        </p:spPr>
        <p:txBody>
          <a:bodyPr>
            <a:normAutofit fontScale="85000" lnSpcReduction="10000"/>
          </a:bodyPr>
          <a:lstStyle/>
          <a:p>
            <a:r>
              <a:rPr lang="en-US" dirty="0" smtClean="0"/>
              <a:t>"Teaching the Negro Recruits the Use of the </a:t>
            </a:r>
            <a:r>
              <a:rPr lang="en-US" dirty="0" err="1" smtClean="0"/>
              <a:t>Minie</a:t>
            </a:r>
            <a:r>
              <a:rPr lang="en-US" dirty="0" smtClean="0"/>
              <a:t> Rifle," March 14, 1863</a:t>
            </a:r>
            <a:endParaRPr lang="en-US" dirty="0"/>
          </a:p>
        </p:txBody>
      </p:sp>
      <p:pic>
        <p:nvPicPr>
          <p:cNvPr id="5" name="Picture 4"/>
          <p:cNvPicPr>
            <a:picLocks noChangeAspect="1"/>
          </p:cNvPicPr>
          <p:nvPr/>
        </p:nvPicPr>
        <p:blipFill>
          <a:blip r:embed="rId2"/>
          <a:stretch>
            <a:fillRect/>
          </a:stretch>
        </p:blipFill>
        <p:spPr>
          <a:xfrm>
            <a:off x="2065338" y="0"/>
            <a:ext cx="5213350" cy="6502400"/>
          </a:xfrm>
          <a:prstGeom prst="rect">
            <a:avLst/>
          </a:prstGeom>
        </p:spPr>
      </p:pic>
    </p:spTree>
    <p:extLst>
      <p:ext uri="{BB962C8B-B14F-4D97-AF65-F5344CB8AC3E}">
        <p14:creationId xmlns:p14="http://schemas.microsoft.com/office/powerpoint/2010/main" val="418106293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164842"/>
            <a:ext cx="5486400" cy="693158"/>
          </a:xfrm>
        </p:spPr>
        <p:txBody>
          <a:bodyPr/>
          <a:lstStyle/>
          <a:p>
            <a:r>
              <a:rPr lang="en-US" dirty="0" smtClean="0"/>
              <a:t>Currier &amp; Ives, "The Colored Volunteer:  Marching into Dixie"</a:t>
            </a:r>
            <a:endParaRPr lang="en-US" dirty="0"/>
          </a:p>
        </p:txBody>
      </p:sp>
      <p:pic>
        <p:nvPicPr>
          <p:cNvPr id="5" name="Picture 4"/>
          <p:cNvPicPr>
            <a:picLocks noChangeAspect="1"/>
          </p:cNvPicPr>
          <p:nvPr/>
        </p:nvPicPr>
        <p:blipFill>
          <a:blip r:embed="rId2"/>
          <a:stretch>
            <a:fillRect/>
          </a:stretch>
        </p:blipFill>
        <p:spPr>
          <a:xfrm>
            <a:off x="2233786" y="297442"/>
            <a:ext cx="4417314" cy="5867400"/>
          </a:xfrm>
          <a:prstGeom prst="rect">
            <a:avLst/>
          </a:prstGeom>
        </p:spPr>
      </p:pic>
    </p:spTree>
    <p:extLst>
      <p:ext uri="{BB962C8B-B14F-4D97-AF65-F5344CB8AC3E}">
        <p14:creationId xmlns:p14="http://schemas.microsoft.com/office/powerpoint/2010/main" val="7372830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984004"/>
          </a:xfrm>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Company E, 4th U.S. Colored Infantry.   Organized in July 1863, with most men former slaves from North Carolina.  </a:t>
            </a:r>
            <a:endParaRPr lang="en-US" dirty="0"/>
          </a:p>
        </p:txBody>
      </p:sp>
      <p:pic>
        <p:nvPicPr>
          <p:cNvPr id="5" name="Picture 4"/>
          <p:cNvPicPr>
            <a:picLocks noChangeAspect="1"/>
          </p:cNvPicPr>
          <p:nvPr/>
        </p:nvPicPr>
        <p:blipFill>
          <a:blip r:embed="rId2"/>
          <a:stretch>
            <a:fillRect/>
          </a:stretch>
        </p:blipFill>
        <p:spPr>
          <a:xfrm>
            <a:off x="1464671" y="0"/>
            <a:ext cx="6762496" cy="5421884"/>
          </a:xfrm>
          <a:prstGeom prst="rect">
            <a:avLst/>
          </a:prstGeom>
        </p:spPr>
      </p:pic>
    </p:spTree>
    <p:extLst>
      <p:ext uri="{BB962C8B-B14F-4D97-AF65-F5344CB8AC3E}">
        <p14:creationId xmlns:p14="http://schemas.microsoft.com/office/powerpoint/2010/main" val="258875390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188878"/>
            <a:ext cx="5486400" cy="669122"/>
          </a:xfrm>
        </p:spPr>
        <p:txBody>
          <a:bodyPr/>
          <a:lstStyle/>
          <a:p>
            <a:r>
              <a:rPr lang="en-US" dirty="0" smtClean="0"/>
              <a:t>First Kansas Colored Volunteers, Harper's Weekly, March 14, 1863</a:t>
            </a:r>
            <a:endParaRPr lang="en-US" dirty="0"/>
          </a:p>
        </p:txBody>
      </p:sp>
      <p:pic>
        <p:nvPicPr>
          <p:cNvPr id="5" name="Picture 4"/>
          <p:cNvPicPr>
            <a:picLocks noChangeAspect="1"/>
          </p:cNvPicPr>
          <p:nvPr/>
        </p:nvPicPr>
        <p:blipFill>
          <a:blip r:embed="rId2"/>
          <a:stretch>
            <a:fillRect/>
          </a:stretch>
        </p:blipFill>
        <p:spPr>
          <a:xfrm>
            <a:off x="337624" y="165268"/>
            <a:ext cx="8572500" cy="6023610"/>
          </a:xfrm>
          <a:prstGeom prst="rect">
            <a:avLst/>
          </a:prstGeom>
        </p:spPr>
      </p:pic>
    </p:spTree>
    <p:extLst>
      <p:ext uri="{BB962C8B-B14F-4D97-AF65-F5344CB8AC3E}">
        <p14:creationId xmlns:p14="http://schemas.microsoft.com/office/powerpoint/2010/main" val="12441445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284148"/>
            <a:ext cx="5486400" cy="413926"/>
          </a:xfrm>
        </p:spPr>
        <p:txBody>
          <a:bodyPr/>
          <a:lstStyle/>
          <a:p>
            <a:r>
              <a:rPr lang="en-US" dirty="0" smtClean="0"/>
              <a:t>Frank Leslie's Illustrated Weekly, Jan. 16, 1864</a:t>
            </a:r>
            <a:endParaRPr lang="en-US" dirty="0"/>
          </a:p>
        </p:txBody>
      </p:sp>
      <p:pic>
        <p:nvPicPr>
          <p:cNvPr id="5" name="Picture 4"/>
          <p:cNvPicPr>
            <a:picLocks noChangeAspect="1"/>
          </p:cNvPicPr>
          <p:nvPr/>
        </p:nvPicPr>
        <p:blipFill>
          <a:blip r:embed="rId2"/>
          <a:stretch>
            <a:fillRect/>
          </a:stretch>
        </p:blipFill>
        <p:spPr>
          <a:xfrm>
            <a:off x="691403" y="611312"/>
            <a:ext cx="7693660" cy="5672836"/>
          </a:xfrm>
          <a:prstGeom prst="rect">
            <a:avLst/>
          </a:prstGeom>
        </p:spPr>
      </p:pic>
    </p:spTree>
    <p:extLst>
      <p:ext uri="{BB962C8B-B14F-4D97-AF65-F5344CB8AC3E}">
        <p14:creationId xmlns:p14="http://schemas.microsoft.com/office/powerpoint/2010/main" val="155031027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8152" y="0"/>
            <a:ext cx="3386328" cy="6705600"/>
          </a:xfrm>
          <a:prstGeom prst="rect">
            <a:avLst/>
          </a:prstGeom>
        </p:spPr>
      </p:pic>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sp>
        <p:nvSpPr>
          <p:cNvPr id="5" name="Text Placeholder 4"/>
          <p:cNvSpPr>
            <a:spLocks noGrp="1"/>
          </p:cNvSpPr>
          <p:nvPr>
            <p:ph type="body" sz="half" idx="2"/>
          </p:nvPr>
        </p:nvSpPr>
        <p:spPr/>
        <p:txBody>
          <a:bodyPr>
            <a:normAutofit/>
          </a:bodyPr>
          <a:lstStyle/>
          <a:p>
            <a:r>
              <a:rPr lang="en-US" sz="2400" dirty="0" smtClean="0"/>
              <a:t>Recruiting Poster</a:t>
            </a:r>
            <a:endParaRPr lang="en-US" sz="2400" dirty="0"/>
          </a:p>
        </p:txBody>
      </p:sp>
    </p:spTree>
    <p:extLst>
      <p:ext uri="{BB962C8B-B14F-4D97-AF65-F5344CB8AC3E}">
        <p14:creationId xmlns:p14="http://schemas.microsoft.com/office/powerpoint/2010/main" val="133263971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Recruiting Poster, 54th Regiment</a:t>
            </a:r>
            <a:endParaRPr lang="en-US" dirty="0"/>
          </a:p>
        </p:txBody>
      </p:sp>
      <p:pic>
        <p:nvPicPr>
          <p:cNvPr id="5" name="Picture 4"/>
          <p:cNvPicPr>
            <a:picLocks noChangeAspect="1"/>
          </p:cNvPicPr>
          <p:nvPr/>
        </p:nvPicPr>
        <p:blipFill>
          <a:blip r:embed="rId2"/>
          <a:stretch>
            <a:fillRect/>
          </a:stretch>
        </p:blipFill>
        <p:spPr>
          <a:xfrm>
            <a:off x="3154631" y="917575"/>
            <a:ext cx="2806700" cy="3810000"/>
          </a:xfrm>
          <a:prstGeom prst="rect">
            <a:avLst/>
          </a:prstGeom>
        </p:spPr>
      </p:pic>
    </p:spTree>
    <p:extLst>
      <p:ext uri="{BB962C8B-B14F-4D97-AF65-F5344CB8AC3E}">
        <p14:creationId xmlns:p14="http://schemas.microsoft.com/office/powerpoint/2010/main" val="143620926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Lewis Douglass</a:t>
            </a:r>
            <a:endParaRPr lang="en-US" dirty="0"/>
          </a:p>
        </p:txBody>
      </p:sp>
      <p:pic>
        <p:nvPicPr>
          <p:cNvPr id="5" name="Picture 4"/>
          <p:cNvPicPr>
            <a:picLocks noChangeAspect="1"/>
          </p:cNvPicPr>
          <p:nvPr/>
        </p:nvPicPr>
        <p:blipFill>
          <a:blip r:embed="rId2"/>
          <a:stretch>
            <a:fillRect/>
          </a:stretch>
        </p:blipFill>
        <p:spPr>
          <a:xfrm>
            <a:off x="3159427" y="414338"/>
            <a:ext cx="3035300" cy="4953000"/>
          </a:xfrm>
          <a:prstGeom prst="rect">
            <a:avLst/>
          </a:prstGeom>
        </p:spPr>
      </p:pic>
    </p:spTree>
    <p:extLst>
      <p:ext uri="{BB962C8B-B14F-4D97-AF65-F5344CB8AC3E}">
        <p14:creationId xmlns:p14="http://schemas.microsoft.com/office/powerpoint/2010/main" val="353091273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a:xfrm>
            <a:off x="1817688" y="612775"/>
            <a:ext cx="5486400" cy="4114800"/>
          </a:xfrm>
        </p:spPr>
      </p:sp>
      <p:sp>
        <p:nvSpPr>
          <p:cNvPr id="4" name="Text Placeholder 3"/>
          <p:cNvSpPr>
            <a:spLocks noGrp="1"/>
          </p:cNvSpPr>
          <p:nvPr>
            <p:ph type="body" sz="half" idx="2"/>
          </p:nvPr>
        </p:nvSpPr>
        <p:spPr/>
        <p:txBody>
          <a:bodyPr/>
          <a:lstStyle/>
          <a:p>
            <a:r>
              <a:rPr lang="en-US" dirty="0" smtClean="0"/>
              <a:t>Robert Gould Shaw</a:t>
            </a:r>
            <a:endParaRPr lang="en-US" dirty="0"/>
          </a:p>
        </p:txBody>
      </p:sp>
      <p:pic>
        <p:nvPicPr>
          <p:cNvPr id="5" name="Picture 4"/>
          <p:cNvPicPr>
            <a:picLocks noChangeAspect="1"/>
          </p:cNvPicPr>
          <p:nvPr/>
        </p:nvPicPr>
        <p:blipFill>
          <a:blip r:embed="rId2"/>
          <a:stretch>
            <a:fillRect/>
          </a:stretch>
        </p:blipFill>
        <p:spPr>
          <a:xfrm>
            <a:off x="2980857" y="571818"/>
            <a:ext cx="3072130" cy="4795520"/>
          </a:xfrm>
          <a:prstGeom prst="rect">
            <a:avLst/>
          </a:prstGeom>
        </p:spPr>
      </p:pic>
    </p:spTree>
    <p:extLst>
      <p:ext uri="{BB962C8B-B14F-4D97-AF65-F5344CB8AC3E}">
        <p14:creationId xmlns:p14="http://schemas.microsoft.com/office/powerpoint/2010/main" val="23637344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139814"/>
            <a:ext cx="5486400" cy="718185"/>
          </a:xfrm>
        </p:spPr>
        <p:txBody>
          <a:bodyPr/>
          <a:lstStyle/>
          <a:p>
            <a:r>
              <a:rPr lang="en-US" dirty="0" smtClean="0"/>
              <a:t>Soldier, 54th Massachusetts</a:t>
            </a:r>
            <a:endParaRPr lang="en-US" dirty="0"/>
          </a:p>
        </p:txBody>
      </p:sp>
      <p:pic>
        <p:nvPicPr>
          <p:cNvPr id="5" name="Picture 4"/>
          <p:cNvPicPr>
            <a:picLocks noChangeAspect="1"/>
          </p:cNvPicPr>
          <p:nvPr/>
        </p:nvPicPr>
        <p:blipFill>
          <a:blip r:embed="rId2"/>
          <a:stretch>
            <a:fillRect/>
          </a:stretch>
        </p:blipFill>
        <p:spPr>
          <a:xfrm>
            <a:off x="2596156" y="0"/>
            <a:ext cx="4191000" cy="6139815"/>
          </a:xfrm>
          <a:prstGeom prst="rect">
            <a:avLst/>
          </a:prstGeom>
        </p:spPr>
      </p:pic>
    </p:spTree>
    <p:extLst>
      <p:ext uri="{BB962C8B-B14F-4D97-AF65-F5344CB8AC3E}">
        <p14:creationId xmlns:p14="http://schemas.microsoft.com/office/powerpoint/2010/main" val="26314745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Lincoln’s First Inaugural Address</a:t>
            </a:r>
            <a:endParaRPr lang="en-US" sz="3200" dirty="0"/>
          </a:p>
        </p:txBody>
      </p:sp>
      <p:sp>
        <p:nvSpPr>
          <p:cNvPr id="3" name="Content Placeholder 2"/>
          <p:cNvSpPr>
            <a:spLocks noGrp="1"/>
          </p:cNvSpPr>
          <p:nvPr>
            <p:ph idx="1"/>
          </p:nvPr>
        </p:nvSpPr>
        <p:spPr/>
        <p:txBody>
          <a:bodyPr>
            <a:normAutofit lnSpcReduction="10000"/>
          </a:bodyPr>
          <a:lstStyle/>
          <a:p>
            <a:pPr marL="0" indent="0">
              <a:buNone/>
            </a:pPr>
            <a:r>
              <a:rPr lang="en-US" dirty="0" smtClean="0"/>
              <a:t>I am loth to close.  We are not enemies, but friends.  We must not be enemies.  Though passion may have strained, it must not break our bonds of affection.  The mystic chords of memory, stretching from every battle-field and patriot grave, to every living heart and hearthstone, all over this broad land, will yet swell the chorus of the Union, when again touched, as surely they will be, by the better angels of our nature.  </a:t>
            </a:r>
            <a:endParaRPr lang="en-US" dirty="0"/>
          </a:p>
        </p:txBody>
      </p:sp>
    </p:spTree>
    <p:extLst>
      <p:ext uri="{BB962C8B-B14F-4D97-AF65-F5344CB8AC3E}">
        <p14:creationId xmlns:p14="http://schemas.microsoft.com/office/powerpoint/2010/main" val="187881838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301402"/>
            <a:ext cx="5486400" cy="556597"/>
          </a:xfrm>
        </p:spPr>
        <p:txBody>
          <a:bodyPr>
            <a:normAutofit/>
          </a:bodyPr>
          <a:lstStyle/>
          <a:p>
            <a:r>
              <a:rPr lang="en-US" dirty="0" smtClean="0"/>
              <a:t>Private Charles H. </a:t>
            </a:r>
            <a:r>
              <a:rPr lang="en-US" dirty="0" err="1" smtClean="0"/>
              <a:t>Arnum</a:t>
            </a:r>
            <a:endParaRPr lang="en-US" dirty="0"/>
          </a:p>
        </p:txBody>
      </p:sp>
      <p:pic>
        <p:nvPicPr>
          <p:cNvPr id="5" name="Picture 4"/>
          <p:cNvPicPr>
            <a:picLocks noChangeAspect="1"/>
          </p:cNvPicPr>
          <p:nvPr/>
        </p:nvPicPr>
        <p:blipFill>
          <a:blip r:embed="rId2"/>
          <a:stretch>
            <a:fillRect/>
          </a:stretch>
        </p:blipFill>
        <p:spPr>
          <a:xfrm>
            <a:off x="2508069" y="0"/>
            <a:ext cx="4267708" cy="6271641"/>
          </a:xfrm>
          <a:prstGeom prst="rect">
            <a:avLst/>
          </a:prstGeom>
        </p:spPr>
      </p:pic>
    </p:spTree>
    <p:extLst>
      <p:ext uri="{BB962C8B-B14F-4D97-AF65-F5344CB8AC3E}">
        <p14:creationId xmlns:p14="http://schemas.microsoft.com/office/powerpoint/2010/main" val="223708592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121146"/>
            <a:ext cx="5486400" cy="736854"/>
          </a:xfrm>
        </p:spPr>
        <p:txBody>
          <a:bodyPr/>
          <a:lstStyle/>
          <a:p>
            <a:r>
              <a:rPr lang="en-US" dirty="0" smtClean="0"/>
              <a:t>Sgt. Henry Stewart, Company E, 54th Massachusetts Infantry</a:t>
            </a:r>
            <a:endParaRPr lang="en-US" dirty="0"/>
          </a:p>
        </p:txBody>
      </p:sp>
      <p:pic>
        <p:nvPicPr>
          <p:cNvPr id="5" name="Picture 4"/>
          <p:cNvPicPr>
            <a:picLocks noChangeAspect="1"/>
          </p:cNvPicPr>
          <p:nvPr/>
        </p:nvPicPr>
        <p:blipFill>
          <a:blip r:embed="rId2"/>
          <a:stretch>
            <a:fillRect/>
          </a:stretch>
        </p:blipFill>
        <p:spPr>
          <a:xfrm>
            <a:off x="2063876" y="0"/>
            <a:ext cx="4692142" cy="6121146"/>
          </a:xfrm>
          <a:prstGeom prst="rect">
            <a:avLst/>
          </a:prstGeom>
        </p:spPr>
      </p:pic>
    </p:spTree>
    <p:extLst>
      <p:ext uri="{BB962C8B-B14F-4D97-AF65-F5344CB8AC3E}">
        <p14:creationId xmlns:p14="http://schemas.microsoft.com/office/powerpoint/2010/main" val="184957792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012052"/>
            <a:ext cx="5486400" cy="845947"/>
          </a:xfrm>
        </p:spPr>
        <p:txBody>
          <a:bodyPr/>
          <a:lstStyle/>
          <a:p>
            <a:r>
              <a:rPr lang="en-US" dirty="0" smtClean="0"/>
              <a:t>Currier &amp; Ives print:  "The Gallant Charge of the Fifty Fourth Massachusetts (Colored) Regiment," 1863</a:t>
            </a:r>
            <a:endParaRPr lang="en-US" dirty="0"/>
          </a:p>
        </p:txBody>
      </p:sp>
      <p:pic>
        <p:nvPicPr>
          <p:cNvPr id="5" name="Picture 4"/>
          <p:cNvPicPr>
            <a:picLocks noChangeAspect="1"/>
          </p:cNvPicPr>
          <p:nvPr/>
        </p:nvPicPr>
        <p:blipFill>
          <a:blip r:embed="rId2"/>
          <a:stretch>
            <a:fillRect/>
          </a:stretch>
        </p:blipFill>
        <p:spPr>
          <a:xfrm>
            <a:off x="913840" y="259120"/>
            <a:ext cx="7453376" cy="5405120"/>
          </a:xfrm>
          <a:prstGeom prst="rect">
            <a:avLst/>
          </a:prstGeom>
        </p:spPr>
      </p:pic>
    </p:spTree>
    <p:extLst>
      <p:ext uri="{BB962C8B-B14F-4D97-AF65-F5344CB8AC3E}">
        <p14:creationId xmlns:p14="http://schemas.microsoft.com/office/powerpoint/2010/main" val="417563489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381778"/>
            <a:ext cx="5486400" cy="476222"/>
          </a:xfrm>
        </p:spPr>
        <p:txBody>
          <a:bodyPr/>
          <a:lstStyle/>
          <a:p>
            <a:r>
              <a:rPr lang="en-US" dirty="0" smtClean="0"/>
              <a:t>Fort Wagner</a:t>
            </a:r>
            <a:endParaRPr lang="en-US" dirty="0"/>
          </a:p>
        </p:txBody>
      </p:sp>
      <p:pic>
        <p:nvPicPr>
          <p:cNvPr id="5" name="Picture 4"/>
          <p:cNvPicPr>
            <a:picLocks noChangeAspect="1"/>
          </p:cNvPicPr>
          <p:nvPr/>
        </p:nvPicPr>
        <p:blipFill>
          <a:blip r:embed="rId2"/>
          <a:stretch>
            <a:fillRect/>
          </a:stretch>
        </p:blipFill>
        <p:spPr>
          <a:xfrm>
            <a:off x="0" y="0"/>
            <a:ext cx="9248140" cy="6370320"/>
          </a:xfrm>
          <a:prstGeom prst="rect">
            <a:avLst/>
          </a:prstGeom>
        </p:spPr>
      </p:pic>
    </p:spTree>
    <p:extLst>
      <p:ext uri="{BB962C8B-B14F-4D97-AF65-F5344CB8AC3E}">
        <p14:creationId xmlns:p14="http://schemas.microsoft.com/office/powerpoint/2010/main" val="50585313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366206"/>
            <a:ext cx="5486400" cy="491793"/>
          </a:xfrm>
        </p:spPr>
        <p:txBody>
          <a:bodyPr>
            <a:normAutofit lnSpcReduction="10000"/>
          </a:bodyPr>
          <a:lstStyle/>
          <a:p>
            <a:r>
              <a:rPr lang="en-US" dirty="0" smtClean="0"/>
              <a:t>Casualty list of the 54th Massachusetts Infantry Regiment after the assault on Fort Wagner, July 16-18, 1863</a:t>
            </a:r>
            <a:endParaRPr lang="en-US" dirty="0"/>
          </a:p>
        </p:txBody>
      </p:sp>
      <p:pic>
        <p:nvPicPr>
          <p:cNvPr id="5" name="Picture 4"/>
          <p:cNvPicPr>
            <a:picLocks noChangeAspect="1"/>
          </p:cNvPicPr>
          <p:nvPr/>
        </p:nvPicPr>
        <p:blipFill>
          <a:blip r:embed="rId2"/>
          <a:stretch>
            <a:fillRect/>
          </a:stretch>
        </p:blipFill>
        <p:spPr>
          <a:xfrm>
            <a:off x="2436408" y="-32054"/>
            <a:ext cx="4191000" cy="6398260"/>
          </a:xfrm>
          <a:prstGeom prst="rect">
            <a:avLst/>
          </a:prstGeom>
        </p:spPr>
      </p:pic>
    </p:spTree>
    <p:extLst>
      <p:ext uri="{BB962C8B-B14F-4D97-AF65-F5344CB8AC3E}">
        <p14:creationId xmlns:p14="http://schemas.microsoft.com/office/powerpoint/2010/main" val="85038220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2027" y="0"/>
            <a:ext cx="7620000" cy="11633200"/>
          </a:xfrm>
          <a:prstGeom prst="rect">
            <a:avLst/>
          </a:prstGeom>
        </p:spPr>
      </p:pic>
    </p:spTree>
    <p:extLst>
      <p:ext uri="{BB962C8B-B14F-4D97-AF65-F5344CB8AC3E}">
        <p14:creationId xmlns:p14="http://schemas.microsoft.com/office/powerpoint/2010/main" val="200882721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2545" y="-1"/>
            <a:ext cx="8484616" cy="6009640"/>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a:xfrm>
            <a:off x="1792288" y="891587"/>
            <a:ext cx="5486400" cy="4114800"/>
          </a:xfrm>
        </p:spPr>
      </p:sp>
      <p:sp>
        <p:nvSpPr>
          <p:cNvPr id="5" name="Text Placeholder 4"/>
          <p:cNvSpPr>
            <a:spLocks noGrp="1"/>
          </p:cNvSpPr>
          <p:nvPr>
            <p:ph type="body" sz="half" idx="2"/>
          </p:nvPr>
        </p:nvSpPr>
        <p:spPr>
          <a:xfrm>
            <a:off x="1792288" y="6102884"/>
            <a:ext cx="5486400" cy="755116"/>
          </a:xfrm>
        </p:spPr>
        <p:txBody>
          <a:bodyPr/>
          <a:lstStyle/>
          <a:p>
            <a:r>
              <a:rPr lang="en-US" dirty="0" smtClean="0"/>
              <a:t>"A Typical Negro," Harper's Weekly, July 4, 1863</a:t>
            </a:r>
            <a:endParaRPr lang="en-US" dirty="0"/>
          </a:p>
        </p:txBody>
      </p:sp>
    </p:spTree>
    <p:extLst>
      <p:ext uri="{BB962C8B-B14F-4D97-AF65-F5344CB8AC3E}">
        <p14:creationId xmlns:p14="http://schemas.microsoft.com/office/powerpoint/2010/main" val="87295651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i="1" dirty="0" smtClean="0"/>
              <a:t>A Bit of History:  The Contraband; The Recruit; the </a:t>
            </a:r>
            <a:r>
              <a:rPr lang="en-US" dirty="0" smtClean="0"/>
              <a:t>Veteran, by Thomas Waterman Wood, 1865</a:t>
            </a:r>
            <a:endParaRPr lang="en-US" dirty="0"/>
          </a:p>
        </p:txBody>
      </p:sp>
      <p:pic>
        <p:nvPicPr>
          <p:cNvPr id="5" name="Picture 4"/>
          <p:cNvPicPr>
            <a:picLocks noChangeAspect="1"/>
          </p:cNvPicPr>
          <p:nvPr/>
        </p:nvPicPr>
        <p:blipFill>
          <a:blip r:embed="rId2"/>
          <a:stretch>
            <a:fillRect/>
          </a:stretch>
        </p:blipFill>
        <p:spPr>
          <a:xfrm>
            <a:off x="1445205" y="1105130"/>
            <a:ext cx="6414135" cy="2965069"/>
          </a:xfrm>
          <a:prstGeom prst="rect">
            <a:avLst/>
          </a:prstGeom>
        </p:spPr>
      </p:pic>
    </p:spTree>
    <p:extLst>
      <p:ext uri="{BB962C8B-B14F-4D97-AF65-F5344CB8AC3E}">
        <p14:creationId xmlns:p14="http://schemas.microsoft.com/office/powerpoint/2010/main" val="393118324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5982" y="4"/>
            <a:ext cx="5811520" cy="6331712"/>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a:off x="1792288" y="6443975"/>
            <a:ext cx="5486400" cy="317509"/>
          </a:xfrm>
        </p:spPr>
        <p:txBody>
          <a:bodyPr>
            <a:normAutofit/>
          </a:bodyPr>
          <a:lstStyle/>
          <a:p>
            <a:r>
              <a:rPr lang="en-US" dirty="0" smtClean="0"/>
              <a:t>Harper’s Weekly, April 22, 1865</a:t>
            </a:r>
            <a:endParaRPr lang="en-US" dirty="0"/>
          </a:p>
        </p:txBody>
      </p:sp>
    </p:spTree>
    <p:extLst>
      <p:ext uri="{BB962C8B-B14F-4D97-AF65-F5344CB8AC3E}">
        <p14:creationId xmlns:p14="http://schemas.microsoft.com/office/powerpoint/2010/main" val="38586062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Paths to Emancipation by Enslaved Men and Women </a:t>
            </a:r>
            <a:endParaRPr lang="en-US" sz="3200" b="1" dirty="0"/>
          </a:p>
        </p:txBody>
      </p:sp>
      <p:sp>
        <p:nvSpPr>
          <p:cNvPr id="3" name="Vertical Text Placeholder 2"/>
          <p:cNvSpPr>
            <a:spLocks noGrp="1"/>
          </p:cNvSpPr>
          <p:nvPr>
            <p:ph type="body" orient="vert" idx="4294967295"/>
          </p:nvPr>
        </p:nvSpPr>
        <p:spPr>
          <a:xfrm>
            <a:off x="0" y="1600200"/>
            <a:ext cx="8229600" cy="4525963"/>
          </a:xfrm>
        </p:spPr>
        <p:txBody>
          <a:bodyPr>
            <a:normAutofit fontScale="92500" lnSpcReduction="10000"/>
          </a:bodyPr>
          <a:lstStyle/>
          <a:p>
            <a:pPr marL="514350" indent="-514350">
              <a:buAutoNum type="alphaUcPeriod"/>
            </a:pPr>
            <a:r>
              <a:rPr lang="en-US" dirty="0"/>
              <a:t>S</a:t>
            </a:r>
            <a:r>
              <a:rPr lang="en-US" dirty="0" smtClean="0"/>
              <a:t>laves who free themselves as </a:t>
            </a:r>
            <a:r>
              <a:rPr lang="en-US" dirty="0"/>
              <a:t>"contrabands" in the Upper </a:t>
            </a:r>
            <a:r>
              <a:rPr lang="en-US" dirty="0" smtClean="0"/>
              <a:t>South</a:t>
            </a:r>
          </a:p>
          <a:p>
            <a:pPr marL="514350" indent="-514350">
              <a:buAutoNum type="alphaUcPeriod"/>
            </a:pPr>
            <a:r>
              <a:rPr lang="en-US" dirty="0" smtClean="0"/>
              <a:t>The actions of </a:t>
            </a:r>
            <a:r>
              <a:rPr lang="en-US" dirty="0"/>
              <a:t>enslaved men and women:  </a:t>
            </a:r>
            <a:r>
              <a:rPr lang="en-US" dirty="0" smtClean="0"/>
              <a:t>rumor, “voting with their feet,” </a:t>
            </a:r>
            <a:r>
              <a:rPr lang="en-US" dirty="0"/>
              <a:t>and</a:t>
            </a:r>
            <a:r>
              <a:rPr lang="en-US" dirty="0" smtClean="0"/>
              <a:t> other forms of resistance</a:t>
            </a:r>
          </a:p>
          <a:p>
            <a:pPr marL="514350" indent="-514350">
              <a:buNone/>
            </a:pPr>
            <a:r>
              <a:rPr lang="en-US" dirty="0" smtClean="0"/>
              <a:t>D. </a:t>
            </a:r>
            <a:r>
              <a:rPr lang="en-US" dirty="0"/>
              <a:t> "Contrabands" and the question of </a:t>
            </a:r>
            <a:r>
              <a:rPr lang="en-US" dirty="0" smtClean="0"/>
              <a:t>gender</a:t>
            </a:r>
          </a:p>
          <a:p>
            <a:pPr marL="514350" indent="-514350">
              <a:buNone/>
            </a:pPr>
            <a:r>
              <a:rPr lang="en-US" dirty="0" smtClean="0"/>
              <a:t>E. </a:t>
            </a:r>
            <a:r>
              <a:rPr lang="en-US" dirty="0"/>
              <a:t>  Resistance in the Lower </a:t>
            </a:r>
            <a:r>
              <a:rPr lang="en-US" dirty="0" smtClean="0"/>
              <a:t>South</a:t>
            </a:r>
          </a:p>
          <a:p>
            <a:pPr marL="514350" indent="-514350">
              <a:buNone/>
            </a:pPr>
            <a:r>
              <a:rPr lang="en-US" dirty="0" smtClean="0"/>
              <a:t>F. </a:t>
            </a:r>
            <a:r>
              <a:rPr lang="en-US" dirty="0"/>
              <a:t> The Civil War as a war within a war:  slaves resisting </a:t>
            </a:r>
            <a:r>
              <a:rPr lang="en-US" dirty="0" smtClean="0"/>
              <a:t>masters</a:t>
            </a:r>
          </a:p>
        </p:txBody>
      </p:sp>
      <p:sp>
        <p:nvSpPr>
          <p:cNvPr id="4" name="Rectangle 3"/>
          <p:cNvSpPr/>
          <p:nvPr/>
        </p:nvSpPr>
        <p:spPr>
          <a:xfrm>
            <a:off x="1792288" y="612775"/>
            <a:ext cx="5486400" cy="4114800"/>
          </a:xfrm>
          <a:prstGeom prst="rect">
            <a:avLst/>
          </a:prstGeom>
        </p:spPr>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889037"/>
            <a:ext cx="5486400" cy="724370"/>
          </a:xfrm>
        </p:spPr>
        <p:txBody>
          <a:bodyPr>
            <a:noAutofit/>
          </a:bodyPr>
          <a:lstStyle/>
          <a:p>
            <a:r>
              <a:rPr lang="en-US" sz="2000" dirty="0" smtClean="0"/>
              <a:t>Contrabands, Newport News, 1861.   Alfred R. </a:t>
            </a:r>
            <a:r>
              <a:rPr lang="en-US" sz="2000" dirty="0" err="1" smtClean="0"/>
              <a:t>Waud</a:t>
            </a:r>
            <a:r>
              <a:rPr lang="en-US" sz="2000" dirty="0" smtClean="0"/>
              <a:t>.     Source:  Library of Congress</a:t>
            </a:r>
            <a:endParaRPr lang="en-US" sz="2000" dirty="0"/>
          </a:p>
        </p:txBody>
      </p:sp>
      <p:pic>
        <p:nvPicPr>
          <p:cNvPr id="5" name="Picture 4"/>
          <p:cNvPicPr>
            <a:picLocks noChangeAspect="1"/>
          </p:cNvPicPr>
          <p:nvPr/>
        </p:nvPicPr>
        <p:blipFill>
          <a:blip r:embed="rId2"/>
          <a:stretch>
            <a:fillRect/>
          </a:stretch>
        </p:blipFill>
        <p:spPr>
          <a:xfrm>
            <a:off x="1164249" y="127665"/>
            <a:ext cx="7022592" cy="55549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40" y="0"/>
            <a:ext cx="9103360" cy="7200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011333"/>
            <a:ext cx="5486400" cy="667926"/>
          </a:xfrm>
        </p:spPr>
        <p:txBody>
          <a:bodyPr>
            <a:normAutofit/>
          </a:bodyPr>
          <a:lstStyle/>
          <a:p>
            <a:r>
              <a:rPr lang="en-US" dirty="0" smtClean="0"/>
              <a:t>Cumberland Landing, Va. group of "contrabands", May 14, 1862, James F. Gibson, photographer.   Source:  Library of Congress</a:t>
            </a:r>
            <a:endParaRPr lang="en-US" dirty="0"/>
          </a:p>
        </p:txBody>
      </p:sp>
      <p:pic>
        <p:nvPicPr>
          <p:cNvPr id="5" name="Picture 4"/>
          <p:cNvPicPr>
            <a:picLocks noChangeAspect="1"/>
          </p:cNvPicPr>
          <p:nvPr/>
        </p:nvPicPr>
        <p:blipFill>
          <a:blip r:embed="rId2"/>
          <a:stretch>
            <a:fillRect/>
          </a:stretch>
        </p:blipFill>
        <p:spPr>
          <a:xfrm>
            <a:off x="1253057" y="240326"/>
            <a:ext cx="6632448" cy="5771007"/>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1398</TotalTime>
  <Words>1347</Words>
  <Application>Microsoft Macintosh PowerPoint</Application>
  <PresentationFormat>On-screen Show (4:3)</PresentationFormat>
  <Paragraphs>108</Paragraphs>
  <Slides>58</Slides>
  <Notes>3</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Black</vt:lpstr>
      <vt:lpstr>PowerPoint Presentation</vt:lpstr>
      <vt:lpstr>PowerPoint Presentation</vt:lpstr>
      <vt:lpstr>Lincoln in 1860</vt:lpstr>
      <vt:lpstr>PowerPoint Presentation</vt:lpstr>
      <vt:lpstr>Lincoln’s First Inaugural Address</vt:lpstr>
      <vt:lpstr>Paths to Emancipation by Enslaved Men and Women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Harriet Jacobs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Lincoln’s response to Horace Greeley, editor of the New York Tribune, August 1862:</vt:lpstr>
      <vt:lpstr>Preliminary Emancipation Proclamation, September 22, 1862</vt:lpstr>
      <vt:lpstr>Preliminary Emancipation Proclamation, September 22, 1862</vt:lpstr>
      <vt:lpstr>PowerPoint Presentation</vt:lpstr>
      <vt:lpstr>PowerPoint Presentation</vt:lpstr>
      <vt:lpstr>Colored Volunteers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 Irvine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Humantiies</cp:lastModifiedBy>
  <cp:revision>142</cp:revision>
  <dcterms:created xsi:type="dcterms:W3CDTF">2012-02-27T05:06:45Z</dcterms:created>
  <dcterms:modified xsi:type="dcterms:W3CDTF">2014-01-08T04:36:55Z</dcterms:modified>
</cp:coreProperties>
</file>