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8" r:id="rId2"/>
    <p:sldId id="344" r:id="rId3"/>
    <p:sldId id="349" r:id="rId4"/>
    <p:sldId id="346" r:id="rId5"/>
    <p:sldId id="350" r:id="rId6"/>
    <p:sldId id="335" r:id="rId7"/>
    <p:sldId id="336" r:id="rId8"/>
    <p:sldId id="345" r:id="rId9"/>
    <p:sldId id="347" r:id="rId10"/>
    <p:sldId id="353" r:id="rId11"/>
    <p:sldId id="354" r:id="rId12"/>
    <p:sldId id="338" r:id="rId13"/>
    <p:sldId id="339" r:id="rId14"/>
    <p:sldId id="352" r:id="rId15"/>
    <p:sldId id="340" r:id="rId16"/>
    <p:sldId id="351" r:id="rId17"/>
    <p:sldId id="33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9" autoAdjust="0"/>
    <p:restoredTop sz="94640" autoAdjust="0"/>
  </p:normalViewPr>
  <p:slideViewPr>
    <p:cSldViewPr snapToGrid="0" snapToObjects="1">
      <p:cViewPr varScale="1">
        <p:scale>
          <a:sx n="105" d="100"/>
          <a:sy n="105" d="100"/>
        </p:scale>
        <p:origin x="-1122" y="-96"/>
      </p:cViewPr>
      <p:guideLst>
        <p:guide orient="horz" pos="2160"/>
        <p:guide pos="2880"/>
      </p:guideLst>
    </p:cSldViewPr>
  </p:slideViewPr>
  <p:outlineViewPr>
    <p:cViewPr>
      <p:scale>
        <a:sx n="33" d="100"/>
        <a:sy n="33" d="100"/>
      </p:scale>
      <p:origin x="0" y="98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4FDE194-6CB6-594B-A84D-927CA03301FB}" type="datetimeFigureOut">
              <a:rPr lang="en-US" smtClean="0"/>
              <a:pPr/>
              <a:t>3/10/2014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C4FDE194-6CB6-594B-A84D-927CA03301FB}" type="datetimeFigureOut">
              <a:rPr lang="en-US" smtClean="0"/>
              <a:pPr/>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4FDE194-6CB6-594B-A84D-927CA03301FB}" type="datetimeFigureOut">
              <a:rPr lang="en-US" smtClean="0"/>
              <a:pPr/>
              <a:t>3/10/2014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C73409-8D16-B94D-BF84-09F506EA45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C4FDE194-6CB6-594B-A84D-927CA03301FB}" type="datetimeFigureOut">
              <a:rPr lang="en-US" smtClean="0"/>
              <a:pPr/>
              <a:t>3/10/2014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C73409-8D16-B94D-BF84-09F506EA45F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4FDE194-6CB6-594B-A84D-927CA03301FB}" type="datetimeFigureOut">
              <a:rPr lang="en-US" smtClean="0"/>
              <a:pPr/>
              <a:t>3/10/2014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4FDE194-6CB6-594B-A84D-927CA03301FB}" type="datetimeFigureOut">
              <a:rPr lang="en-US" smtClean="0"/>
              <a:pPr/>
              <a:t>3/10/2014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DE194-6CB6-594B-A84D-927CA03301FB}" type="datetimeFigureOut">
              <a:rPr lang="en-US" smtClean="0"/>
              <a:pPr/>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C4FDE194-6CB6-594B-A84D-927CA03301FB}" type="datetimeFigureOut">
              <a:rPr lang="en-US" smtClean="0"/>
              <a:pPr/>
              <a:t>3/10/2014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C4FDE194-6CB6-594B-A84D-927CA03301FB}" type="datetimeFigureOut">
              <a:rPr lang="en-US" smtClean="0"/>
              <a:pPr/>
              <a:t>3/10/2014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4FDE194-6CB6-594B-A84D-927CA03301FB}" type="datetimeFigureOut">
              <a:rPr lang="en-US" smtClean="0"/>
              <a:pPr/>
              <a:t>3/10/2014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4FDE194-6CB6-594B-A84D-927CA03301FB}" type="datetimeFigureOut">
              <a:rPr lang="en-US" smtClean="0"/>
              <a:pPr/>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73409-8D16-B94D-BF84-09F506EA45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4FDE194-6CB6-594B-A84D-927CA03301FB}" type="datetimeFigureOut">
              <a:rPr lang="en-US" smtClean="0"/>
              <a:pPr/>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73409-8D16-B94D-BF84-09F506EA45F3}"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4FDE194-6CB6-594B-A84D-927CA03301FB}" type="datetimeFigureOut">
              <a:rPr lang="en-US" smtClean="0"/>
              <a:pPr/>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73409-8D16-B94D-BF84-09F506EA45F3}"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4FDE194-6CB6-594B-A84D-927CA03301FB}" type="datetimeFigureOut">
              <a:rPr lang="en-US" smtClean="0"/>
              <a:pPr/>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73409-8D16-B94D-BF84-09F506EA45F3}"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4FDE194-6CB6-594B-A84D-927CA03301FB}" type="datetimeFigureOut">
              <a:rPr lang="en-US" smtClean="0"/>
              <a:pPr/>
              <a:t>3/10/2014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C4FDE194-6CB6-594B-A84D-927CA03301FB}" type="datetimeFigureOut">
              <a:rPr lang="en-US" smtClean="0"/>
              <a:pPr/>
              <a:t>3/10/2014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4FC73409-8D16-B94D-BF84-09F506EA45F3}"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4FDE194-6CB6-594B-A84D-927CA03301FB}" type="datetimeFigureOut">
              <a:rPr lang="en-US" smtClean="0"/>
              <a:pPr/>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4FDE194-6CB6-594B-A84D-927CA03301FB}" type="datetimeFigureOut">
              <a:rPr lang="en-US" smtClean="0"/>
              <a:pPr/>
              <a:t>3/10/2014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C73409-8D16-B94D-BF84-09F506EA45F3}"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4FDE194-6CB6-594B-A84D-927CA03301FB}" type="datetimeFigureOut">
              <a:rPr lang="en-US" smtClean="0"/>
              <a:pPr/>
              <a:t>3/10/2014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4FC73409-8D16-B94D-BF84-09F506EA45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4FDE194-6CB6-594B-A84D-927CA03301FB}" type="datetimeFigureOut">
              <a:rPr lang="en-US" smtClean="0"/>
              <a:pPr/>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73409-8D16-B94D-BF84-09F506EA45F3}"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C4FDE194-6CB6-594B-A84D-927CA03301FB}" type="datetimeFigureOut">
              <a:rPr lang="en-US" smtClean="0"/>
              <a:pPr/>
              <a:t>3/10/2014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4FC73409-8D16-B94D-BF84-09F506EA45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7"/>
            <a:ext cx="4038600" cy="937931"/>
          </a:xfrm>
        </p:spPr>
        <p:txBody>
          <a:bodyPr/>
          <a:lstStyle/>
          <a:p>
            <a:r>
              <a:rPr lang="en-US" dirty="0" smtClean="0"/>
              <a:t>Selling War</a:t>
            </a:r>
            <a:endParaRPr lang="en-US" dirty="0"/>
          </a:p>
        </p:txBody>
      </p:sp>
      <p:sp>
        <p:nvSpPr>
          <p:cNvPr id="3" name="Subtitle 2"/>
          <p:cNvSpPr>
            <a:spLocks noGrp="1"/>
          </p:cNvSpPr>
          <p:nvPr>
            <p:ph type="subTitle" idx="1"/>
          </p:nvPr>
        </p:nvSpPr>
        <p:spPr>
          <a:xfrm>
            <a:off x="4800600" y="5216041"/>
            <a:ext cx="4038600" cy="1095112"/>
          </a:xfrm>
        </p:spPr>
        <p:txBody>
          <a:bodyPr/>
          <a:lstStyle/>
          <a:p>
            <a:r>
              <a:rPr lang="en-US" dirty="0" smtClean="0"/>
              <a:t>Michael Szalay</a:t>
            </a:r>
          </a:p>
          <a:p>
            <a:r>
              <a:rPr lang="en-US" dirty="0" smtClean="0"/>
              <a:t>Humanities Core, Winter 2014</a:t>
            </a:r>
            <a:endParaRPr lang="en-US" dirty="0"/>
          </a:p>
        </p:txBody>
      </p:sp>
      <p:pic>
        <p:nvPicPr>
          <p:cNvPr id="5" name="Picture 4" descr="Movie-Ticket-1.gif"/>
          <p:cNvPicPr>
            <a:picLocks noChangeAspect="1"/>
          </p:cNvPicPr>
          <p:nvPr/>
        </p:nvPicPr>
        <p:blipFill>
          <a:blip r:embed="rId2"/>
          <a:stretch>
            <a:fillRect/>
          </a:stretch>
        </p:blipFill>
        <p:spPr>
          <a:xfrm>
            <a:off x="4573120" y="157603"/>
            <a:ext cx="2110771" cy="2191112"/>
          </a:xfrm>
          <a:prstGeom prst="rect">
            <a:avLst/>
          </a:prstGeom>
        </p:spPr>
      </p:pic>
      <p:pic>
        <p:nvPicPr>
          <p:cNvPr id="7" name="Picture 6" descr="Frontlines-Fuel-Of-War-Game-Pc-Games-Game-Video-Game-Computer-Game-900x1440.jpg"/>
          <p:cNvPicPr>
            <a:picLocks noChangeAspect="1"/>
          </p:cNvPicPr>
          <p:nvPr/>
        </p:nvPicPr>
        <p:blipFill>
          <a:blip r:embed="rId3"/>
          <a:stretch>
            <a:fillRect/>
          </a:stretch>
        </p:blipFill>
        <p:spPr>
          <a:xfrm>
            <a:off x="6793031" y="2363760"/>
            <a:ext cx="2178703" cy="2039039"/>
          </a:xfrm>
          <a:prstGeom prst="rect">
            <a:avLst/>
          </a:prstGeom>
        </p:spPr>
      </p:pic>
      <p:pic>
        <p:nvPicPr>
          <p:cNvPr id="9" name="Picture 8" descr="arlington_national_cemetery.jpg"/>
          <p:cNvPicPr>
            <a:picLocks noChangeAspect="1"/>
          </p:cNvPicPr>
          <p:nvPr/>
        </p:nvPicPr>
        <p:blipFill>
          <a:blip r:embed="rId4"/>
          <a:stretch>
            <a:fillRect/>
          </a:stretch>
        </p:blipFill>
        <p:spPr>
          <a:xfrm>
            <a:off x="122295" y="157603"/>
            <a:ext cx="4450825" cy="4245196"/>
          </a:xfrm>
          <a:prstGeom prst="rect">
            <a:avLst/>
          </a:prstGeom>
        </p:spPr>
      </p:pic>
      <p:pic>
        <p:nvPicPr>
          <p:cNvPr id="10" name="Picture 9" descr="fortress_tank.jpg"/>
          <p:cNvPicPr>
            <a:picLocks noChangeAspect="1"/>
          </p:cNvPicPr>
          <p:nvPr/>
        </p:nvPicPr>
        <p:blipFill>
          <a:blip r:embed="rId5"/>
          <a:stretch>
            <a:fillRect/>
          </a:stretch>
        </p:blipFill>
        <p:spPr>
          <a:xfrm>
            <a:off x="4573120" y="2348716"/>
            <a:ext cx="2114845" cy="2054083"/>
          </a:xfrm>
          <a:prstGeom prst="rect">
            <a:avLst/>
          </a:prstGeom>
        </p:spPr>
      </p:pic>
      <p:pic>
        <p:nvPicPr>
          <p:cNvPr id="11" name="Picture 10" descr="Nuclear-explosion_Wallpaper_66rp.jpg"/>
          <p:cNvPicPr>
            <a:picLocks noChangeAspect="1"/>
          </p:cNvPicPr>
          <p:nvPr/>
        </p:nvPicPr>
        <p:blipFill>
          <a:blip r:embed="rId6"/>
          <a:stretch>
            <a:fillRect/>
          </a:stretch>
        </p:blipFill>
        <p:spPr>
          <a:xfrm>
            <a:off x="6793031" y="157603"/>
            <a:ext cx="2178703" cy="22061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Reality…</a:t>
            </a:r>
            <a:endParaRPr lang="en-US" dirty="0"/>
          </a:p>
        </p:txBody>
      </p:sp>
      <p:pic>
        <p:nvPicPr>
          <p:cNvPr id="4" name="Picture 3"/>
          <p:cNvPicPr>
            <a:picLocks noChangeAspect="1"/>
          </p:cNvPicPr>
          <p:nvPr/>
        </p:nvPicPr>
        <p:blipFill>
          <a:blip r:embed="rId2"/>
          <a:stretch>
            <a:fillRect/>
          </a:stretch>
        </p:blipFill>
        <p:spPr>
          <a:xfrm>
            <a:off x="5156381" y="3143807"/>
            <a:ext cx="3524511" cy="2342922"/>
          </a:xfrm>
          <a:prstGeom prst="rect">
            <a:avLst/>
          </a:prstGeom>
        </p:spPr>
      </p:pic>
      <p:sp>
        <p:nvSpPr>
          <p:cNvPr id="5" name="TextBox 4"/>
          <p:cNvSpPr txBox="1"/>
          <p:nvPr/>
        </p:nvSpPr>
        <p:spPr>
          <a:xfrm>
            <a:off x="301205" y="1302434"/>
            <a:ext cx="4536228" cy="3139321"/>
          </a:xfrm>
          <a:prstGeom prst="rect">
            <a:avLst/>
          </a:prstGeom>
          <a:noFill/>
        </p:spPr>
        <p:txBody>
          <a:bodyPr wrap="square" rtlCol="0">
            <a:spAutoFit/>
          </a:bodyPr>
          <a:lstStyle/>
          <a:p>
            <a:r>
              <a:rPr lang="en-US" dirty="0" smtClean="0"/>
              <a:t>“Years and years of carefully posed TV shots have imbued the place with intimations of mystery and romance, dollops of state and national pride, hints of </a:t>
            </a:r>
            <a:r>
              <a:rPr lang="en-US" dirty="0" err="1" smtClean="0"/>
              <a:t>pharaonic</a:t>
            </a:r>
            <a:r>
              <a:rPr lang="en-US" dirty="0" smtClean="0"/>
              <a:t> </a:t>
            </a:r>
            <a:r>
              <a:rPr lang="en-US" dirty="0" smtClean="0"/>
              <a:t>afterlife such as always inhere in large-scale public architecture, all of which render the stadium of Billy’s mind as </a:t>
            </a:r>
            <a:r>
              <a:rPr lang="en-US" b="1" dirty="0" smtClean="0"/>
              <a:t>the conduit or portal, a direct tap-in, to a ready-made species of mass transcendence</a:t>
            </a:r>
            <a:r>
              <a:rPr lang="en-US" dirty="0" smtClean="0"/>
              <a:t>, and so the real-life shabbiness is a nasty comedown.” </a:t>
            </a:r>
            <a:endParaRPr lang="en-US" dirty="0"/>
          </a:p>
        </p:txBody>
      </p:sp>
      <p:sp>
        <p:nvSpPr>
          <p:cNvPr id="6" name="TextBox 5"/>
          <p:cNvSpPr txBox="1"/>
          <p:nvPr/>
        </p:nvSpPr>
        <p:spPr>
          <a:xfrm>
            <a:off x="703774" y="4673087"/>
            <a:ext cx="4133659" cy="923330"/>
          </a:xfrm>
          <a:prstGeom prst="rect">
            <a:avLst/>
          </a:prstGeom>
          <a:noFill/>
        </p:spPr>
        <p:txBody>
          <a:bodyPr wrap="square" rtlCol="0">
            <a:spAutoFit/>
          </a:bodyPr>
          <a:lstStyle/>
          <a:p>
            <a:r>
              <a:rPr lang="en-US" dirty="0" smtClean="0">
                <a:solidFill>
                  <a:schemeClr val="accent1">
                    <a:lumMod val="75000"/>
                  </a:schemeClr>
                </a:solidFill>
              </a:rPr>
              <a:t>Ben Fountain, </a:t>
            </a:r>
            <a:r>
              <a:rPr lang="en-US" i="1" dirty="0" smtClean="0">
                <a:solidFill>
                  <a:schemeClr val="accent1">
                    <a:lumMod val="75000"/>
                  </a:schemeClr>
                </a:solidFill>
              </a:rPr>
              <a:t>Billy Lynn’s Long Halftime Walk</a:t>
            </a:r>
            <a:r>
              <a:rPr lang="en-US" dirty="0" smtClean="0">
                <a:solidFill>
                  <a:schemeClr val="accent1">
                    <a:lumMod val="75000"/>
                  </a:schemeClr>
                </a:solidFill>
              </a:rPr>
              <a:t> (New York: HarperCollins, 2012), </a:t>
            </a:r>
            <a:r>
              <a:rPr lang="en-US" dirty="0" smtClean="0">
                <a:solidFill>
                  <a:schemeClr val="accent1">
                    <a:lumMod val="75000"/>
                  </a:schemeClr>
                </a:solidFill>
              </a:rPr>
              <a:t>10</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 . . A kind of sickly sweet </a:t>
            </a:r>
            <a:r>
              <a:rPr lang="en-US" dirty="0" err="1" smtClean="0"/>
              <a:t>emo</a:t>
            </a:r>
            <a:r>
              <a:rPr lang="en-US" dirty="0" smtClean="0"/>
              <a:t> funk that’s almost pleasurable . . .”</a:t>
            </a:r>
            <a:endParaRPr lang="en-US" dirty="0"/>
          </a:p>
        </p:txBody>
      </p:sp>
      <p:sp>
        <p:nvSpPr>
          <p:cNvPr id="3" name="Content Placeholder 2"/>
          <p:cNvSpPr>
            <a:spLocks noGrp="1"/>
          </p:cNvSpPr>
          <p:nvPr>
            <p:ph idx="1"/>
          </p:nvPr>
        </p:nvSpPr>
        <p:spPr>
          <a:xfrm>
            <a:off x="498475" y="2019033"/>
            <a:ext cx="5493054" cy="4107129"/>
          </a:xfrm>
        </p:spPr>
        <p:txBody>
          <a:bodyPr/>
          <a:lstStyle/>
          <a:p>
            <a:r>
              <a:rPr lang="en-US" dirty="0" smtClean="0">
                <a:solidFill>
                  <a:schemeClr val="tx1"/>
                </a:solidFill>
              </a:rPr>
              <a:t>“Without ever exactly putting his mind to it, he’s come to believe that loss is the standard trajectory. . . . The war is fucked? Well, duh. Nine-eleven? Slow train coming. They hate our freedoms? </a:t>
            </a:r>
            <a:r>
              <a:rPr lang="en-US" dirty="0" err="1" smtClean="0">
                <a:solidFill>
                  <a:schemeClr val="tx1"/>
                </a:solidFill>
              </a:rPr>
              <a:t>Yo</a:t>
            </a:r>
            <a:r>
              <a:rPr lang="en-US" dirty="0" smtClean="0">
                <a:solidFill>
                  <a:schemeClr val="tx1"/>
                </a:solidFill>
              </a:rPr>
              <a:t>, they hate our actual guts! Billy suspects his fellow Americans secretly know better, but something in the land is stuck on teenage drama, on extravagant theatrics of ravaged innocence and soothing mud wallows of self-justifying pity” (11).</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6569515" y="2878505"/>
            <a:ext cx="2268580" cy="34174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783" y="732714"/>
            <a:ext cx="5458838" cy="5758004"/>
          </a:xfrm>
        </p:spPr>
        <p:txBody>
          <a:bodyPr>
            <a:normAutofit/>
          </a:bodyPr>
          <a:lstStyle/>
          <a:p>
            <a:r>
              <a:rPr lang="en-US" dirty="0" smtClean="0">
                <a:solidFill>
                  <a:schemeClr val="accent1">
                    <a:lumMod val="75000"/>
                  </a:schemeClr>
                </a:solidFill>
              </a:rPr>
              <a:t>“There’s something harsh in his fellow Americans, avid, ecstatic, a burning that comes of </a:t>
            </a:r>
            <a:r>
              <a:rPr lang="en-US" dirty="0" smtClean="0">
                <a:solidFill>
                  <a:schemeClr val="tx1"/>
                </a:solidFill>
              </a:rPr>
              <a:t>the deepest need</a:t>
            </a:r>
            <a:r>
              <a:rPr lang="en-US" dirty="0" smtClean="0">
                <a:solidFill>
                  <a:schemeClr val="accent1">
                    <a:lumMod val="75000"/>
                  </a:schemeClr>
                </a:solidFill>
              </a:rPr>
              <a:t>. That’s his sense of it, </a:t>
            </a:r>
            <a:r>
              <a:rPr lang="en-US" dirty="0" smtClean="0">
                <a:solidFill>
                  <a:schemeClr val="tx1"/>
                </a:solidFill>
              </a:rPr>
              <a:t>they all need something from him</a:t>
            </a:r>
            <a:r>
              <a:rPr lang="en-US" dirty="0" smtClean="0">
                <a:solidFill>
                  <a:schemeClr val="accent1">
                    <a:lumMod val="75000"/>
                  </a:schemeClr>
                </a:solidFill>
              </a:rPr>
              <a:t>, this pack of half-rich lawyers, dentists, soccer moms, and corporate VPs, they’re all gnashing for a piece of a barely grown grunt making $14,800 a year. For these adult, affluent people he is mere petty cash in their personal accounting, yet they lose it when then enter his personal space. They tremble. They breathe in fitful, stinky huffs. Their eyes </a:t>
            </a:r>
            <a:r>
              <a:rPr lang="en-US" dirty="0" err="1" smtClean="0">
                <a:solidFill>
                  <a:schemeClr val="accent1">
                    <a:lumMod val="75000"/>
                  </a:schemeClr>
                </a:solidFill>
              </a:rPr>
              <a:t>skitz</a:t>
            </a:r>
            <a:r>
              <a:rPr lang="en-US" dirty="0" smtClean="0">
                <a:solidFill>
                  <a:schemeClr val="accent1">
                    <a:lumMod val="75000"/>
                  </a:schemeClr>
                </a:solidFill>
              </a:rPr>
              <a:t> and quiver with the force of the moment, because </a:t>
            </a:r>
            <a:r>
              <a:rPr lang="en-US" dirty="0" smtClean="0">
                <a:solidFill>
                  <a:schemeClr val="tx1"/>
                </a:solidFill>
              </a:rPr>
              <a:t>here, finally, up close and personal, is the war made flesh</a:t>
            </a:r>
            <a:r>
              <a:rPr lang="en-US" dirty="0" smtClean="0">
                <a:solidFill>
                  <a:schemeClr val="accent1">
                    <a:lumMod val="75000"/>
                  </a:schemeClr>
                </a:solidFill>
              </a:rPr>
              <a:t>…” </a:t>
            </a:r>
            <a:r>
              <a:rPr lang="en-US" dirty="0" smtClean="0">
                <a:solidFill>
                  <a:schemeClr val="accent1">
                    <a:lumMod val="75000"/>
                  </a:schemeClr>
                </a:solidFill>
              </a:rPr>
              <a:t>(38-39</a:t>
            </a:r>
            <a:r>
              <a:rPr lang="en-US" dirty="0" smtClean="0">
                <a:solidFill>
                  <a:schemeClr val="accent1">
                    <a:lumMod val="75000"/>
                  </a:schemeClr>
                </a:solidFill>
              </a:rPr>
              <a:t>).</a:t>
            </a:r>
            <a:endParaRPr lang="en-US" dirty="0"/>
          </a:p>
        </p:txBody>
      </p:sp>
      <p:pic>
        <p:nvPicPr>
          <p:cNvPr id="7" name="Picture 6"/>
          <p:cNvPicPr>
            <a:picLocks noChangeAspect="1"/>
          </p:cNvPicPr>
          <p:nvPr/>
        </p:nvPicPr>
        <p:blipFill>
          <a:blip r:embed="rId2"/>
          <a:stretch>
            <a:fillRect/>
          </a:stretch>
        </p:blipFill>
        <p:spPr>
          <a:xfrm>
            <a:off x="6040372" y="3712490"/>
            <a:ext cx="2992598" cy="299259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5" y="797844"/>
            <a:ext cx="5883806" cy="5328319"/>
          </a:xfrm>
        </p:spPr>
        <p:txBody>
          <a:bodyPr>
            <a:normAutofit/>
          </a:bodyPr>
          <a:lstStyle/>
          <a:p>
            <a:r>
              <a:rPr lang="en-US" dirty="0" smtClean="0"/>
              <a:t>“Americans fight the war daily in their strenuous inner lives. Billy knows because here at the contact point he feels the passion every day. Often it’s in their literal touch, </a:t>
            </a:r>
            <a:r>
              <a:rPr lang="en-US" dirty="0" smtClean="0">
                <a:solidFill>
                  <a:schemeClr val="tx1"/>
                </a:solidFill>
              </a:rPr>
              <a:t>a jolt arching across as they shake hands</a:t>
            </a:r>
            <a:r>
              <a:rPr lang="en-US" dirty="0" smtClean="0"/>
              <a:t>, a zap of pent-up warrior heat. For so many of them, this is the Moment: His ordeal becomes theirs, and vice versa, </a:t>
            </a:r>
            <a:r>
              <a:rPr lang="en-US" dirty="0" smtClean="0">
                <a:solidFill>
                  <a:schemeClr val="tx1"/>
                </a:solidFill>
              </a:rPr>
              <a:t>some sort of mystical transference takes place </a:t>
            </a:r>
            <a:r>
              <a:rPr lang="en-US" dirty="0" smtClean="0"/>
              <a:t>and it’s too much for most of them, judging from the way they choke up in the clutch” (39).</a:t>
            </a:r>
          </a:p>
          <a:p>
            <a:r>
              <a:rPr lang="en-US" dirty="0" smtClean="0"/>
              <a:t>“Either we fight them over there or we fight them over here, that’s the way most Americans see it” (88).</a:t>
            </a:r>
          </a:p>
        </p:txBody>
      </p:sp>
      <p:pic>
        <p:nvPicPr>
          <p:cNvPr id="4" name="Picture 3"/>
          <p:cNvPicPr>
            <a:picLocks noChangeAspect="1"/>
          </p:cNvPicPr>
          <p:nvPr/>
        </p:nvPicPr>
        <p:blipFill>
          <a:blip r:embed="rId2"/>
          <a:stretch>
            <a:fillRect/>
          </a:stretch>
        </p:blipFill>
        <p:spPr>
          <a:xfrm>
            <a:off x="6488157" y="2450268"/>
            <a:ext cx="2499063" cy="36758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Your Eye on the Ball…</a:t>
            </a:r>
            <a:endParaRPr lang="en-US" dirty="0"/>
          </a:p>
        </p:txBody>
      </p:sp>
      <p:sp>
        <p:nvSpPr>
          <p:cNvPr id="3" name="Content Placeholder 2"/>
          <p:cNvSpPr>
            <a:spLocks noGrp="1"/>
          </p:cNvSpPr>
          <p:nvPr>
            <p:ph idx="1"/>
          </p:nvPr>
        </p:nvSpPr>
        <p:spPr>
          <a:xfrm>
            <a:off x="498474" y="1852706"/>
            <a:ext cx="7556313" cy="4273457"/>
          </a:xfrm>
        </p:spPr>
        <p:txBody>
          <a:bodyPr/>
          <a:lstStyle/>
          <a:p>
            <a:r>
              <a:rPr lang="en-US" dirty="0" smtClean="0"/>
              <a:t>“One of the Swedes opened his calfskin attaché case and showed Billy the gold stash he’d acquired in Baghdad, several pounds’ worth of chains and ropes and coins, of such purity that they glowed more orange than gold” (5).</a:t>
            </a:r>
            <a:endParaRPr lang="en-US" dirty="0"/>
          </a:p>
        </p:txBody>
      </p:sp>
      <p:pic>
        <p:nvPicPr>
          <p:cNvPr id="5" name="Picture 4"/>
          <p:cNvPicPr>
            <a:picLocks noChangeAspect="1"/>
          </p:cNvPicPr>
          <p:nvPr/>
        </p:nvPicPr>
        <p:blipFill>
          <a:blip r:embed="rId2"/>
          <a:stretch>
            <a:fillRect/>
          </a:stretch>
        </p:blipFill>
        <p:spPr>
          <a:xfrm>
            <a:off x="2435413" y="3481295"/>
            <a:ext cx="4004234" cy="300317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254000"/>
            <a:ext cx="7556313" cy="5872163"/>
          </a:xfrm>
        </p:spPr>
        <p:txBody>
          <a:bodyPr>
            <a:normAutofit/>
          </a:bodyPr>
          <a:lstStyle/>
          <a:p>
            <a:endParaRPr lang="en-US" dirty="0" smtClean="0"/>
          </a:p>
          <a:p>
            <a:r>
              <a:rPr lang="en-US" dirty="0" smtClean="0">
                <a:solidFill>
                  <a:schemeClr val="accent1">
                    <a:lumMod val="75000"/>
                  </a:schemeClr>
                </a:solidFill>
              </a:rPr>
              <a:t>“For these adult, affluent people he is mere petty cash in their personal accounting.”</a:t>
            </a:r>
            <a:endParaRPr lang="en-US" dirty="0" smtClean="0"/>
          </a:p>
          <a:p>
            <a:r>
              <a:rPr lang="en-US" dirty="0" smtClean="0"/>
              <a:t>“</a:t>
            </a:r>
            <a:r>
              <a:rPr lang="en-US" dirty="0" smtClean="0">
                <a:solidFill>
                  <a:schemeClr val="tx1"/>
                </a:solidFill>
              </a:rPr>
              <a:t>As for the rest of Bravo, they might as well be so many shares of corporate stock that happen to talk and walk and drink a lot of beer</a:t>
            </a:r>
            <a:r>
              <a:rPr lang="en-US" dirty="0" smtClean="0"/>
              <a:t>” (34).</a:t>
            </a:r>
          </a:p>
          <a:p>
            <a:r>
              <a:rPr lang="en-US" dirty="0" smtClean="0"/>
              <a:t>“Four. Hundred. Thousand. It was like God appearing in all his nuclear glory, omnipotent, all-consuming, incomprehensible” (95).</a:t>
            </a:r>
          </a:p>
        </p:txBody>
      </p:sp>
      <p:pic>
        <p:nvPicPr>
          <p:cNvPr id="4" name="Picture 3"/>
          <p:cNvPicPr>
            <a:picLocks noChangeAspect="1"/>
          </p:cNvPicPr>
          <p:nvPr/>
        </p:nvPicPr>
        <p:blipFill>
          <a:blip r:embed="rId2"/>
          <a:stretch>
            <a:fillRect/>
          </a:stretch>
        </p:blipFill>
        <p:spPr>
          <a:xfrm>
            <a:off x="2154955" y="4218956"/>
            <a:ext cx="4112062" cy="231303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335643"/>
            <a:ext cx="7556313" cy="5790521"/>
          </a:xfrm>
        </p:spPr>
        <p:txBody>
          <a:bodyPr/>
          <a:lstStyle/>
          <a:p>
            <a:r>
              <a:rPr lang="en-US" dirty="0" smtClean="0"/>
              <a:t>“Stadiums, for example. Airports. The interstate highway system. Wars. He wants to know how it is paid for, where do the billions come from? </a:t>
            </a:r>
            <a:r>
              <a:rPr lang="en-US" dirty="0" smtClean="0">
                <a:solidFill>
                  <a:schemeClr val="tx1"/>
                </a:solidFill>
              </a:rPr>
              <a:t>He imagines a shadowy, math-based parallel world that exists not just beside but amid the physical world, a transparent interlay of </a:t>
            </a:r>
            <a:r>
              <a:rPr lang="en-US" i="1" dirty="0" smtClean="0">
                <a:solidFill>
                  <a:schemeClr val="tx1"/>
                </a:solidFill>
              </a:rPr>
              <a:t>Matrix</a:t>
            </a:r>
            <a:r>
              <a:rPr lang="en-US" dirty="0" smtClean="0">
                <a:solidFill>
                  <a:schemeClr val="tx1"/>
                </a:solidFill>
              </a:rPr>
              <a:t>-style numbers through which flesh-and-blood humans move like fish through kelp. This is where the money lives, an integer-based realm of code and logic, geometric modules of cause and effect</a:t>
            </a:r>
            <a:r>
              <a:rPr lang="en-US" dirty="0" smtClean="0"/>
              <a:t>. The realm of markets, contracts, transactions, elegant vectors of fiber-optic agency whereby mind-boggling sums of mysterious wealth shoot around the world on beams of light. </a:t>
            </a:r>
            <a:r>
              <a:rPr lang="en-US" dirty="0" smtClean="0">
                <a:solidFill>
                  <a:schemeClr val="tx1"/>
                </a:solidFill>
              </a:rPr>
              <a:t>It seems the airiest thing there is yet the realest, but how you enter that world he has no idea</a:t>
            </a:r>
            <a:r>
              <a:rPr lang="en-US" dirty="0" smtClean="0"/>
              <a:t>… (121).</a:t>
            </a:r>
          </a:p>
          <a:p>
            <a:endParaRPr lang="en-US" dirty="0"/>
          </a:p>
        </p:txBody>
      </p:sp>
      <p:pic>
        <p:nvPicPr>
          <p:cNvPr id="4" name="Picture 3"/>
          <p:cNvPicPr>
            <a:picLocks noChangeAspect="1"/>
          </p:cNvPicPr>
          <p:nvPr/>
        </p:nvPicPr>
        <p:blipFill>
          <a:blip r:embed="rId2"/>
          <a:stretch>
            <a:fillRect/>
          </a:stretch>
        </p:blipFill>
        <p:spPr>
          <a:xfrm>
            <a:off x="2431141" y="4526990"/>
            <a:ext cx="4104821" cy="220582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475" y="276803"/>
            <a:ext cx="6638312" cy="1323397"/>
          </a:xfrm>
        </p:spPr>
        <p:txBody>
          <a:bodyPr/>
          <a:lstStyle/>
          <a:p>
            <a:r>
              <a:rPr lang="en-US" dirty="0" smtClean="0"/>
              <a:t>Cashed Out</a:t>
            </a:r>
            <a:endParaRPr lang="en-US" dirty="0"/>
          </a:p>
        </p:txBody>
      </p:sp>
      <p:sp>
        <p:nvSpPr>
          <p:cNvPr id="3" name="Content Placeholder 2"/>
          <p:cNvSpPr>
            <a:spLocks noGrp="1"/>
          </p:cNvSpPr>
          <p:nvPr>
            <p:ph idx="1"/>
          </p:nvPr>
        </p:nvSpPr>
        <p:spPr>
          <a:xfrm>
            <a:off x="498475" y="1245614"/>
            <a:ext cx="7202592" cy="4880549"/>
          </a:xfrm>
        </p:spPr>
        <p:txBody>
          <a:bodyPr>
            <a:normAutofit/>
          </a:bodyPr>
          <a:lstStyle/>
          <a:p>
            <a:r>
              <a:rPr lang="en-US" dirty="0" smtClean="0"/>
              <a:t>“Bravo’s talk these days is so much about </a:t>
            </a:r>
            <a:r>
              <a:rPr lang="en-US" i="1" dirty="0" smtClean="0"/>
              <a:t>money, money-</a:t>
            </a:r>
            <a:r>
              <a:rPr lang="en-US" i="1" dirty="0" err="1" smtClean="0"/>
              <a:t>moneymoney</a:t>
            </a:r>
            <a:r>
              <a:rPr lang="en-US" dirty="0" smtClean="0"/>
              <a:t> like a bug on the brain or a </a:t>
            </a:r>
            <a:r>
              <a:rPr lang="en-US" dirty="0" smtClean="0"/>
              <a:t>hamster </a:t>
            </a:r>
            <a:r>
              <a:rPr lang="en-US" dirty="0" smtClean="0"/>
              <a:t>spinning its squeaky wheel, a conversation going nowhere at tremendous speed. Billy would just as soon move on to other subjects, but he won’t call his fellow Bravos on it. The way they obsess, it’s as if a big payday involved more than more buying power, as if </a:t>
            </a:r>
            <a:r>
              <a:rPr lang="en-US" dirty="0" err="1" smtClean="0"/>
              <a:t>x</a:t>
            </a:r>
            <a:r>
              <a:rPr lang="en-US" dirty="0" smtClean="0"/>
              <a:t> amount of dollars cooling in the bank could bring your ass safely through the war. He intuits the spiritual logic of it, but for him the equation works in reverse: The day the money comes through, the actual day his check clears, that will be the very day he gets smoked” (34).</a:t>
            </a:r>
            <a:endParaRPr lang="en-US" dirty="0"/>
          </a:p>
        </p:txBody>
      </p:sp>
      <p:pic>
        <p:nvPicPr>
          <p:cNvPr id="5" name="Picture 4"/>
          <p:cNvPicPr>
            <a:picLocks noChangeAspect="1"/>
          </p:cNvPicPr>
          <p:nvPr/>
        </p:nvPicPr>
        <p:blipFill>
          <a:blip r:embed="rId2"/>
          <a:stretch>
            <a:fillRect/>
          </a:stretch>
        </p:blipFill>
        <p:spPr>
          <a:xfrm>
            <a:off x="5539488" y="5005101"/>
            <a:ext cx="2515299" cy="170621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“Ever since words existed for fighting and playing, men have been wont to call war a game.”</a:t>
            </a:r>
            <a:br>
              <a:rPr lang="en-US" sz="2400" dirty="0" smtClean="0"/>
            </a:br>
            <a:r>
              <a:rPr lang="en-US" sz="2400" dirty="0" smtClean="0"/>
              <a:t>				Johan Huizinga</a:t>
            </a:r>
            <a:br>
              <a:rPr lang="en-US" sz="2400" dirty="0" smtClean="0"/>
            </a:br>
            <a:r>
              <a:rPr lang="en-US" sz="2400" dirty="0" smtClean="0"/>
              <a:t>			</a:t>
            </a:r>
            <a:endParaRPr lang="en-US" sz="2400" dirty="0"/>
          </a:p>
        </p:txBody>
      </p:sp>
      <p:sp>
        <p:nvSpPr>
          <p:cNvPr id="3" name="Content Placeholder 2"/>
          <p:cNvSpPr>
            <a:spLocks noGrp="1"/>
          </p:cNvSpPr>
          <p:nvPr>
            <p:ph idx="1"/>
          </p:nvPr>
        </p:nvSpPr>
        <p:spPr>
          <a:xfrm>
            <a:off x="257314" y="1992036"/>
            <a:ext cx="8657386" cy="4656385"/>
          </a:xfrm>
        </p:spPr>
        <p:txBody>
          <a:bodyPr>
            <a:normAutofit lnSpcReduction="10000"/>
          </a:bodyPr>
          <a:lstStyle/>
          <a:p>
            <a:r>
              <a:rPr lang="en-US" dirty="0" smtClean="0"/>
              <a:t>The ancient Greek word </a:t>
            </a:r>
            <a:r>
              <a:rPr lang="en-US" i="1" dirty="0" err="1" smtClean="0">
                <a:solidFill>
                  <a:schemeClr val="tx1"/>
                </a:solidFill>
              </a:rPr>
              <a:t>aethlos</a:t>
            </a:r>
            <a:r>
              <a:rPr lang="en-US" i="1" dirty="0" smtClean="0">
                <a:solidFill>
                  <a:schemeClr val="tx1"/>
                </a:solidFill>
              </a:rPr>
              <a:t> </a:t>
            </a:r>
            <a:r>
              <a:rPr lang="en-US" dirty="0" smtClean="0"/>
              <a:t>means the fight of warriors and the </a:t>
            </a:r>
            <a:r>
              <a:rPr lang="en-US" dirty="0" smtClean="0"/>
              <a:t>contest </a:t>
            </a:r>
            <a:r>
              <a:rPr lang="en-US" dirty="0" smtClean="0"/>
              <a:t>of athletes. </a:t>
            </a:r>
          </a:p>
          <a:p>
            <a:endParaRPr lang="en-US" dirty="0" smtClean="0"/>
          </a:p>
          <a:p>
            <a:endParaRPr lang="en-US" dirty="0" smtClean="0"/>
          </a:p>
          <a:p>
            <a:endParaRPr lang="en-US" dirty="0" smtClean="0"/>
          </a:p>
          <a:p>
            <a:endParaRPr lang="en-US" dirty="0" smtClean="0"/>
          </a:p>
          <a:p>
            <a:r>
              <a:rPr lang="en-US" dirty="0" smtClean="0"/>
              <a:t>“Sport is war, minus the shooting”</a:t>
            </a:r>
          </a:p>
          <a:p>
            <a:pPr lvl="8"/>
            <a:r>
              <a:rPr lang="en-US" dirty="0" smtClean="0"/>
              <a:t>George Orwell</a:t>
            </a:r>
          </a:p>
          <a:p>
            <a:r>
              <a:rPr lang="en-US" dirty="0" smtClean="0"/>
              <a:t>“Sports is the human activity closest to war that isn’t lethal.”</a:t>
            </a:r>
          </a:p>
          <a:p>
            <a:pPr lvl="8"/>
            <a:r>
              <a:rPr lang="en-US" dirty="0" smtClean="0"/>
              <a:t>Ronald Reagan</a:t>
            </a:r>
          </a:p>
        </p:txBody>
      </p:sp>
      <p:pic>
        <p:nvPicPr>
          <p:cNvPr id="4" name="Picture 3"/>
          <p:cNvPicPr>
            <a:picLocks noChangeAspect="1"/>
          </p:cNvPicPr>
          <p:nvPr/>
        </p:nvPicPr>
        <p:blipFill>
          <a:blip r:embed="rId2"/>
          <a:stretch>
            <a:fillRect/>
          </a:stretch>
        </p:blipFill>
        <p:spPr>
          <a:xfrm>
            <a:off x="1745486" y="2752564"/>
            <a:ext cx="5615470" cy="178120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603830"/>
            <a:ext cx="7556313" cy="4522334"/>
          </a:xfrm>
        </p:spPr>
        <p:txBody>
          <a:bodyPr/>
          <a:lstStyle/>
          <a:p>
            <a:endParaRPr lang="en-US" dirty="0" smtClean="0"/>
          </a:p>
          <a:p>
            <a:endParaRPr lang="en-US" dirty="0" smtClean="0"/>
          </a:p>
          <a:p>
            <a:endParaRPr lang="en-US" dirty="0" smtClean="0"/>
          </a:p>
          <a:p>
            <a:endParaRPr lang="en-US" dirty="0" smtClean="0"/>
          </a:p>
          <a:p>
            <a:r>
              <a:rPr lang="en-US" dirty="0" smtClean="0"/>
              <a:t>Phillies vs. Mets</a:t>
            </a:r>
          </a:p>
          <a:p>
            <a:r>
              <a:rPr lang="en-US" dirty="0" smtClean="0"/>
              <a:t>https://</a:t>
            </a:r>
            <a:r>
              <a:rPr lang="en-US" dirty="0" err="1" smtClean="0"/>
              <a:t>www.youtube.com/watch?v</a:t>
            </a:r>
            <a:r>
              <a:rPr lang="en-US" dirty="0" smtClean="0"/>
              <a:t>=k97wq0953UU</a:t>
            </a:r>
          </a:p>
          <a:p>
            <a:r>
              <a:rPr lang="en-US" dirty="0" smtClean="0"/>
              <a:t>Iowa State</a:t>
            </a:r>
          </a:p>
          <a:p>
            <a:r>
              <a:rPr lang="en-US" dirty="0" smtClean="0"/>
              <a:t>https://</a:t>
            </a:r>
            <a:r>
              <a:rPr lang="en-US" dirty="0" err="1" smtClean="0"/>
              <a:t>www.youtube.com/watch?v</a:t>
            </a:r>
            <a:r>
              <a:rPr lang="en-US" dirty="0" smtClean="0"/>
              <a:t>=GzThMAyFK6Q</a:t>
            </a:r>
            <a:endParaRPr lang="en-US" dirty="0"/>
          </a:p>
        </p:txBody>
      </p:sp>
      <p:pic>
        <p:nvPicPr>
          <p:cNvPr id="4" name="Picture 3"/>
          <p:cNvPicPr>
            <a:picLocks noChangeAspect="1"/>
          </p:cNvPicPr>
          <p:nvPr/>
        </p:nvPicPr>
        <p:blipFill>
          <a:blip r:embed="rId2"/>
          <a:stretch>
            <a:fillRect/>
          </a:stretch>
        </p:blipFill>
        <p:spPr>
          <a:xfrm>
            <a:off x="4493645" y="2214744"/>
            <a:ext cx="3458277" cy="1945281"/>
          </a:xfrm>
          <a:prstGeom prst="rect">
            <a:avLst/>
          </a:prstGeom>
        </p:spPr>
      </p:pic>
      <p:sp>
        <p:nvSpPr>
          <p:cNvPr id="6" name="TextBox 5"/>
          <p:cNvSpPr txBox="1"/>
          <p:nvPr/>
        </p:nvSpPr>
        <p:spPr>
          <a:xfrm>
            <a:off x="781504" y="317510"/>
            <a:ext cx="3093452" cy="3139321"/>
          </a:xfrm>
          <a:prstGeom prst="rect">
            <a:avLst/>
          </a:prstGeom>
          <a:noFill/>
        </p:spPr>
        <p:txBody>
          <a:bodyPr wrap="square" rtlCol="0">
            <a:spAutoFit/>
          </a:bodyPr>
          <a:lstStyle/>
          <a:p>
            <a:r>
              <a:rPr lang="en-US" dirty="0" smtClean="0"/>
              <a:t>“‘U-S-A!’ a cheerleader yells, and the rest take up the chant, ‘U-S-A! U-S-A! U-S-A!’ and Norm is chanting and clapping, rocking with the beat” </a:t>
            </a:r>
          </a:p>
          <a:p>
            <a:endParaRPr lang="en-US" dirty="0" smtClean="0"/>
          </a:p>
          <a:p>
            <a:r>
              <a:rPr lang="en-US" dirty="0" smtClean="0">
                <a:solidFill>
                  <a:schemeClr val="accent1">
                    <a:lumMod val="75000"/>
                  </a:schemeClr>
                </a:solidFill>
              </a:rPr>
              <a:t>Ben Fountain, </a:t>
            </a:r>
            <a:r>
              <a:rPr lang="en-US" i="1" dirty="0" smtClean="0">
                <a:solidFill>
                  <a:schemeClr val="accent1">
                    <a:lumMod val="75000"/>
                  </a:schemeClr>
                </a:solidFill>
              </a:rPr>
              <a:t>Billy Lynn’s Long Halftime Walk</a:t>
            </a:r>
            <a:r>
              <a:rPr lang="en-US" dirty="0" smtClean="0">
                <a:solidFill>
                  <a:schemeClr val="accent1">
                    <a:lumMod val="75000"/>
                  </a:schemeClr>
                </a:solidFill>
              </a:rPr>
              <a:t> (New York: HarperCollins, 2012),</a:t>
            </a:r>
            <a:r>
              <a:rPr lang="en-US" dirty="0" smtClean="0"/>
              <a:t> </a:t>
            </a:r>
            <a:r>
              <a:rPr lang="en-US" dirty="0" smtClean="0">
                <a:solidFill>
                  <a:schemeClr val="tx2">
                    <a:lumMod val="75000"/>
                    <a:lumOff val="25000"/>
                  </a:schemeClr>
                </a:solidFill>
              </a:rPr>
              <a:t>128</a:t>
            </a:r>
            <a:r>
              <a:rPr lang="en-US" dirty="0" smtClean="0"/>
              <a:t>.</a:t>
            </a:r>
          </a:p>
        </p:txBody>
      </p:sp>
      <p:sp>
        <p:nvSpPr>
          <p:cNvPr id="7" name="TextBox 6"/>
          <p:cNvSpPr txBox="1"/>
          <p:nvPr/>
        </p:nvSpPr>
        <p:spPr>
          <a:xfrm>
            <a:off x="4387817" y="594313"/>
            <a:ext cx="3386516" cy="523220"/>
          </a:xfrm>
          <a:prstGeom prst="rect">
            <a:avLst/>
          </a:prstGeom>
          <a:noFill/>
        </p:spPr>
        <p:txBody>
          <a:bodyPr wrap="square" rtlCol="0">
            <a:spAutoFit/>
          </a:bodyPr>
          <a:lstStyle/>
          <a:p>
            <a:r>
              <a:rPr lang="en-US" sz="2800" dirty="0" smtClean="0"/>
              <a:t>Sports Nationalism</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477" y="484094"/>
            <a:ext cx="6117309" cy="1116106"/>
          </a:xfrm>
        </p:spPr>
        <p:txBody>
          <a:bodyPr/>
          <a:lstStyle/>
          <a:p>
            <a:r>
              <a:rPr lang="en-US" dirty="0" smtClean="0"/>
              <a:t>War </a:t>
            </a:r>
            <a:r>
              <a:rPr lang="en-US" dirty="0" err="1" smtClean="0">
                <a:sym typeface="Wingdings"/>
              </a:rPr>
              <a:t></a:t>
            </a:r>
            <a:r>
              <a:rPr lang="en-US" dirty="0" smtClean="0">
                <a:sym typeface="Wingdings"/>
              </a:rPr>
              <a:t> Sport</a:t>
            </a:r>
            <a:endParaRPr lang="en-US" dirty="0"/>
          </a:p>
        </p:txBody>
      </p:sp>
      <p:sp>
        <p:nvSpPr>
          <p:cNvPr id="3" name="Content Placeholder 2"/>
          <p:cNvSpPr>
            <a:spLocks noGrp="1"/>
          </p:cNvSpPr>
          <p:nvPr>
            <p:ph idx="1"/>
          </p:nvPr>
        </p:nvSpPr>
        <p:spPr/>
        <p:txBody>
          <a:bodyPr/>
          <a:lstStyle/>
          <a:p>
            <a:r>
              <a:rPr lang="en-US" dirty="0" smtClean="0"/>
              <a:t>Implications of metaphor in the case of traditional team sports:</a:t>
            </a:r>
          </a:p>
          <a:p>
            <a:r>
              <a:rPr lang="en-US" dirty="0" smtClean="0"/>
              <a:t>1) Sport and war are fair, two sided contests</a:t>
            </a:r>
          </a:p>
          <a:p>
            <a:r>
              <a:rPr lang="en-US" dirty="0" smtClean="0"/>
              <a:t>2) The contest is conducted according to rules</a:t>
            </a:r>
          </a:p>
          <a:p>
            <a:r>
              <a:rPr lang="en-US" dirty="0" smtClean="0"/>
              <a:t>3) The contest is linear, and goal-oriented: one side wins, another loses. </a:t>
            </a:r>
            <a:endParaRPr lang="en-US" dirty="0"/>
          </a:p>
        </p:txBody>
      </p:sp>
      <p:pic>
        <p:nvPicPr>
          <p:cNvPr id="4" name="Picture 3"/>
          <p:cNvPicPr>
            <a:picLocks noChangeAspect="1"/>
          </p:cNvPicPr>
          <p:nvPr/>
        </p:nvPicPr>
        <p:blipFill>
          <a:blip r:embed="rId2"/>
          <a:stretch>
            <a:fillRect/>
          </a:stretch>
        </p:blipFill>
        <p:spPr>
          <a:xfrm>
            <a:off x="2141012" y="4811490"/>
            <a:ext cx="3582043" cy="179102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7421" y="521041"/>
            <a:ext cx="4847366" cy="1079159"/>
          </a:xfrm>
        </p:spPr>
        <p:txBody>
          <a:bodyPr/>
          <a:lstStyle/>
          <a:p>
            <a:r>
              <a:rPr lang="en-US" sz="2400" dirty="0" smtClean="0">
                <a:solidFill>
                  <a:schemeClr val="tx1"/>
                </a:solidFill>
              </a:rPr>
              <a:t>“The true mission of American sports is to prepare young men for war.”</a:t>
            </a:r>
            <a:br>
              <a:rPr lang="en-US" sz="2400" dirty="0" smtClean="0">
                <a:solidFill>
                  <a:schemeClr val="tx1"/>
                </a:solidFill>
              </a:rPr>
            </a:br>
            <a:r>
              <a:rPr lang="en-US" sz="2400" dirty="0" smtClean="0">
                <a:solidFill>
                  <a:schemeClr val="tx1"/>
                </a:solidFill>
              </a:rPr>
              <a:t>	Dwight D. Eisenhower</a:t>
            </a:r>
            <a:r>
              <a:rPr lang="en-US" dirty="0" smtClean="0"/>
              <a:t/>
            </a:r>
            <a:br>
              <a:rPr lang="en-US" dirty="0" smtClean="0"/>
            </a:br>
            <a:endParaRPr lang="en-US" dirty="0"/>
          </a:p>
        </p:txBody>
      </p:sp>
      <p:sp>
        <p:nvSpPr>
          <p:cNvPr id="3" name="Content Placeholder 2"/>
          <p:cNvSpPr>
            <a:spLocks noGrp="1"/>
          </p:cNvSpPr>
          <p:nvPr>
            <p:ph idx="1"/>
          </p:nvPr>
        </p:nvSpPr>
        <p:spPr>
          <a:xfrm>
            <a:off x="498474" y="2825020"/>
            <a:ext cx="7556313" cy="3899666"/>
          </a:xfrm>
        </p:spPr>
        <p:txBody>
          <a:bodyPr>
            <a:normAutofit/>
          </a:bodyPr>
          <a:lstStyle/>
          <a:p>
            <a:r>
              <a:rPr lang="en-US" dirty="0" smtClean="0">
                <a:solidFill>
                  <a:schemeClr val="tx2">
                    <a:lumMod val="75000"/>
                    <a:lumOff val="25000"/>
                  </a:schemeClr>
                </a:solidFill>
              </a:rPr>
              <a:t>“In the logics of the War on Terror, civilians displace armies as the target of choice, and it is this everyday body that signifies the ‘front line.’”</a:t>
            </a:r>
          </a:p>
          <a:p>
            <a:pPr lvl="7"/>
            <a:r>
              <a:rPr lang="en-US" dirty="0" smtClean="0"/>
              <a:t>Roger Stahl, </a:t>
            </a:r>
            <a:r>
              <a:rPr lang="en-US" i="1" dirty="0" err="1" smtClean="0"/>
              <a:t>Militainment</a:t>
            </a:r>
            <a:r>
              <a:rPr lang="en-US" i="1" dirty="0" smtClean="0"/>
              <a:t>, Inc</a:t>
            </a:r>
            <a:r>
              <a:rPr lang="en-US" dirty="0" smtClean="0"/>
              <a:t>. (New York: Routledge, 2010), 55</a:t>
            </a:r>
          </a:p>
          <a:p>
            <a:r>
              <a:rPr lang="en-US" dirty="0" smtClean="0"/>
              <a:t>“Since the expanse of the world is progressively being reduced to nothing [by communication technologies] . . . </a:t>
            </a:r>
            <a:r>
              <a:rPr lang="en-US" dirty="0" smtClean="0">
                <a:solidFill>
                  <a:schemeClr val="tx1"/>
                </a:solidFill>
              </a:rPr>
              <a:t>The individual becomes his own training ground</a:t>
            </a:r>
            <a:r>
              <a:rPr lang="en-US" dirty="0" smtClean="0"/>
              <a:t>.”</a:t>
            </a:r>
          </a:p>
          <a:p>
            <a:pPr lvl="7"/>
            <a:r>
              <a:rPr lang="en-US" dirty="0" smtClean="0"/>
              <a:t>Paul </a:t>
            </a:r>
            <a:r>
              <a:rPr lang="en-US" dirty="0" err="1" smtClean="0"/>
              <a:t>Virilio</a:t>
            </a:r>
            <a:r>
              <a:rPr lang="en-US" dirty="0" smtClean="0"/>
              <a:t>, </a:t>
            </a:r>
            <a:r>
              <a:rPr lang="en-US" i="1" dirty="0" smtClean="0"/>
              <a:t>Desert Screen: War and the Speed of Light </a:t>
            </a:r>
            <a:r>
              <a:rPr lang="en-US" dirty="0" smtClean="0"/>
              <a:t>(New York: Bloomsbury, 2005), 30</a:t>
            </a:r>
          </a:p>
          <a:p>
            <a:pPr lvl="7"/>
            <a:endParaRPr lang="en-US" dirty="0" smtClean="0"/>
          </a:p>
          <a:p>
            <a:pPr lvl="7"/>
            <a:endParaRPr lang="en-US" dirty="0" smtClean="0"/>
          </a:p>
        </p:txBody>
      </p:sp>
      <p:pic>
        <p:nvPicPr>
          <p:cNvPr id="4" name="Picture 3"/>
          <p:cNvPicPr>
            <a:picLocks noChangeAspect="1"/>
          </p:cNvPicPr>
          <p:nvPr/>
        </p:nvPicPr>
        <p:blipFill>
          <a:blip r:embed="rId2"/>
          <a:stretch>
            <a:fillRect/>
          </a:stretch>
        </p:blipFill>
        <p:spPr>
          <a:xfrm>
            <a:off x="667536" y="285406"/>
            <a:ext cx="2124712" cy="189687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9596" y="2422070"/>
            <a:ext cx="3914705" cy="369332"/>
          </a:xfrm>
          <a:prstGeom prst="rect">
            <a:avLst/>
          </a:prstGeom>
          <a:noFill/>
        </p:spPr>
        <p:txBody>
          <a:bodyPr wrap="square" rtlCol="0">
            <a:spAutoFit/>
          </a:bodyPr>
          <a:lstStyle/>
          <a:p>
            <a:r>
              <a:rPr lang="en-US" dirty="0" smtClean="0"/>
              <a:t>Steve </a:t>
            </a:r>
            <a:r>
              <a:rPr lang="en-US" dirty="0" err="1" smtClean="0"/>
              <a:t>Harrigan</a:t>
            </a:r>
            <a:r>
              <a:rPr lang="en-US" dirty="0" smtClean="0"/>
              <a:t>, </a:t>
            </a:r>
            <a:r>
              <a:rPr lang="en-US" dirty="0" err="1" smtClean="0"/>
              <a:t>Waterboarding</a:t>
            </a:r>
            <a:endParaRPr lang="en-US" dirty="0"/>
          </a:p>
        </p:txBody>
      </p:sp>
      <p:sp>
        <p:nvSpPr>
          <p:cNvPr id="6" name="TextBox 5"/>
          <p:cNvSpPr txBox="1"/>
          <p:nvPr/>
        </p:nvSpPr>
        <p:spPr>
          <a:xfrm>
            <a:off x="4184301" y="2791402"/>
            <a:ext cx="4959699" cy="923330"/>
          </a:xfrm>
          <a:prstGeom prst="rect">
            <a:avLst/>
          </a:prstGeom>
          <a:noFill/>
        </p:spPr>
        <p:txBody>
          <a:bodyPr wrap="square" rtlCol="0">
            <a:spAutoFit/>
          </a:bodyPr>
          <a:lstStyle/>
          <a:p>
            <a:r>
              <a:rPr lang="en-US" dirty="0" smtClean="0"/>
              <a:t>Rick Sanchez, </a:t>
            </a:r>
            <a:r>
              <a:rPr lang="en-US" dirty="0" err="1" smtClean="0"/>
              <a:t>Tasering</a:t>
            </a:r>
            <a:endParaRPr lang="en-US" dirty="0" smtClean="0"/>
          </a:p>
          <a:p>
            <a:r>
              <a:rPr lang="en-US" dirty="0" smtClean="0"/>
              <a:t>https://</a:t>
            </a:r>
            <a:r>
              <a:rPr lang="en-US" dirty="0" err="1" smtClean="0"/>
              <a:t>www.youtube.com/watch?v</a:t>
            </a:r>
            <a:r>
              <a:rPr lang="en-US" dirty="0" smtClean="0"/>
              <a:t>=Hy5p9xvprFM </a:t>
            </a:r>
            <a:endParaRPr lang="en-US" dirty="0"/>
          </a:p>
        </p:txBody>
      </p:sp>
      <p:pic>
        <p:nvPicPr>
          <p:cNvPr id="7" name="Picture 6"/>
          <p:cNvPicPr>
            <a:picLocks noChangeAspect="1"/>
          </p:cNvPicPr>
          <p:nvPr/>
        </p:nvPicPr>
        <p:blipFill>
          <a:blip r:embed="rId2"/>
          <a:stretch>
            <a:fillRect/>
          </a:stretch>
        </p:blipFill>
        <p:spPr>
          <a:xfrm>
            <a:off x="4454072" y="413301"/>
            <a:ext cx="3170801" cy="2378101"/>
          </a:xfrm>
          <a:prstGeom prst="rect">
            <a:avLst/>
          </a:prstGeom>
        </p:spPr>
      </p:pic>
      <p:pic>
        <p:nvPicPr>
          <p:cNvPr id="10" name="Picture 9"/>
          <p:cNvPicPr>
            <a:picLocks noChangeAspect="1"/>
          </p:cNvPicPr>
          <p:nvPr/>
        </p:nvPicPr>
        <p:blipFill>
          <a:blip r:embed="rId3"/>
          <a:stretch>
            <a:fillRect/>
          </a:stretch>
        </p:blipFill>
        <p:spPr>
          <a:xfrm>
            <a:off x="136070" y="299863"/>
            <a:ext cx="3640015" cy="2015376"/>
          </a:xfrm>
          <a:prstGeom prst="rect">
            <a:avLst/>
          </a:prstGeom>
        </p:spPr>
      </p:pic>
      <p:sp>
        <p:nvSpPr>
          <p:cNvPr id="11" name="TextBox 10"/>
          <p:cNvSpPr txBox="1"/>
          <p:nvPr/>
        </p:nvSpPr>
        <p:spPr>
          <a:xfrm>
            <a:off x="498929" y="4033874"/>
            <a:ext cx="7125944" cy="2031325"/>
          </a:xfrm>
          <a:prstGeom prst="rect">
            <a:avLst/>
          </a:prstGeom>
          <a:noFill/>
        </p:spPr>
        <p:txBody>
          <a:bodyPr wrap="square" rtlCol="0">
            <a:spAutoFit/>
          </a:bodyPr>
          <a:lstStyle/>
          <a:p>
            <a:r>
              <a:rPr lang="en-US" dirty="0" smtClean="0"/>
              <a:t>“The consumption of violence here is not the spectacular variety of the Roman coliseum, where pain is inflicted upon an other, a criminal or scapegoat. Instead, a </a:t>
            </a:r>
            <a:r>
              <a:rPr lang="en-US" dirty="0" smtClean="0"/>
              <a:t>stand-in </a:t>
            </a:r>
            <a:r>
              <a:rPr lang="en-US" dirty="0" smtClean="0"/>
              <a:t>for the viewer undergoes the drama. As such, the primary metaphor is more akin to a human sacrifice than a public execution in that one is encouraged to identify with the victim.”</a:t>
            </a:r>
          </a:p>
          <a:p>
            <a:pPr lvl="6"/>
            <a:r>
              <a:rPr lang="en-US" dirty="0" smtClean="0"/>
              <a:t>Roger Stahl, </a:t>
            </a:r>
            <a:r>
              <a:rPr lang="en-US" dirty="0" err="1" smtClean="0"/>
              <a:t>Militainment</a:t>
            </a:r>
            <a:r>
              <a:rPr lang="en-US" dirty="0" smtClean="0"/>
              <a:t>, Inc., 59</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002" y="734786"/>
            <a:ext cx="6886785" cy="1433284"/>
          </a:xfrm>
        </p:spPr>
        <p:txBody>
          <a:bodyPr/>
          <a:lstStyle/>
          <a:p>
            <a:r>
              <a:rPr lang="en-US" dirty="0" smtClean="0"/>
              <a:t>Can the same be said of this?</a:t>
            </a:r>
            <a:endParaRPr lang="en-US" dirty="0"/>
          </a:p>
        </p:txBody>
      </p:sp>
      <p:pic>
        <p:nvPicPr>
          <p:cNvPr id="6" name="Picture 5"/>
          <p:cNvPicPr>
            <a:picLocks noChangeAspect="1"/>
          </p:cNvPicPr>
          <p:nvPr/>
        </p:nvPicPr>
        <p:blipFill>
          <a:blip r:embed="rId2"/>
          <a:stretch>
            <a:fillRect/>
          </a:stretch>
        </p:blipFill>
        <p:spPr>
          <a:xfrm>
            <a:off x="1796141" y="2027463"/>
            <a:ext cx="4717143" cy="353785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063" y="247997"/>
            <a:ext cx="4578724" cy="1352203"/>
          </a:xfrm>
        </p:spPr>
        <p:txBody>
          <a:bodyPr/>
          <a:lstStyle/>
          <a:p>
            <a:r>
              <a:rPr lang="en-US" dirty="0" smtClean="0"/>
              <a:t>Extreme Sport</a:t>
            </a:r>
            <a:endParaRPr lang="en-US" dirty="0"/>
          </a:p>
        </p:txBody>
      </p:sp>
      <p:sp>
        <p:nvSpPr>
          <p:cNvPr id="3" name="Content Placeholder 2"/>
          <p:cNvSpPr>
            <a:spLocks noGrp="1"/>
          </p:cNvSpPr>
          <p:nvPr>
            <p:ph idx="1"/>
          </p:nvPr>
        </p:nvSpPr>
        <p:spPr>
          <a:xfrm>
            <a:off x="105829" y="2450521"/>
            <a:ext cx="8848901" cy="4290448"/>
          </a:xfrm>
        </p:spPr>
        <p:txBody>
          <a:bodyPr>
            <a:normAutofit lnSpcReduction="10000"/>
          </a:bodyPr>
          <a:lstStyle/>
          <a:p>
            <a:endParaRPr lang="en-US" dirty="0" smtClean="0"/>
          </a:p>
          <a:p>
            <a:r>
              <a:rPr lang="en-US" dirty="0" smtClean="0"/>
              <a:t>“I can’t wait to hop in my Jeep Liberty, drink some Mountain Dew, and go </a:t>
            </a:r>
            <a:r>
              <a:rPr lang="en-US" dirty="0" err="1" smtClean="0"/>
              <a:t>waterboarding</a:t>
            </a:r>
            <a:r>
              <a:rPr lang="en-US" dirty="0" smtClean="0"/>
              <a:t>.”</a:t>
            </a:r>
          </a:p>
          <a:p>
            <a:pPr lvl="5"/>
            <a:r>
              <a:rPr lang="en-US" dirty="0" smtClean="0"/>
              <a:t>John Stewart, </a:t>
            </a:r>
            <a:r>
              <a:rPr lang="en-US" i="1" dirty="0" smtClean="0"/>
              <a:t>The Daily Show</a:t>
            </a:r>
          </a:p>
          <a:p>
            <a:r>
              <a:rPr lang="en-US" dirty="0" smtClean="0">
                <a:solidFill>
                  <a:schemeClr val="tx2">
                    <a:lumMod val="75000"/>
                    <a:lumOff val="25000"/>
                  </a:schemeClr>
                </a:solidFill>
              </a:rPr>
              <a:t>The spectacle of extreme sports derives “its primary pleasures not from watching but rather being in virtual proximity to pain and danger. In colonizing discourses of recruiting, war journalism, terrorism, and others, the metaphor has given birth to the rhetoric of the ‘battlefield playground.’ Such a relationship to war is a vital aspect of the virtual citizen-soldier. </a:t>
            </a:r>
            <a:r>
              <a:rPr lang="en-US" dirty="0" smtClean="0">
                <a:solidFill>
                  <a:schemeClr val="tx1"/>
                </a:solidFill>
              </a:rPr>
              <a:t>Put simply, extreme sports discourse has been put to use as an entry point through which the citizen has been invited to play soldier</a:t>
            </a:r>
            <a:r>
              <a:rPr lang="en-US" dirty="0" smtClean="0">
                <a:solidFill>
                  <a:schemeClr val="tx2">
                    <a:lumMod val="75000"/>
                    <a:lumOff val="25000"/>
                  </a:schemeClr>
                </a:solidFill>
              </a:rPr>
              <a:t>.”</a:t>
            </a:r>
          </a:p>
          <a:p>
            <a:pPr lvl="5"/>
            <a:r>
              <a:rPr lang="en-US" dirty="0" smtClean="0"/>
              <a:t>Roger Stahl, </a:t>
            </a:r>
            <a:r>
              <a:rPr lang="en-US" i="1" dirty="0" err="1" smtClean="0"/>
              <a:t>Militainment</a:t>
            </a:r>
            <a:r>
              <a:rPr lang="en-US" i="1" dirty="0" smtClean="0"/>
              <a:t>, Inc</a:t>
            </a:r>
            <a:r>
              <a:rPr lang="en-US" dirty="0" smtClean="0"/>
              <a:t>., 54.</a:t>
            </a:r>
          </a:p>
        </p:txBody>
      </p:sp>
      <p:pic>
        <p:nvPicPr>
          <p:cNvPr id="4" name="Picture 3"/>
          <p:cNvPicPr>
            <a:picLocks noChangeAspect="1"/>
          </p:cNvPicPr>
          <p:nvPr/>
        </p:nvPicPr>
        <p:blipFill>
          <a:blip r:embed="rId2"/>
          <a:stretch>
            <a:fillRect/>
          </a:stretch>
        </p:blipFill>
        <p:spPr>
          <a:xfrm>
            <a:off x="270430" y="347432"/>
            <a:ext cx="2505536" cy="2505536"/>
          </a:xfrm>
          <a:prstGeom prst="rect">
            <a:avLst/>
          </a:prstGeom>
        </p:spPr>
      </p:pic>
      <p:sp>
        <p:nvSpPr>
          <p:cNvPr id="5" name="TextBox 4"/>
          <p:cNvSpPr txBox="1"/>
          <p:nvPr/>
        </p:nvSpPr>
        <p:spPr>
          <a:xfrm>
            <a:off x="3158578" y="1392157"/>
            <a:ext cx="5478666" cy="923330"/>
          </a:xfrm>
          <a:prstGeom prst="rect">
            <a:avLst/>
          </a:prstGeom>
          <a:noFill/>
        </p:spPr>
        <p:txBody>
          <a:bodyPr wrap="square" rtlCol="0">
            <a:spAutoFit/>
          </a:bodyPr>
          <a:lstStyle/>
          <a:p>
            <a:r>
              <a:rPr lang="en-US" dirty="0" err="1" smtClean="0"/>
              <a:t>Fleshwound</a:t>
            </a:r>
            <a:r>
              <a:rPr lang="en-US" dirty="0" smtClean="0"/>
              <a:t> Films:</a:t>
            </a:r>
          </a:p>
          <a:p>
            <a:r>
              <a:rPr lang="en-US" dirty="0" smtClean="0"/>
              <a:t>https://</a:t>
            </a:r>
            <a:r>
              <a:rPr lang="en-US" dirty="0" err="1" smtClean="0"/>
              <a:t>www.youtube.com/watch?v</a:t>
            </a:r>
            <a:r>
              <a:rPr lang="en-US" dirty="0" smtClean="0"/>
              <a:t>=qjx9zeigybcde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a:t>
            </a:r>
            <a:r>
              <a:rPr lang="en-US" sz="2000" i="1" dirty="0" smtClean="0"/>
              <a:t>But I firmly believe that any man's finest hour, his greatest fulfillment of all he holds dear, is the moment when he has worked his heart out in a good cause and lies exhausted on the field of battle - victorious.”</a:t>
            </a:r>
            <a:br>
              <a:rPr lang="en-US" sz="2000" i="1" dirty="0" smtClean="0"/>
            </a:br>
            <a:r>
              <a:rPr lang="en-US" sz="2000" i="1" dirty="0" smtClean="0"/>
              <a:t>                                                          ~ Vince Lombardi </a:t>
            </a:r>
            <a:endParaRPr lang="en-US" sz="2000" dirty="0"/>
          </a:p>
        </p:txBody>
      </p:sp>
      <p:sp>
        <p:nvSpPr>
          <p:cNvPr id="3" name="Content Placeholder 2"/>
          <p:cNvSpPr>
            <a:spLocks noGrp="1"/>
          </p:cNvSpPr>
          <p:nvPr>
            <p:ph idx="1"/>
          </p:nvPr>
        </p:nvSpPr>
        <p:spPr>
          <a:xfrm>
            <a:off x="498474" y="2514946"/>
            <a:ext cx="7556313" cy="3611217"/>
          </a:xfrm>
        </p:spPr>
        <p:txBody>
          <a:bodyPr/>
          <a:lstStyle/>
          <a:p>
            <a:r>
              <a:rPr lang="en-US" sz="2400" dirty="0" smtClean="0">
                <a:solidFill>
                  <a:schemeClr val="tx1"/>
                </a:solidFill>
              </a:rPr>
              <a:t>Super Bowl 36, Pregame Show</a:t>
            </a:r>
            <a:r>
              <a:rPr lang="en-US" dirty="0" smtClean="0"/>
              <a:t>:</a:t>
            </a:r>
          </a:p>
          <a:p>
            <a:r>
              <a:rPr lang="en-US" dirty="0" smtClean="0"/>
              <a:t>https://</a:t>
            </a:r>
            <a:r>
              <a:rPr lang="en-US" dirty="0" err="1" smtClean="0"/>
              <a:t>www.youtube.com/watch?v</a:t>
            </a:r>
            <a:r>
              <a:rPr lang="en-US" dirty="0" smtClean="0"/>
              <a:t>=moaHS2wrWW0</a:t>
            </a:r>
            <a:endParaRPr lang="en-US" dirty="0"/>
          </a:p>
        </p:txBody>
      </p:sp>
      <p:pic>
        <p:nvPicPr>
          <p:cNvPr id="5" name="Picture 4"/>
          <p:cNvPicPr>
            <a:picLocks noChangeAspect="1"/>
          </p:cNvPicPr>
          <p:nvPr/>
        </p:nvPicPr>
        <p:blipFill>
          <a:blip r:embed="rId2"/>
          <a:stretch>
            <a:fillRect/>
          </a:stretch>
        </p:blipFill>
        <p:spPr>
          <a:xfrm>
            <a:off x="1992112" y="4059896"/>
            <a:ext cx="4332785" cy="250759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1284</TotalTime>
  <Words>1464</Words>
  <Application>Microsoft Office PowerPoint</Application>
  <PresentationFormat>On-screen Show (4:3)</PresentationFormat>
  <Paragraphs>69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Advantage</vt:lpstr>
      <vt:lpstr>Selling War</vt:lpstr>
      <vt:lpstr>“Ever since words existed for fighting and playing, men have been wont to call war a game.”     Johan Huizinga    </vt:lpstr>
      <vt:lpstr>PowerPoint Presentation</vt:lpstr>
      <vt:lpstr>War  Sport</vt:lpstr>
      <vt:lpstr>“The true mission of American sports is to prepare young men for war.”  Dwight D. Eisenhower </vt:lpstr>
      <vt:lpstr>PowerPoint Presentation</vt:lpstr>
      <vt:lpstr>Can the same be said of this?</vt:lpstr>
      <vt:lpstr>Extreme Sport</vt:lpstr>
      <vt:lpstr>“But I firmly believe that any man's finest hour, his greatest fulfillment of all he holds dear, is the moment when he has worked his heart out in a good cause and lies exhausted on the field of battle - victorious.”                                                           ~ Vince Lombardi </vt:lpstr>
      <vt:lpstr>Back to Reality…</vt:lpstr>
      <vt:lpstr>“ . . . A kind of sickly sweet emo funk that’s almost pleasurable . . .”</vt:lpstr>
      <vt:lpstr>PowerPoint Presentation</vt:lpstr>
      <vt:lpstr>PowerPoint Presentation</vt:lpstr>
      <vt:lpstr>Keep Your Eye on the Ball…</vt:lpstr>
      <vt:lpstr>PowerPoint Presentation</vt:lpstr>
      <vt:lpstr>PowerPoint Presentation</vt:lpstr>
      <vt:lpstr>Cashed Out</vt:lpstr>
    </vt:vector>
  </TitlesOfParts>
  <Company>uci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Selling War</dc:title>
  <dc:creator>MICHAEL SZALAY</dc:creator>
  <cp:lastModifiedBy>core</cp:lastModifiedBy>
  <cp:revision>157</cp:revision>
  <dcterms:created xsi:type="dcterms:W3CDTF">2014-03-10T16:56:39Z</dcterms:created>
  <dcterms:modified xsi:type="dcterms:W3CDTF">2014-03-10T20:24:04Z</dcterms:modified>
</cp:coreProperties>
</file>