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6" r:id="rId2"/>
    <p:sldId id="262" r:id="rId3"/>
    <p:sldId id="263" r:id="rId4"/>
    <p:sldId id="265" r:id="rId5"/>
    <p:sldId id="291" r:id="rId6"/>
    <p:sldId id="299" r:id="rId7"/>
    <p:sldId id="297" r:id="rId8"/>
    <p:sldId id="293" r:id="rId9"/>
    <p:sldId id="295" r:id="rId10"/>
    <p:sldId id="296" r:id="rId11"/>
    <p:sldId id="298" r:id="rId12"/>
    <p:sldId id="294" r:id="rId13"/>
    <p:sldId id="290" r:id="rId14"/>
    <p:sldId id="300" r:id="rId15"/>
    <p:sldId id="261" r:id="rId16"/>
    <p:sldId id="267" r:id="rId17"/>
    <p:sldId id="272" r:id="rId18"/>
    <p:sldId id="257" r:id="rId19"/>
    <p:sldId id="266" r:id="rId20"/>
    <p:sldId id="269" r:id="rId21"/>
    <p:sldId id="270" r:id="rId22"/>
    <p:sldId id="271" r:id="rId23"/>
    <p:sldId id="287"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3" d="100"/>
          <a:sy n="93" d="100"/>
        </p:scale>
        <p:origin x="-1482" y="-270"/>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3910FE-86A5-C34E-86D7-C531FF239607}" type="datetimeFigureOut">
              <a:rPr lang="en-US" smtClean="0"/>
              <a:pPr/>
              <a:t>2/24/2014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E3556-1E69-B24B-8B9D-7B619F076EF8}" type="slidenum">
              <a:rPr lang="en-US" smtClean="0"/>
              <a:pPr/>
              <a:t>‹#›</a:t>
            </a:fld>
            <a:endParaRPr lang="en-US"/>
          </a:p>
        </p:txBody>
      </p:sp>
    </p:spTree>
    <p:extLst>
      <p:ext uri="{BB962C8B-B14F-4D97-AF65-F5344CB8AC3E}">
        <p14:creationId xmlns:p14="http://schemas.microsoft.com/office/powerpoint/2010/main" val="10352163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the terrorist believe?</a:t>
            </a:r>
            <a:endParaRPr lang="en-US" dirty="0"/>
          </a:p>
        </p:txBody>
      </p:sp>
      <p:sp>
        <p:nvSpPr>
          <p:cNvPr id="4" name="Slide Number Placeholder 3"/>
          <p:cNvSpPr>
            <a:spLocks noGrp="1"/>
          </p:cNvSpPr>
          <p:nvPr>
            <p:ph type="sldNum" sz="quarter" idx="10"/>
          </p:nvPr>
        </p:nvSpPr>
        <p:spPr/>
        <p:txBody>
          <a:bodyPr/>
          <a:lstStyle/>
          <a:p>
            <a:fld id="{0BCE3556-1E69-B24B-8B9D-7B619F076EF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there is only one unified world order, where do terrorists come from? </a:t>
            </a:r>
            <a:endParaRPr lang="en-US" dirty="0"/>
          </a:p>
        </p:txBody>
      </p:sp>
      <p:sp>
        <p:nvSpPr>
          <p:cNvPr id="4" name="Slide Number Placeholder 3"/>
          <p:cNvSpPr>
            <a:spLocks noGrp="1"/>
          </p:cNvSpPr>
          <p:nvPr>
            <p:ph type="sldNum" sz="quarter" idx="10"/>
          </p:nvPr>
        </p:nvSpPr>
        <p:spPr/>
        <p:txBody>
          <a:bodyPr/>
          <a:lstStyle/>
          <a:p>
            <a:fld id="{0BCE3556-1E69-B24B-8B9D-7B619F076EF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 minutes</a:t>
            </a:r>
            <a:endParaRPr lang="en-US" dirty="0"/>
          </a:p>
        </p:txBody>
      </p:sp>
      <p:sp>
        <p:nvSpPr>
          <p:cNvPr id="4" name="Slide Number Placeholder 3"/>
          <p:cNvSpPr>
            <a:spLocks noGrp="1"/>
          </p:cNvSpPr>
          <p:nvPr>
            <p:ph type="sldNum" sz="quarter" idx="10"/>
          </p:nvPr>
        </p:nvSpPr>
        <p:spPr/>
        <p:txBody>
          <a:bodyPr/>
          <a:lstStyle/>
          <a:p>
            <a:fld id="{0BCE3556-1E69-B24B-8B9D-7B619F076EF8}"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4000" dirty="0" smtClean="0"/>
              <a:t>40 MINUTES</a:t>
            </a:r>
            <a:r>
              <a:rPr lang="en-US" sz="4000" baseline="0" dirty="0" smtClean="0"/>
              <a:t> IN: ASK: WHAT CITY WAS SECOND???</a:t>
            </a:r>
            <a:endParaRPr lang="en-US" sz="4000" dirty="0"/>
          </a:p>
        </p:txBody>
      </p:sp>
      <p:sp>
        <p:nvSpPr>
          <p:cNvPr id="4" name="Slide Number Placeholder 3"/>
          <p:cNvSpPr>
            <a:spLocks noGrp="1"/>
          </p:cNvSpPr>
          <p:nvPr>
            <p:ph type="sldNum" sz="quarter" idx="10"/>
          </p:nvPr>
        </p:nvSpPr>
        <p:spPr/>
        <p:txBody>
          <a:bodyPr/>
          <a:lstStyle/>
          <a:p>
            <a:fld id="{0BCE3556-1E69-B24B-8B9D-7B619F076EF8}"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 SECONDS</a:t>
            </a:r>
            <a:endParaRPr lang="en-US" dirty="0"/>
          </a:p>
        </p:txBody>
      </p:sp>
      <p:sp>
        <p:nvSpPr>
          <p:cNvPr id="4" name="Slide Number Placeholder 3"/>
          <p:cNvSpPr>
            <a:spLocks noGrp="1"/>
          </p:cNvSpPr>
          <p:nvPr>
            <p:ph type="sldNum" sz="quarter" idx="10"/>
          </p:nvPr>
        </p:nvSpPr>
        <p:spPr/>
        <p:txBody>
          <a:bodyPr/>
          <a:lstStyle/>
          <a:p>
            <a:fld id="{0BCE3556-1E69-B24B-8B9D-7B619F076EF8}"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MINUTE</a:t>
            </a:r>
            <a:endParaRPr lang="en-US" dirty="0"/>
          </a:p>
        </p:txBody>
      </p:sp>
      <p:sp>
        <p:nvSpPr>
          <p:cNvPr id="4" name="Slide Number Placeholder 3"/>
          <p:cNvSpPr>
            <a:spLocks noGrp="1"/>
          </p:cNvSpPr>
          <p:nvPr>
            <p:ph type="sldNum" sz="quarter" idx="10"/>
          </p:nvPr>
        </p:nvSpPr>
        <p:spPr/>
        <p:txBody>
          <a:bodyPr/>
          <a:lstStyle/>
          <a:p>
            <a:fld id="{0BCE3556-1E69-B24B-8B9D-7B619F076EF8}"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AND A HALF MINUTES</a:t>
            </a:r>
            <a:endParaRPr lang="en-US" dirty="0"/>
          </a:p>
        </p:txBody>
      </p:sp>
      <p:sp>
        <p:nvSpPr>
          <p:cNvPr id="4" name="Slide Number Placeholder 3"/>
          <p:cNvSpPr>
            <a:spLocks noGrp="1"/>
          </p:cNvSpPr>
          <p:nvPr>
            <p:ph type="sldNum" sz="quarter" idx="10"/>
          </p:nvPr>
        </p:nvSpPr>
        <p:spPr/>
        <p:txBody>
          <a:bodyPr/>
          <a:lstStyle/>
          <a:p>
            <a:fld id="{0BCE3556-1E69-B24B-8B9D-7B619F076EF8}"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F07F1D8-573A-774D-BC27-5A67B1EB0A63}" type="datetimeFigureOut">
              <a:rPr lang="en-US" smtClean="0"/>
              <a:pPr/>
              <a:t>2/24/2014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8D65-E8C1-894B-8549-B46E1AEC5443}"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F07F1D8-573A-774D-BC27-5A67B1EB0A63}" type="datetimeFigureOut">
              <a:rPr lang="en-US" smtClean="0"/>
              <a:pPr/>
              <a:t>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E8D65-E8C1-894B-8549-B46E1AEC54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F07F1D8-573A-774D-BC27-5A67B1EB0A63}" type="datetimeFigureOut">
              <a:rPr lang="en-US" smtClean="0"/>
              <a:pPr/>
              <a:t>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E8D65-E8C1-894B-8549-B46E1AEC544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2FE8D65-E8C1-894B-8549-B46E1AEC5443}"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8D65-E8C1-894B-8549-B46E1AEC5443}"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2FE8D65-E8C1-894B-8549-B46E1AEC544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C2FE8D65-E8C1-894B-8549-B46E1AEC5443}"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C2FE8D65-E8C1-894B-8549-B46E1AEC5443}"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7F1D8-573A-774D-BC27-5A67B1EB0A63}"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8D65-E8C1-894B-8549-B46E1AEC54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7F1D8-573A-774D-BC27-5A67B1EB0A63}"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8D65-E8C1-894B-8549-B46E1AEC544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7F1D8-573A-774D-BC27-5A67B1EB0A63}"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8D65-E8C1-894B-8549-B46E1AEC5443}"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7F1D8-573A-774D-BC27-5A67B1EB0A63}" type="datetimeFigureOut">
              <a:rPr lang="en-US" smtClean="0"/>
              <a:pPr/>
              <a:t>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8D65-E8C1-894B-8549-B46E1AEC5443}"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F07F1D8-573A-774D-BC27-5A67B1EB0A63}" type="datetimeFigureOut">
              <a:rPr lang="en-US" smtClean="0"/>
              <a:pPr/>
              <a:t>2/24/2014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F07F1D8-573A-774D-BC27-5A67B1EB0A63}" type="datetimeFigureOut">
              <a:rPr lang="en-US" smtClean="0"/>
              <a:pPr/>
              <a:t>2/24/2014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C2FE8D65-E8C1-894B-8549-B46E1AEC5443}"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8D65-E8C1-894B-8549-B46E1AEC54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F07F1D8-573A-774D-BC27-5A67B1EB0A63}" type="datetimeFigureOut">
              <a:rPr lang="en-US" smtClean="0"/>
              <a:pPr/>
              <a:t>2/24/2014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E8D65-E8C1-894B-8549-B46E1AEC5443}"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C2FE8D65-E8C1-894B-8549-B46E1AEC54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7F1D8-573A-774D-BC27-5A67B1EB0A63}" type="datetimeFigureOut">
              <a:rPr lang="en-US" smtClean="0"/>
              <a:pPr/>
              <a:t>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8D65-E8C1-894B-8549-B46E1AEC5443}"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F07F1D8-573A-774D-BC27-5A67B1EB0A63}" type="datetimeFigureOut">
              <a:rPr lang="en-US" smtClean="0"/>
              <a:pPr/>
              <a:t>2/24/2014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C2FE8D65-E8C1-894B-8549-B46E1AEC54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2014_2_12:Destruction%20of%20Alderaan.mp4"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2014_2_12:Knowing.mov" TargetMode="Externa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2014_2_12:2012.mov"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7"/>
            <a:ext cx="4038600" cy="937931"/>
          </a:xfrm>
        </p:spPr>
        <p:txBody>
          <a:bodyPr/>
          <a:lstStyle/>
          <a:p>
            <a:r>
              <a:rPr lang="en-US" dirty="0" smtClean="0"/>
              <a:t>Selling War #1</a:t>
            </a:r>
            <a:endParaRPr lang="en-US" dirty="0"/>
          </a:p>
        </p:txBody>
      </p:sp>
      <p:sp>
        <p:nvSpPr>
          <p:cNvPr id="3" name="Subtitle 2"/>
          <p:cNvSpPr>
            <a:spLocks noGrp="1"/>
          </p:cNvSpPr>
          <p:nvPr>
            <p:ph type="subTitle" idx="1"/>
          </p:nvPr>
        </p:nvSpPr>
        <p:spPr>
          <a:xfrm>
            <a:off x="4800600" y="5216041"/>
            <a:ext cx="4038600" cy="1095112"/>
          </a:xfrm>
        </p:spPr>
        <p:txBody>
          <a:bodyPr/>
          <a:lstStyle/>
          <a:p>
            <a:r>
              <a:rPr lang="en-US" dirty="0" smtClean="0"/>
              <a:t>Michael Szalay</a:t>
            </a:r>
          </a:p>
          <a:p>
            <a:r>
              <a:rPr lang="en-US" dirty="0" smtClean="0"/>
              <a:t>Humanities Core, Winter 2014</a:t>
            </a:r>
            <a:endParaRPr lang="en-US" dirty="0"/>
          </a:p>
        </p:txBody>
      </p:sp>
      <p:pic>
        <p:nvPicPr>
          <p:cNvPr id="5" name="Picture 4" descr="Movie-Ticket-1.gif"/>
          <p:cNvPicPr>
            <a:picLocks noChangeAspect="1"/>
          </p:cNvPicPr>
          <p:nvPr/>
        </p:nvPicPr>
        <p:blipFill>
          <a:blip r:embed="rId2"/>
          <a:stretch>
            <a:fillRect/>
          </a:stretch>
        </p:blipFill>
        <p:spPr>
          <a:xfrm>
            <a:off x="4573120" y="157603"/>
            <a:ext cx="2110771" cy="2191112"/>
          </a:xfrm>
          <a:prstGeom prst="rect">
            <a:avLst/>
          </a:prstGeom>
        </p:spPr>
      </p:pic>
      <p:pic>
        <p:nvPicPr>
          <p:cNvPr id="7" name="Picture 6" descr="Frontlines-Fuel-Of-War-Game-Pc-Games-Game-Video-Game-Computer-Game-900x1440.jpg"/>
          <p:cNvPicPr>
            <a:picLocks noChangeAspect="1"/>
          </p:cNvPicPr>
          <p:nvPr/>
        </p:nvPicPr>
        <p:blipFill>
          <a:blip r:embed="rId3"/>
          <a:stretch>
            <a:fillRect/>
          </a:stretch>
        </p:blipFill>
        <p:spPr>
          <a:xfrm>
            <a:off x="6793031" y="2363760"/>
            <a:ext cx="2178703" cy="2039039"/>
          </a:xfrm>
          <a:prstGeom prst="rect">
            <a:avLst/>
          </a:prstGeom>
        </p:spPr>
      </p:pic>
      <p:pic>
        <p:nvPicPr>
          <p:cNvPr id="9" name="Picture 8" descr="arlington_national_cemetery.jpg"/>
          <p:cNvPicPr>
            <a:picLocks noChangeAspect="1"/>
          </p:cNvPicPr>
          <p:nvPr/>
        </p:nvPicPr>
        <p:blipFill>
          <a:blip r:embed="rId4"/>
          <a:stretch>
            <a:fillRect/>
          </a:stretch>
        </p:blipFill>
        <p:spPr>
          <a:xfrm>
            <a:off x="122295" y="157603"/>
            <a:ext cx="4450825" cy="4245196"/>
          </a:xfrm>
          <a:prstGeom prst="rect">
            <a:avLst/>
          </a:prstGeom>
        </p:spPr>
      </p:pic>
      <p:pic>
        <p:nvPicPr>
          <p:cNvPr id="10" name="Picture 9" descr="fortress_tank.jpg"/>
          <p:cNvPicPr>
            <a:picLocks noChangeAspect="1"/>
          </p:cNvPicPr>
          <p:nvPr/>
        </p:nvPicPr>
        <p:blipFill>
          <a:blip r:embed="rId5"/>
          <a:stretch>
            <a:fillRect/>
          </a:stretch>
        </p:blipFill>
        <p:spPr>
          <a:xfrm>
            <a:off x="4623075" y="2348716"/>
            <a:ext cx="2114845" cy="2054083"/>
          </a:xfrm>
          <a:prstGeom prst="rect">
            <a:avLst/>
          </a:prstGeom>
        </p:spPr>
      </p:pic>
      <p:pic>
        <p:nvPicPr>
          <p:cNvPr id="11" name="Picture 10" descr="Nuclear-explosion_Wallpaper_66rp.jpg"/>
          <p:cNvPicPr>
            <a:picLocks noChangeAspect="1"/>
          </p:cNvPicPr>
          <p:nvPr/>
        </p:nvPicPr>
        <p:blipFill>
          <a:blip r:embed="rId6"/>
          <a:stretch>
            <a:fillRect/>
          </a:stretch>
        </p:blipFill>
        <p:spPr>
          <a:xfrm>
            <a:off x="6793031" y="157603"/>
            <a:ext cx="2178703" cy="22061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19069"/>
            <a:ext cx="8628575" cy="5338931"/>
          </a:xfrm>
          <a:prstGeom prst="rect">
            <a:avLst/>
          </a:prstGeom>
        </p:spPr>
      </p:pic>
      <p:sp>
        <p:nvSpPr>
          <p:cNvPr id="4" name="TextBox 3"/>
          <p:cNvSpPr txBox="1"/>
          <p:nvPr/>
        </p:nvSpPr>
        <p:spPr>
          <a:xfrm>
            <a:off x="518905" y="341364"/>
            <a:ext cx="7223710" cy="830997"/>
          </a:xfrm>
          <a:prstGeom prst="rect">
            <a:avLst/>
          </a:prstGeom>
          <a:noFill/>
        </p:spPr>
        <p:txBody>
          <a:bodyPr wrap="square" rtlCol="0">
            <a:spAutoFit/>
          </a:bodyPr>
          <a:lstStyle/>
          <a:p>
            <a:r>
              <a:rPr lang="en-US" sz="2400" dirty="0" smtClean="0"/>
              <a:t>What’s the difference between media monopolies and monopolies on other consumables?</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351" y="177509"/>
            <a:ext cx="7701647" cy="5680296"/>
          </a:xfrm>
        </p:spPr>
        <p:txBody>
          <a:bodyPr>
            <a:normAutofit/>
          </a:bodyPr>
          <a:lstStyle/>
          <a:p>
            <a:pPr>
              <a:buNone/>
            </a:pPr>
            <a:r>
              <a:rPr lang="en-US" dirty="0" smtClean="0"/>
              <a:t>    Rupert Murdoch's Fox network is among the US media giants accused of tailoring its war coverage to curry favor with Michael Powell, the George Bush-appointed chairman of America's media regulator.</a:t>
            </a:r>
          </a:p>
          <a:p>
            <a:pPr>
              <a:buNone/>
            </a:pPr>
            <a:r>
              <a:rPr lang="en-US" dirty="0" smtClean="0"/>
              <a:t>	Powell, the son of US secretary of state Colin Powell, is under intense lobbying pressure from the US broadcasting industry to abolish safeguards that restrict limits on the number of TV and radio stations a company can own in a market. </a:t>
            </a:r>
          </a:p>
          <a:p>
            <a:pPr>
              <a:buNone/>
            </a:pPr>
            <a:r>
              <a:rPr lang="en-US" dirty="0" smtClean="0"/>
              <a:t>	"It is likely that decisions about how to cover the war on Iraq - especially on television - may be tempered by a concern to not alienate the White House," said Jeffrey Chester. "These media giants stand to make untold billions if the FCC safeguards are eliminated or weakened.”</a:t>
            </a:r>
          </a:p>
          <a:p>
            <a:pPr>
              <a:buNone/>
            </a:pPr>
            <a:r>
              <a:rPr lang="en-US" dirty="0" smtClean="0"/>
              <a:t>				</a:t>
            </a:r>
            <a:r>
              <a:rPr lang="en-US" i="1" dirty="0" smtClean="0"/>
              <a:t>The Guardian</a:t>
            </a:r>
            <a:r>
              <a:rPr lang="en-US" dirty="0" smtClean="0"/>
              <a:t>, 14 April 2003 </a:t>
            </a:r>
          </a:p>
          <a:p>
            <a:endParaRPr lang="en-US" dirty="0"/>
          </a:p>
        </p:txBody>
      </p:sp>
      <p:sp>
        <p:nvSpPr>
          <p:cNvPr id="4" name="TextBox 3"/>
          <p:cNvSpPr txBox="1"/>
          <p:nvPr/>
        </p:nvSpPr>
        <p:spPr>
          <a:xfrm>
            <a:off x="177520" y="5448166"/>
            <a:ext cx="8766770" cy="1200328"/>
          </a:xfrm>
          <a:prstGeom prst="rect">
            <a:avLst/>
          </a:prstGeom>
          <a:noFill/>
        </p:spPr>
        <p:txBody>
          <a:bodyPr wrap="square" rtlCol="0">
            <a:spAutoFit/>
          </a:bodyPr>
          <a:lstStyle/>
          <a:p>
            <a:r>
              <a:rPr lang="en-US" sz="2400" dirty="0" smtClean="0">
                <a:solidFill>
                  <a:schemeClr val="accent1"/>
                </a:solidFill>
              </a:rPr>
              <a:t>By then too late</a:t>
            </a:r>
            <a:r>
              <a:rPr lang="en-US" sz="2400" dirty="0" smtClean="0"/>
              <a:t>? Were media companies motivated to believe in the existence of “Weapons of Mass Destruction”? That Iraq was behind 9/11?</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Hollywood and the Pentagon</a:t>
            </a:r>
            <a:endParaRPr lang="en-US" dirty="0"/>
          </a:p>
        </p:txBody>
      </p:sp>
      <p:sp>
        <p:nvSpPr>
          <p:cNvPr id="3" name="Content Placeholder 2"/>
          <p:cNvSpPr>
            <a:spLocks noGrp="1"/>
          </p:cNvSpPr>
          <p:nvPr>
            <p:ph idx="1"/>
          </p:nvPr>
        </p:nvSpPr>
        <p:spPr>
          <a:xfrm>
            <a:off x="232142" y="1324493"/>
            <a:ext cx="7822645" cy="5533508"/>
          </a:xfrm>
        </p:spPr>
        <p:txBody>
          <a:bodyPr>
            <a:normAutofit/>
          </a:bodyPr>
          <a:lstStyle/>
          <a:p>
            <a:r>
              <a:rPr lang="en-US" dirty="0" smtClean="0"/>
              <a:t>One of the first war films, </a:t>
            </a:r>
            <a:r>
              <a:rPr lang="en-US" i="1" dirty="0" smtClean="0"/>
              <a:t>Birth of a Nation</a:t>
            </a:r>
            <a:r>
              <a:rPr lang="en-US" dirty="0" smtClean="0"/>
              <a:t>, used artillery pieces loaned from West Point to give it the air of authenticity. The first Academy Award for Best Picture went to 1929's </a:t>
            </a:r>
            <a:r>
              <a:rPr lang="en-US" i="1" dirty="0" smtClean="0"/>
              <a:t>Wings</a:t>
            </a:r>
            <a:r>
              <a:rPr lang="en-US" dirty="0" smtClean="0"/>
              <a:t>, a movie about aerial combat during World War I that used Army Air Corps pilots to shoot all its dogfights. </a:t>
            </a:r>
          </a:p>
          <a:p>
            <a:r>
              <a:rPr lang="en-US" dirty="0" smtClean="0"/>
              <a:t>During World War II, film stars like Ronald Reagan and Clark Gable enlisted in the army to make recruitment films in motion picture units. </a:t>
            </a:r>
          </a:p>
          <a:p>
            <a:r>
              <a:rPr lang="en-US" dirty="0" smtClean="0"/>
              <a:t>“In 1948, the Pentagon formally set up a special movie liaison office, as part of the Office of the Assistant secretary of Defense for Public Affairs. Filmmakers who wanted access to military equipment, locations, personnel, or Department of Defense archival footage, had to agree to their work being vetted by the Pentagon” </a:t>
            </a:r>
          </a:p>
          <a:p>
            <a:pPr lvl="4"/>
            <a:r>
              <a:rPr lang="en-US" dirty="0" err="1" smtClean="0"/>
              <a:t>Daya</a:t>
            </a:r>
            <a:r>
              <a:rPr lang="en-US" dirty="0" smtClean="0"/>
              <a:t>  </a:t>
            </a:r>
            <a:r>
              <a:rPr lang="en-US" dirty="0" err="1" smtClean="0"/>
              <a:t>Thussa</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18473"/>
            <a:ext cx="7556313" cy="1201601"/>
          </a:xfrm>
        </p:spPr>
        <p:txBody>
          <a:bodyPr/>
          <a:lstStyle/>
          <a:p>
            <a:r>
              <a:rPr lang="en-US" dirty="0" smtClean="0"/>
              <a:t>“The Blockbuster”</a:t>
            </a:r>
            <a:endParaRPr lang="en-US" dirty="0"/>
          </a:p>
        </p:txBody>
      </p:sp>
      <p:sp>
        <p:nvSpPr>
          <p:cNvPr id="3" name="Content Placeholder 2"/>
          <p:cNvSpPr>
            <a:spLocks noGrp="1"/>
          </p:cNvSpPr>
          <p:nvPr>
            <p:ph idx="1"/>
          </p:nvPr>
        </p:nvSpPr>
        <p:spPr>
          <a:xfrm>
            <a:off x="273109" y="887546"/>
            <a:ext cx="7155432" cy="3683127"/>
          </a:xfrm>
        </p:spPr>
        <p:txBody>
          <a:bodyPr>
            <a:normAutofit fontScale="92500" lnSpcReduction="20000"/>
          </a:bodyPr>
          <a:lstStyle/>
          <a:p>
            <a:r>
              <a:rPr lang="en-US" dirty="0" smtClean="0"/>
              <a:t>‘The term began to appear in the American press in the early 1940s, describing the largest of aerial bombs: single bombs capable of destroying a city block, also known as “cookies” during the firebombing of Hamburg. Later figurative use referred to anything making a </a:t>
            </a:r>
            <a:r>
              <a:rPr lang="en-US" sz="2162" b="1" dirty="0" smtClean="0">
                <a:solidFill>
                  <a:schemeClr val="tx1"/>
                </a:solidFill>
              </a:rPr>
              <a:t>public impact</a:t>
            </a:r>
            <a:r>
              <a:rPr lang="en-US" dirty="0" smtClean="0"/>
              <a:t>: "Broadway reacted to the request of War Mobilization Director Byrnes to close all places of entertainment by midnight Feb. 26 as if a blockbuster had landed on Manhattan.” Some entertainment histories cite it as originally referring to a play that is so successful that competing theaters on the block are "busted" and driven out of business, but the </a:t>
            </a:r>
            <a:r>
              <a:rPr lang="en-US" i="1" dirty="0" smtClean="0"/>
              <a:t>OED </a:t>
            </a:r>
            <a:r>
              <a:rPr lang="en-US" dirty="0" smtClean="0"/>
              <a:t>cites a 1957 use which is simply as a term of "biggest", after the bombs.’</a:t>
            </a:r>
          </a:p>
          <a:p>
            <a:pPr lvl="3"/>
            <a:r>
              <a:rPr lang="en-US" dirty="0" smtClean="0"/>
              <a:t>from Wikipedia </a:t>
            </a:r>
            <a:endParaRPr lang="en-US" dirty="0"/>
          </a:p>
        </p:txBody>
      </p:sp>
      <p:pic>
        <p:nvPicPr>
          <p:cNvPr id="4" name="Picture 3"/>
          <p:cNvPicPr>
            <a:picLocks noChangeAspect="1"/>
          </p:cNvPicPr>
          <p:nvPr/>
        </p:nvPicPr>
        <p:blipFill>
          <a:blip r:embed="rId2"/>
          <a:stretch>
            <a:fillRect/>
          </a:stretch>
        </p:blipFill>
        <p:spPr>
          <a:xfrm>
            <a:off x="4465316" y="4406818"/>
            <a:ext cx="4460196" cy="2287327"/>
          </a:xfrm>
          <a:prstGeom prst="rect">
            <a:avLst/>
          </a:prstGeom>
        </p:spPr>
      </p:pic>
      <p:sp>
        <p:nvSpPr>
          <p:cNvPr id="5" name="TextBox 4"/>
          <p:cNvSpPr txBox="1"/>
          <p:nvPr/>
        </p:nvSpPr>
        <p:spPr>
          <a:xfrm>
            <a:off x="1679615" y="5175076"/>
            <a:ext cx="2785701" cy="923330"/>
          </a:xfrm>
          <a:prstGeom prst="rect">
            <a:avLst/>
          </a:prstGeom>
          <a:noFill/>
        </p:spPr>
        <p:txBody>
          <a:bodyPr wrap="square" rtlCol="0">
            <a:spAutoFit/>
          </a:bodyPr>
          <a:lstStyle/>
          <a:p>
            <a:r>
              <a:rPr lang="en-US" dirty="0" smtClean="0"/>
              <a:t>A 12,000 lb. blockbuster used in WWII, minus the tail unit.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36906" y="399382"/>
            <a:ext cx="5074827" cy="3303315"/>
          </a:xfrm>
          <a:prstGeom prst="rect">
            <a:avLst/>
          </a:prstGeom>
        </p:spPr>
      </p:pic>
      <p:sp>
        <p:nvSpPr>
          <p:cNvPr id="7" name="TextBox 6"/>
          <p:cNvSpPr txBox="1"/>
          <p:nvPr/>
        </p:nvSpPr>
        <p:spPr>
          <a:xfrm>
            <a:off x="464283" y="3973476"/>
            <a:ext cx="5247449" cy="2585323"/>
          </a:xfrm>
          <a:prstGeom prst="rect">
            <a:avLst/>
          </a:prstGeom>
          <a:noFill/>
        </p:spPr>
        <p:txBody>
          <a:bodyPr wrap="square" rtlCol="0">
            <a:spAutoFit/>
          </a:bodyPr>
          <a:lstStyle/>
          <a:p>
            <a:r>
              <a:rPr lang="en-US" dirty="0" smtClean="0"/>
              <a:t>After the success of </a:t>
            </a:r>
            <a:r>
              <a:rPr lang="en-US" i="1" dirty="0" smtClean="0"/>
              <a:t>Jaws </a:t>
            </a:r>
            <a:r>
              <a:rPr lang="en-US" dirty="0" smtClean="0"/>
              <a:t>(1975), Hollywood attempted to create similar "event films" with wide commercial appeal. Companies began green lighting increasingly high budgeted films and relying extensively on massive advertising blitzes leading up to their theatrical release.</a:t>
            </a:r>
          </a:p>
          <a:p>
            <a:endParaRPr lang="en-US" dirty="0" smtClean="0"/>
          </a:p>
          <a:p>
            <a:r>
              <a:rPr lang="en-US" dirty="0" smtClean="0"/>
              <a:t>These films tended toward the violent and the spectacular…</a:t>
            </a:r>
            <a:endParaRPr lang="en-US" dirty="0"/>
          </a:p>
        </p:txBody>
      </p:sp>
      <p:pic>
        <p:nvPicPr>
          <p:cNvPr id="8" name="Picture 7"/>
          <p:cNvPicPr>
            <a:picLocks noChangeAspect="1"/>
          </p:cNvPicPr>
          <p:nvPr/>
        </p:nvPicPr>
        <p:blipFill>
          <a:blip r:embed="rId4"/>
          <a:stretch>
            <a:fillRect/>
          </a:stretch>
        </p:blipFill>
        <p:spPr>
          <a:xfrm>
            <a:off x="6176016" y="2194801"/>
            <a:ext cx="2641600" cy="381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ulf_wars.jpg"/>
          <p:cNvPicPr>
            <a:picLocks noGrp="1" noChangeAspect="1"/>
          </p:cNvPicPr>
          <p:nvPr>
            <p:ph idx="1"/>
          </p:nvPr>
        </p:nvPicPr>
        <p:blipFill>
          <a:blip r:embed="rId2"/>
          <a:srcRect l="-83531" r="-83531"/>
          <a:stretch>
            <a:fillRect/>
          </a:stretch>
        </p:blipFill>
        <p:spPr>
          <a:xfrm>
            <a:off x="-1630933" y="2171075"/>
            <a:ext cx="7478120" cy="4090052"/>
          </a:xfrm>
        </p:spPr>
      </p:pic>
      <p:sp>
        <p:nvSpPr>
          <p:cNvPr id="5" name="TextBox 4"/>
          <p:cNvSpPr txBox="1"/>
          <p:nvPr/>
        </p:nvSpPr>
        <p:spPr>
          <a:xfrm>
            <a:off x="3809858" y="2457819"/>
            <a:ext cx="4847669" cy="3416320"/>
          </a:xfrm>
          <a:prstGeom prst="rect">
            <a:avLst/>
          </a:prstGeom>
          <a:noFill/>
        </p:spPr>
        <p:txBody>
          <a:bodyPr wrap="square" rtlCol="0">
            <a:spAutoFit/>
          </a:bodyPr>
          <a:lstStyle/>
          <a:p>
            <a:r>
              <a:rPr lang="en-US" dirty="0" smtClean="0"/>
              <a:t>In 1983, Reagan borrows the phrase “Evil Empire” from the </a:t>
            </a:r>
            <a:r>
              <a:rPr lang="en-US" i="1" dirty="0" smtClean="0"/>
              <a:t>Star Wars </a:t>
            </a:r>
            <a:r>
              <a:rPr lang="en-US" dirty="0" smtClean="0"/>
              <a:t>Trilogy and uses it to characterize the Soviet Union.</a:t>
            </a:r>
          </a:p>
          <a:p>
            <a:endParaRPr lang="en-US" dirty="0" smtClean="0"/>
          </a:p>
          <a:p>
            <a:r>
              <a:rPr lang="en-US" dirty="0" smtClean="0"/>
              <a:t>He soon thereafter proposes a missile defense system that will bring the world “a new hope” (the title of the first </a:t>
            </a:r>
            <a:r>
              <a:rPr lang="en-US" i="1" dirty="0" smtClean="0"/>
              <a:t>Star Wars </a:t>
            </a:r>
            <a:r>
              <a:rPr lang="en-US" dirty="0" smtClean="0"/>
              <a:t>film). The system comes to be known as “Star Wars.”</a:t>
            </a:r>
          </a:p>
          <a:p>
            <a:endParaRPr lang="en-US" dirty="0" smtClean="0"/>
          </a:p>
          <a:p>
            <a:r>
              <a:rPr lang="en-US" dirty="0" smtClean="0"/>
              <a:t>In 2002, President George W. Bush describes Iraq, Iran, and Korea as “the Axis of Evil.”</a:t>
            </a:r>
            <a:endParaRPr lang="en-US" dirty="0"/>
          </a:p>
        </p:txBody>
      </p:sp>
      <p:sp>
        <p:nvSpPr>
          <p:cNvPr id="6" name="TextBox 5"/>
          <p:cNvSpPr txBox="1"/>
          <p:nvPr/>
        </p:nvSpPr>
        <p:spPr>
          <a:xfrm>
            <a:off x="751047" y="559837"/>
            <a:ext cx="6745770" cy="1200329"/>
          </a:xfrm>
          <a:prstGeom prst="rect">
            <a:avLst/>
          </a:prstGeom>
          <a:noFill/>
        </p:spPr>
        <p:txBody>
          <a:bodyPr wrap="square" rtlCol="0">
            <a:spAutoFit/>
          </a:bodyPr>
          <a:lstStyle/>
          <a:p>
            <a:r>
              <a:rPr lang="en-US" dirty="0" smtClean="0">
                <a:solidFill>
                  <a:schemeClr val="accent1"/>
                </a:solidFill>
              </a:rPr>
              <a:t>In 1978, </a:t>
            </a:r>
            <a:r>
              <a:rPr lang="en-US" i="1" dirty="0" smtClean="0">
                <a:solidFill>
                  <a:schemeClr val="accent1"/>
                </a:solidFill>
              </a:rPr>
              <a:t>Aviation Week </a:t>
            </a:r>
            <a:r>
              <a:rPr lang="en-US" dirty="0" smtClean="0">
                <a:solidFill>
                  <a:schemeClr val="accent1"/>
                </a:solidFill>
              </a:rPr>
              <a:t>proposes equipping space stations with lasers able to shoot down missiles launched at the U.S. The magazine calls this weapon system “the battle system,” which is what George Lucas names the Death Star in </a:t>
            </a:r>
            <a:r>
              <a:rPr lang="en-US" i="1" dirty="0" smtClean="0">
                <a:solidFill>
                  <a:schemeClr val="accent1"/>
                </a:solidFill>
              </a:rPr>
              <a:t>Star Wars </a:t>
            </a:r>
            <a:r>
              <a:rPr lang="en-US" dirty="0" smtClean="0">
                <a:solidFill>
                  <a:schemeClr val="accent1"/>
                </a:solidFill>
              </a:rPr>
              <a:t>(1977)</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pic>
        <p:nvPicPr>
          <p:cNvPr id="4" name="Content Placeholder 3" descr="5271188_1_l.jpg"/>
          <p:cNvPicPr>
            <a:picLocks noGrp="1" noChangeAspect="1"/>
          </p:cNvPicPr>
          <p:nvPr>
            <p:ph idx="1"/>
          </p:nvPr>
        </p:nvPicPr>
        <p:blipFill>
          <a:blip r:embed="rId2"/>
          <a:srcRect l="-89312" r="-89312"/>
          <a:stretch>
            <a:fillRect/>
          </a:stretch>
        </p:blipFill>
        <p:spPr>
          <a:xfrm>
            <a:off x="-1918532" y="1600200"/>
            <a:ext cx="7556313" cy="4144963"/>
          </a:xfrm>
        </p:spPr>
      </p:pic>
      <p:sp>
        <p:nvSpPr>
          <p:cNvPr id="5" name="TextBox 4"/>
          <p:cNvSpPr txBox="1"/>
          <p:nvPr/>
        </p:nvSpPr>
        <p:spPr>
          <a:xfrm>
            <a:off x="3569180" y="1981200"/>
            <a:ext cx="5361454" cy="4247317"/>
          </a:xfrm>
          <a:prstGeom prst="rect">
            <a:avLst/>
          </a:prstGeom>
          <a:noFill/>
        </p:spPr>
        <p:txBody>
          <a:bodyPr wrap="square" rtlCol="0">
            <a:spAutoFit/>
          </a:bodyPr>
          <a:lstStyle/>
          <a:p>
            <a:r>
              <a:rPr lang="en-US" dirty="0" smtClean="0"/>
              <a:t>“In his psycho-biographical study </a:t>
            </a:r>
            <a:r>
              <a:rPr lang="en-US" i="1" dirty="0" smtClean="0"/>
              <a:t>Ronald Reagan, the Movie</a:t>
            </a:r>
            <a:r>
              <a:rPr lang="en-US" dirty="0" smtClean="0"/>
              <a:t>, Michael Rogin traces Reagan's vision of missile defense back to the 1940 Warner Brothers movie </a:t>
            </a:r>
            <a:r>
              <a:rPr lang="en-US" i="1" dirty="0" smtClean="0"/>
              <a:t>Murder in the Air</a:t>
            </a:r>
            <a:r>
              <a:rPr lang="en-US" dirty="0" smtClean="0"/>
              <a:t>. In this film, Reagan plays a Secret Service agent who prevents a foreign spy from stealing the plans for a powerful new defensive weapon. By being able to stop and destroy any attacking vehicle or missile, this weapon will, according to one of the film's characters, `make America invincible in war and therefore be the greatest force for peace ever invented'. Rogin's central thesis is that the future president was 'made' in 1940s Hollywood.”</a:t>
            </a:r>
          </a:p>
          <a:p>
            <a:endParaRPr lang="en-US" dirty="0" smtClean="0"/>
          </a:p>
          <a:p>
            <a:r>
              <a:rPr lang="en-US" dirty="0" smtClean="0"/>
              <a:t>     Peter Kramer, “Ronald Reagan and Star Wars”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8907" y="1024094"/>
            <a:ext cx="7289430" cy="473813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772" y="1103213"/>
            <a:ext cx="7048463" cy="5177881"/>
          </a:xfrm>
        </p:spPr>
        <p:txBody>
          <a:bodyPr>
            <a:normAutofit fontScale="77500" lnSpcReduction="20000"/>
          </a:bodyPr>
          <a:lstStyle/>
          <a:p>
            <a:pPr marL="0" marR="0">
              <a:spcBef>
                <a:spcPts val="10"/>
              </a:spcBef>
              <a:spcAft>
                <a:spcPts val="10"/>
              </a:spcAft>
              <a:buNone/>
            </a:pPr>
            <a:r>
              <a:rPr lang="en-US" sz="2323" dirty="0" smtClean="0">
                <a:solidFill>
                  <a:schemeClr val="accent2"/>
                </a:solidFill>
                <a:latin typeface="+mj-lt"/>
                <a:ea typeface="Times New Roman"/>
                <a:cs typeface="Times New Roman"/>
              </a:rPr>
              <a:t>“The fact that </a:t>
            </a:r>
            <a:r>
              <a:rPr lang="en-US" sz="2323" b="1" dirty="0" smtClean="0">
                <a:solidFill>
                  <a:schemeClr val="accent2"/>
                </a:solidFill>
                <a:latin typeface="+mj-lt"/>
                <a:ea typeface="Times New Roman"/>
                <a:cs typeface="Times New Roman"/>
              </a:rPr>
              <a:t>we have dreamt of this event</a:t>
            </a:r>
            <a:r>
              <a:rPr lang="en-US" sz="2323" dirty="0" smtClean="0">
                <a:solidFill>
                  <a:schemeClr val="accent2"/>
                </a:solidFill>
                <a:latin typeface="+mj-lt"/>
                <a:ea typeface="Times New Roman"/>
                <a:cs typeface="Times New Roman"/>
              </a:rPr>
              <a:t>, that everyone without exception has dreamt of it — because no one can avoid dreaming of the destruction of any power that has become hegemonic to this degree — is unacceptable to the Western moral conscience. Yet it is a fact, and one which can indeed be measured by the emotive violence of all that has been said and written in </a:t>
            </a:r>
            <a:r>
              <a:rPr lang="en-US" sz="2323" b="1" dirty="0" smtClean="0">
                <a:solidFill>
                  <a:schemeClr val="accent2"/>
                </a:solidFill>
                <a:latin typeface="+mj-lt"/>
                <a:ea typeface="Times New Roman"/>
                <a:cs typeface="Times New Roman"/>
              </a:rPr>
              <a:t>the effort to dispel it</a:t>
            </a:r>
            <a:r>
              <a:rPr lang="en-US" sz="2323" dirty="0" smtClean="0">
                <a:solidFill>
                  <a:schemeClr val="accent2"/>
                </a:solidFill>
                <a:latin typeface="+mj-lt"/>
                <a:ea typeface="Times New Roman"/>
                <a:cs typeface="Times New Roman"/>
              </a:rPr>
              <a:t>.</a:t>
            </a:r>
          </a:p>
          <a:p>
            <a:pPr marL="0" marR="0">
              <a:spcBef>
                <a:spcPts val="10"/>
              </a:spcBef>
              <a:spcAft>
                <a:spcPts val="10"/>
              </a:spcAft>
              <a:buNone/>
            </a:pPr>
            <a:endParaRPr lang="en-US" sz="2323" dirty="0" smtClean="0">
              <a:solidFill>
                <a:schemeClr val="accent2"/>
              </a:solidFill>
              <a:latin typeface="+mj-lt"/>
              <a:ea typeface="Times New Roman"/>
              <a:cs typeface="Times New Roman"/>
            </a:endParaRPr>
          </a:p>
          <a:p>
            <a:pPr marL="0" marR="0">
              <a:spcBef>
                <a:spcPts val="10"/>
              </a:spcBef>
              <a:spcAft>
                <a:spcPts val="10"/>
              </a:spcAft>
              <a:buNone/>
            </a:pPr>
            <a:r>
              <a:rPr lang="en-US" sz="2323" dirty="0" smtClean="0">
                <a:solidFill>
                  <a:schemeClr val="accent2"/>
                </a:solidFill>
                <a:latin typeface="+mj-lt"/>
                <a:ea typeface="Times New Roman"/>
                <a:cs typeface="Times New Roman"/>
              </a:rPr>
              <a:t>“At a pinch, we can say that </a:t>
            </a:r>
            <a:r>
              <a:rPr lang="en-US" sz="2323" b="1" dirty="0" smtClean="0">
                <a:solidFill>
                  <a:schemeClr val="accent2"/>
                </a:solidFill>
                <a:latin typeface="+mj-lt"/>
                <a:ea typeface="Times New Roman"/>
                <a:cs typeface="Times New Roman"/>
              </a:rPr>
              <a:t>they did it, but we wished for it</a:t>
            </a:r>
            <a:r>
              <a:rPr lang="en-US" sz="2323" dirty="0" smtClean="0">
                <a:solidFill>
                  <a:schemeClr val="accent2"/>
                </a:solidFill>
                <a:latin typeface="+mj-lt"/>
                <a:ea typeface="Times New Roman"/>
                <a:cs typeface="Times New Roman"/>
              </a:rPr>
              <a:t>. If this is not taken into account, the event loses any symbolic dimension. It becomes a pure accident, a purely arbitrary act, the murderous phantasmagoria of a few fanatics, and all that would then remain would be to eliminate them. Now, we know very well that this is not how it is. Which explains all the </a:t>
            </a:r>
            <a:r>
              <a:rPr lang="en-US" sz="2323" dirty="0" err="1" smtClean="0">
                <a:solidFill>
                  <a:schemeClr val="accent2"/>
                </a:solidFill>
                <a:latin typeface="+mj-lt"/>
                <a:ea typeface="Times New Roman"/>
                <a:cs typeface="Times New Roman"/>
              </a:rPr>
              <a:t>counterphobic</a:t>
            </a:r>
            <a:r>
              <a:rPr lang="en-US" sz="2323" dirty="0" smtClean="0">
                <a:solidFill>
                  <a:schemeClr val="accent2"/>
                </a:solidFill>
                <a:latin typeface="+mj-lt"/>
                <a:ea typeface="Times New Roman"/>
                <a:cs typeface="Times New Roman"/>
              </a:rPr>
              <a:t> ravings about exorcizing evil: it is because it is there, everywhere, like an obscure object of desire. </a:t>
            </a:r>
            <a:r>
              <a:rPr lang="en-US" sz="2323" b="1" dirty="0" smtClean="0">
                <a:solidFill>
                  <a:schemeClr val="accent2"/>
                </a:solidFill>
                <a:latin typeface="+mj-lt"/>
                <a:ea typeface="Times New Roman"/>
                <a:cs typeface="Times New Roman"/>
              </a:rPr>
              <a:t>Without this deep-seated complicity, the event would not have had the resonance it has</a:t>
            </a:r>
            <a:r>
              <a:rPr lang="en-US" sz="2323" dirty="0" smtClean="0">
                <a:solidFill>
                  <a:schemeClr val="accent2"/>
                </a:solidFill>
                <a:latin typeface="+mj-lt"/>
                <a:ea typeface="Times New Roman"/>
                <a:cs typeface="Times New Roman"/>
              </a:rPr>
              <a:t>, and in their symbolic strategy the terrorists doubtless know that they can count on this </a:t>
            </a:r>
            <a:r>
              <a:rPr lang="en-US" sz="2323" dirty="0" err="1" smtClean="0">
                <a:solidFill>
                  <a:schemeClr val="accent2"/>
                </a:solidFill>
                <a:latin typeface="+mj-lt"/>
                <a:ea typeface="Times New Roman"/>
                <a:cs typeface="Times New Roman"/>
              </a:rPr>
              <a:t>unavowable</a:t>
            </a:r>
            <a:r>
              <a:rPr lang="en-US" sz="2323" dirty="0" smtClean="0">
                <a:solidFill>
                  <a:schemeClr val="accent2"/>
                </a:solidFill>
                <a:latin typeface="+mj-lt"/>
                <a:ea typeface="Times New Roman"/>
                <a:cs typeface="Times New Roman"/>
              </a:rPr>
              <a:t> </a:t>
            </a:r>
            <a:r>
              <a:rPr lang="en-US" sz="2323" smtClean="0">
                <a:solidFill>
                  <a:schemeClr val="accent2"/>
                </a:solidFill>
                <a:latin typeface="+mj-lt"/>
                <a:ea typeface="Times New Roman"/>
                <a:cs typeface="Times New Roman"/>
              </a:rPr>
              <a:t>complicity.”</a:t>
            </a:r>
          </a:p>
          <a:p>
            <a:pPr marL="0" marR="0">
              <a:spcBef>
                <a:spcPts val="10"/>
              </a:spcBef>
              <a:spcAft>
                <a:spcPts val="10"/>
              </a:spcAft>
              <a:buNone/>
            </a:pPr>
            <a:endParaRPr lang="en-US" sz="2323" dirty="0" smtClean="0">
              <a:solidFill>
                <a:schemeClr val="accent2"/>
              </a:solidFill>
              <a:latin typeface="+mj-lt"/>
              <a:ea typeface="Times New Roman"/>
              <a:cs typeface="Times New Roman"/>
            </a:endParaRPr>
          </a:p>
          <a:p>
            <a:pPr marL="0" marR="0">
              <a:spcBef>
                <a:spcPts val="10"/>
              </a:spcBef>
              <a:spcAft>
                <a:spcPts val="10"/>
              </a:spcAft>
              <a:buNone/>
            </a:pPr>
            <a:r>
              <a:rPr lang="en-US" sz="2323" dirty="0" smtClean="0">
                <a:solidFill>
                  <a:schemeClr val="accent2"/>
                </a:solidFill>
                <a:latin typeface="+mj-lt"/>
                <a:ea typeface="Times New Roman"/>
                <a:cs typeface="Times New Roman"/>
              </a:rPr>
              <a:t>	</a:t>
            </a:r>
          </a:p>
          <a:p>
            <a:pPr marL="0" marR="0">
              <a:spcBef>
                <a:spcPts val="10"/>
              </a:spcBef>
              <a:spcAft>
                <a:spcPts val="10"/>
              </a:spcAft>
              <a:buNone/>
            </a:pPr>
            <a:r>
              <a:rPr lang="en-US" sz="2323" dirty="0" smtClean="0">
                <a:solidFill>
                  <a:schemeClr val="accent2"/>
                </a:solidFill>
                <a:latin typeface="+mj-lt"/>
                <a:ea typeface="Times New Roman"/>
                <a:cs typeface="Times New Roman"/>
              </a:rPr>
              <a:t>		Jean Baudrillard, “The Spirit of Terrorism”</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Goodbye, New York</a:t>
            </a:r>
            <a:endParaRPr lang="en-US" dirty="0"/>
          </a:p>
        </p:txBody>
      </p:sp>
      <p:sp>
        <p:nvSpPr>
          <p:cNvPr id="5" name="TextBox 4"/>
          <p:cNvSpPr txBox="1"/>
          <p:nvPr/>
        </p:nvSpPr>
        <p:spPr>
          <a:xfrm>
            <a:off x="710081" y="5612022"/>
            <a:ext cx="7551439" cy="830997"/>
          </a:xfrm>
          <a:prstGeom prst="rect">
            <a:avLst/>
          </a:prstGeom>
          <a:noFill/>
        </p:spPr>
        <p:txBody>
          <a:bodyPr wrap="square" rtlCol="0">
            <a:spAutoFit/>
          </a:bodyPr>
          <a:lstStyle/>
          <a:p>
            <a:r>
              <a:rPr lang="en-US" sz="2400" dirty="0" smtClean="0"/>
              <a:t>According to </a:t>
            </a:r>
            <a:r>
              <a:rPr lang="en-US" sz="2400" dirty="0" err="1" smtClean="0"/>
              <a:t>film.com</a:t>
            </a:r>
            <a:r>
              <a:rPr lang="en-US" sz="2400" dirty="0" smtClean="0"/>
              <a:t>, New York has been destroyed on film 61 times (as of 2012), the most of all cities.</a:t>
            </a:r>
            <a:endParaRPr lang="en-US" sz="2400" dirty="0"/>
          </a:p>
        </p:txBody>
      </p:sp>
      <p:pic>
        <p:nvPicPr>
          <p:cNvPr id="7" name="Picture 6"/>
          <p:cNvPicPr>
            <a:picLocks noChangeAspect="1"/>
          </p:cNvPicPr>
          <p:nvPr/>
        </p:nvPicPr>
        <p:blipFill>
          <a:blip r:embed="rId3"/>
          <a:stretch>
            <a:fillRect/>
          </a:stretch>
        </p:blipFill>
        <p:spPr>
          <a:xfrm>
            <a:off x="1870695" y="1600200"/>
            <a:ext cx="5080000" cy="3505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5421874" y="2759682"/>
            <a:ext cx="3722125" cy="1063592"/>
          </a:xfrm>
        </p:spPr>
        <p:txBody>
          <a:bodyPr/>
          <a:lstStyle/>
          <a:p>
            <a:r>
              <a:rPr lang="en-US" sz="2800" dirty="0" smtClean="0"/>
              <a:t>“The End of History”</a:t>
            </a:r>
            <a:endParaRPr lang="en-US" sz="2800" dirty="0"/>
          </a:p>
        </p:txBody>
      </p:sp>
      <p:pic>
        <p:nvPicPr>
          <p:cNvPr id="4" name="Content Placeholder 3" descr="berlin09-1.jpg"/>
          <p:cNvPicPr>
            <a:picLocks noGrp="1" noChangeAspect="1"/>
          </p:cNvPicPr>
          <p:nvPr>
            <p:ph idx="1"/>
          </p:nvPr>
        </p:nvPicPr>
        <p:blipFill>
          <a:blip r:embed="rId3"/>
          <a:srcRect l="-10769" r="-10769"/>
          <a:stretch>
            <a:fillRect/>
          </a:stretch>
        </p:blipFill>
        <p:spPr>
          <a:xfrm>
            <a:off x="291400" y="2759682"/>
            <a:ext cx="4816401" cy="2539747"/>
          </a:xfrm>
        </p:spPr>
      </p:pic>
      <p:sp>
        <p:nvSpPr>
          <p:cNvPr id="6" name="Rectangle 5"/>
          <p:cNvSpPr/>
          <p:nvPr/>
        </p:nvSpPr>
        <p:spPr>
          <a:xfrm>
            <a:off x="498475" y="518873"/>
            <a:ext cx="6971032" cy="2000548"/>
          </a:xfrm>
          <a:prstGeom prst="rect">
            <a:avLst/>
          </a:prstGeom>
        </p:spPr>
        <p:txBody>
          <a:bodyPr wrap="square">
            <a:spAutoFit/>
          </a:bodyPr>
          <a:lstStyle/>
          <a:p>
            <a:endParaRPr lang="en-US" sz="2400" dirty="0" smtClean="0"/>
          </a:p>
          <a:p>
            <a:endParaRPr lang="en-US" sz="2800" dirty="0" smtClean="0"/>
          </a:p>
          <a:p>
            <a:endParaRPr lang="en-US" sz="2400" dirty="0" smtClean="0"/>
          </a:p>
          <a:p>
            <a:r>
              <a:rPr lang="en-US" sz="2400" dirty="0" smtClean="0"/>
              <a:t>“We are far beyond ideology and politics now.” </a:t>
            </a:r>
          </a:p>
          <a:p>
            <a:r>
              <a:rPr lang="en-US" sz="2400" dirty="0" smtClean="0"/>
              <a:t>		Baudrillard</a:t>
            </a:r>
            <a:endParaRPr lang="en-US" sz="2400" dirty="0"/>
          </a:p>
        </p:txBody>
      </p:sp>
      <p:sp>
        <p:nvSpPr>
          <p:cNvPr id="7" name="TextBox 6"/>
          <p:cNvSpPr txBox="1"/>
          <p:nvPr/>
        </p:nvSpPr>
        <p:spPr>
          <a:xfrm>
            <a:off x="1147054" y="5475476"/>
            <a:ext cx="3400196" cy="369332"/>
          </a:xfrm>
          <a:prstGeom prst="rect">
            <a:avLst/>
          </a:prstGeom>
          <a:noFill/>
        </p:spPr>
        <p:txBody>
          <a:bodyPr wrap="square" rtlCol="0">
            <a:spAutoFit/>
          </a:bodyPr>
          <a:lstStyle/>
          <a:p>
            <a:r>
              <a:rPr lang="en-US" dirty="0" smtClean="0"/>
              <a:t>The fall of the Berlin Wall, 1989</a:t>
            </a:r>
            <a:endParaRPr lang="en-US" dirty="0"/>
          </a:p>
        </p:txBody>
      </p:sp>
      <p:pic>
        <p:nvPicPr>
          <p:cNvPr id="8" name="Picture 7" descr="Cold-War-Flags.jpg"/>
          <p:cNvPicPr>
            <a:picLocks noChangeAspect="1"/>
          </p:cNvPicPr>
          <p:nvPr/>
        </p:nvPicPr>
        <p:blipFill>
          <a:blip r:embed="rId4"/>
          <a:stretch>
            <a:fillRect/>
          </a:stretch>
        </p:blipFill>
        <p:spPr>
          <a:xfrm>
            <a:off x="5421876" y="3823274"/>
            <a:ext cx="2996781" cy="2513193"/>
          </a:xfrm>
          <a:prstGeom prst="rect">
            <a:avLst/>
          </a:prstGeom>
        </p:spPr>
      </p:pic>
      <p:sp>
        <p:nvSpPr>
          <p:cNvPr id="10" name="TextBox 9"/>
          <p:cNvSpPr txBox="1"/>
          <p:nvPr/>
        </p:nvSpPr>
        <p:spPr>
          <a:xfrm>
            <a:off x="498475" y="518873"/>
            <a:ext cx="5803547" cy="584776"/>
          </a:xfrm>
          <a:prstGeom prst="rect">
            <a:avLst/>
          </a:prstGeom>
          <a:noFill/>
        </p:spPr>
        <p:txBody>
          <a:bodyPr wrap="square" rtlCol="0">
            <a:spAutoFit/>
          </a:bodyPr>
          <a:lstStyle/>
          <a:p>
            <a:r>
              <a:rPr lang="en-US" sz="3200" dirty="0" smtClean="0">
                <a:solidFill>
                  <a:schemeClr val="accent1"/>
                </a:solidFill>
              </a:rPr>
              <a:t>		Contexts</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Star Wars </a:t>
            </a:r>
            <a:r>
              <a:rPr lang="en-US" dirty="0" smtClean="0"/>
              <a:t>(1977)</a:t>
            </a:r>
            <a:endParaRPr lang="en-US" dirty="0"/>
          </a:p>
        </p:txBody>
      </p:sp>
      <p:pic>
        <p:nvPicPr>
          <p:cNvPr id="5" name="Destruction of Alderaan.mp4">
            <a:hlinkClick r:id="" action="ppaction://media"/>
          </p:cNvPr>
          <p:cNvPicPr/>
          <p:nvPr>
            <a:videoFile r:link="rId1"/>
          </p:nvPr>
        </p:nvPicPr>
        <p:blipFill>
          <a:blip r:embed="rId4"/>
          <a:stretch>
            <a:fillRect/>
          </a:stretch>
        </p:blipFill>
        <p:spPr>
          <a:xfrm>
            <a:off x="498474" y="1261350"/>
            <a:ext cx="7197958" cy="539846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Knowing </a:t>
            </a:r>
            <a:r>
              <a:rPr lang="en-US" dirty="0" smtClean="0"/>
              <a:t>(2009)</a:t>
            </a:r>
            <a:endParaRPr lang="en-US" dirty="0"/>
          </a:p>
        </p:txBody>
      </p:sp>
      <p:pic>
        <p:nvPicPr>
          <p:cNvPr id="4" name="Knowing.mov">
            <a:hlinkClick r:id="" action="ppaction://media"/>
          </p:cNvPr>
          <p:cNvPicPr>
            <a:picLocks noGrp="1"/>
          </p:cNvPicPr>
          <p:nvPr>
            <p:ph idx="1"/>
            <a:videoFile r:link="rId1"/>
          </p:nvPr>
        </p:nvPicPr>
        <p:blipFill>
          <a:blip r:embed="rId4"/>
          <a:stretch>
            <a:fillRect/>
          </a:stretch>
        </p:blipFill>
        <p:spPr>
          <a:xfrm>
            <a:off x="55336" y="1518947"/>
            <a:ext cx="7810178" cy="520678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2012</a:t>
            </a:r>
            <a:r>
              <a:rPr lang="en-US" dirty="0" smtClean="0"/>
              <a:t> (2009)</a:t>
            </a:r>
            <a:endParaRPr lang="en-US" dirty="0"/>
          </a:p>
        </p:txBody>
      </p:sp>
      <p:pic>
        <p:nvPicPr>
          <p:cNvPr id="4" name="2012.mov">
            <a:hlinkClick r:id="" action="ppaction://media"/>
          </p:cNvPr>
          <p:cNvPicPr>
            <a:picLocks noGrp="1"/>
          </p:cNvPicPr>
          <p:nvPr>
            <p:ph idx="1"/>
            <a:videoFile r:link="rId1"/>
          </p:nvPr>
        </p:nvPicPr>
        <p:blipFill>
          <a:blip r:embed="rId4"/>
          <a:stretch>
            <a:fillRect/>
          </a:stretch>
        </p:blipFill>
        <p:spPr>
          <a:xfrm>
            <a:off x="498474" y="1534848"/>
            <a:ext cx="7556313" cy="503754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 Back vs. Lean Forward</a:t>
            </a:r>
            <a:endParaRPr lang="en-US" dirty="0"/>
          </a:p>
        </p:txBody>
      </p:sp>
      <p:pic>
        <p:nvPicPr>
          <p:cNvPr id="4" name="Picture 3"/>
          <p:cNvPicPr>
            <a:picLocks noChangeAspect="1"/>
          </p:cNvPicPr>
          <p:nvPr/>
        </p:nvPicPr>
        <p:blipFill>
          <a:blip r:embed="rId2"/>
          <a:stretch>
            <a:fillRect/>
          </a:stretch>
        </p:blipFill>
        <p:spPr>
          <a:xfrm>
            <a:off x="5844370" y="3244731"/>
            <a:ext cx="2881432" cy="2881432"/>
          </a:xfrm>
          <a:prstGeom prst="rect">
            <a:avLst/>
          </a:prstGeom>
        </p:spPr>
      </p:pic>
      <p:pic>
        <p:nvPicPr>
          <p:cNvPr id="7" name="Picture 6"/>
          <p:cNvPicPr>
            <a:picLocks noChangeAspect="1"/>
          </p:cNvPicPr>
          <p:nvPr/>
        </p:nvPicPr>
        <p:blipFill>
          <a:blip r:embed="rId3"/>
          <a:stretch>
            <a:fillRect/>
          </a:stretch>
        </p:blipFill>
        <p:spPr>
          <a:xfrm>
            <a:off x="225366" y="1989816"/>
            <a:ext cx="5281519" cy="284389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Specificity?</a:t>
            </a:r>
            <a:endParaRPr lang="en-US" dirty="0"/>
          </a:p>
        </p:txBody>
      </p:sp>
      <p:sp>
        <p:nvSpPr>
          <p:cNvPr id="3" name="Content Placeholder 2"/>
          <p:cNvSpPr>
            <a:spLocks noGrp="1"/>
          </p:cNvSpPr>
          <p:nvPr>
            <p:ph idx="1"/>
          </p:nvPr>
        </p:nvSpPr>
        <p:spPr>
          <a:xfrm>
            <a:off x="498474" y="5229693"/>
            <a:ext cx="7556313" cy="1228911"/>
          </a:xfrm>
        </p:spPr>
        <p:txBody>
          <a:bodyPr>
            <a:normAutofit/>
          </a:bodyPr>
          <a:lstStyle/>
          <a:p>
            <a:r>
              <a:rPr lang="en-US" dirty="0" smtClean="0"/>
              <a:t>"</a:t>
            </a:r>
            <a:r>
              <a:rPr lang="en-US" i="1" dirty="0" smtClean="0"/>
              <a:t>24</a:t>
            </a:r>
            <a:r>
              <a:rPr lang="en-US" dirty="0" smtClean="0"/>
              <a:t>" is — was — nothing more or less than an epic poem, with Jack Bauer in the role of Odysseus or Beowulf. </a:t>
            </a:r>
          </a:p>
          <a:p>
            <a:pPr lvl="6">
              <a:buNone/>
            </a:pPr>
            <a:r>
              <a:rPr lang="en-US" i="1" dirty="0" smtClean="0"/>
              <a:t>The Los Angeles Times</a:t>
            </a:r>
            <a:endParaRPr lang="en-US" i="1" dirty="0"/>
          </a:p>
        </p:txBody>
      </p:sp>
      <p:pic>
        <p:nvPicPr>
          <p:cNvPr id="5" name="Picture 4"/>
          <p:cNvPicPr>
            <a:picLocks noChangeAspect="1"/>
          </p:cNvPicPr>
          <p:nvPr/>
        </p:nvPicPr>
        <p:blipFill>
          <a:blip r:embed="rId2"/>
          <a:stretch>
            <a:fillRect/>
          </a:stretch>
        </p:blipFill>
        <p:spPr>
          <a:xfrm>
            <a:off x="4610366" y="1610731"/>
            <a:ext cx="2386557" cy="3366492"/>
          </a:xfrm>
          <a:prstGeom prst="rect">
            <a:avLst/>
          </a:prstGeom>
        </p:spPr>
      </p:pic>
      <p:pic>
        <p:nvPicPr>
          <p:cNvPr id="6" name="Picture 5"/>
          <p:cNvPicPr>
            <a:picLocks noChangeAspect="1"/>
          </p:cNvPicPr>
          <p:nvPr/>
        </p:nvPicPr>
        <p:blipFill>
          <a:blip r:embed="rId3"/>
          <a:stretch>
            <a:fillRect/>
          </a:stretch>
        </p:blipFill>
        <p:spPr>
          <a:xfrm>
            <a:off x="918348" y="1610731"/>
            <a:ext cx="2413570" cy="3263946"/>
          </a:xfrm>
          <a:prstGeom prst="rect">
            <a:avLst/>
          </a:prstGeom>
        </p:spPr>
      </p:pic>
      <p:sp>
        <p:nvSpPr>
          <p:cNvPr id="7" name="TextBox 6"/>
          <p:cNvSpPr txBox="1"/>
          <p:nvPr/>
        </p:nvSpPr>
        <p:spPr>
          <a:xfrm>
            <a:off x="3645993" y="3222475"/>
            <a:ext cx="655459" cy="461665"/>
          </a:xfrm>
          <a:prstGeom prst="rect">
            <a:avLst/>
          </a:prstGeom>
          <a:noFill/>
        </p:spPr>
        <p:txBody>
          <a:bodyPr wrap="square" rtlCol="0">
            <a:spAutoFit/>
          </a:bodyPr>
          <a:lstStyle/>
          <a:p>
            <a:r>
              <a:rPr lang="en-US" sz="2400" dirty="0" smtClean="0"/>
              <a:t>vs.</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838" y="484094"/>
            <a:ext cx="7556313" cy="1195416"/>
          </a:xfrm>
        </p:spPr>
        <p:txBody>
          <a:bodyPr/>
          <a:lstStyle/>
          <a:p>
            <a:r>
              <a:rPr lang="en-US" sz="2400" dirty="0" smtClean="0">
                <a:ea typeface="Times New Roman"/>
                <a:cs typeface="Times New Roman"/>
              </a:rPr>
              <a:t>“</a:t>
            </a:r>
            <a:r>
              <a:rPr lang="en-US" sz="2400" i="1" dirty="0" smtClean="0">
                <a:ea typeface="Times New Roman"/>
                <a:cs typeface="Times New Roman"/>
              </a:rPr>
              <a:t>triumphant globalization battling against itself</a:t>
            </a:r>
            <a:r>
              <a:rPr lang="en-US" sz="2400" dirty="0" smtClean="0">
                <a:ea typeface="Times New Roman"/>
                <a:cs typeface="Times New Roman"/>
              </a:rPr>
              <a:t>”</a:t>
            </a:r>
            <a:br>
              <a:rPr lang="en-US" sz="2400" dirty="0" smtClean="0">
                <a:ea typeface="Times New Roman"/>
                <a:cs typeface="Times New Roman"/>
              </a:rPr>
            </a:br>
            <a:r>
              <a:rPr lang="en-US" sz="2400" dirty="0" smtClean="0">
                <a:ea typeface="Times New Roman"/>
                <a:cs typeface="Times New Roman"/>
              </a:rPr>
              <a:t>		Baudrillard</a:t>
            </a:r>
            <a:br>
              <a:rPr lang="en-US" sz="2400" dirty="0" smtClean="0">
                <a:ea typeface="Times New Roman"/>
                <a:cs typeface="Times New Roman"/>
              </a:rPr>
            </a:br>
            <a:r>
              <a:rPr lang="en-US" sz="2400" dirty="0" smtClean="0">
                <a:ea typeface="Times New Roman"/>
                <a:cs typeface="Times New Roman"/>
              </a:rPr>
              <a:t/>
            </a:r>
            <a:br>
              <a:rPr lang="en-US" sz="2400" dirty="0" smtClean="0">
                <a:ea typeface="Times New Roman"/>
                <a:cs typeface="Times New Roman"/>
              </a:rPr>
            </a:br>
            <a:endParaRPr lang="en-US" sz="2400" dirty="0"/>
          </a:p>
        </p:txBody>
      </p:sp>
      <p:pic>
        <p:nvPicPr>
          <p:cNvPr id="5" name="Content Placeholder 4" descr="Global-Capitalism260x260.png"/>
          <p:cNvPicPr>
            <a:picLocks noGrp="1" noChangeAspect="1"/>
          </p:cNvPicPr>
          <p:nvPr>
            <p:ph idx="1"/>
          </p:nvPr>
        </p:nvPicPr>
        <p:blipFill>
          <a:blip r:embed="rId3"/>
          <a:srcRect l="-41153" r="-41153"/>
          <a:stretch>
            <a:fillRect/>
          </a:stretch>
        </p:blipFill>
        <p:spPr>
          <a:xfrm>
            <a:off x="1881593" y="1672608"/>
            <a:ext cx="3662502" cy="2009040"/>
          </a:xfrm>
        </p:spPr>
      </p:pic>
      <p:pic>
        <p:nvPicPr>
          <p:cNvPr id="6" name="Picture 5" descr="365px-International_Monetary_Fund_logo.svg.png"/>
          <p:cNvPicPr>
            <a:picLocks noChangeAspect="1"/>
          </p:cNvPicPr>
          <p:nvPr/>
        </p:nvPicPr>
        <p:blipFill>
          <a:blip r:embed="rId4"/>
          <a:stretch>
            <a:fillRect/>
          </a:stretch>
        </p:blipFill>
        <p:spPr>
          <a:xfrm>
            <a:off x="139321" y="1679511"/>
            <a:ext cx="2192900" cy="2002137"/>
          </a:xfrm>
          <a:prstGeom prst="rect">
            <a:avLst/>
          </a:prstGeom>
        </p:spPr>
      </p:pic>
      <p:sp>
        <p:nvSpPr>
          <p:cNvPr id="7" name="TextBox 6"/>
          <p:cNvSpPr txBox="1"/>
          <p:nvPr/>
        </p:nvSpPr>
        <p:spPr>
          <a:xfrm>
            <a:off x="4847668" y="1679511"/>
            <a:ext cx="3673305" cy="2585323"/>
          </a:xfrm>
          <a:prstGeom prst="rect">
            <a:avLst/>
          </a:prstGeom>
          <a:noFill/>
        </p:spPr>
        <p:txBody>
          <a:bodyPr wrap="square" rtlCol="0">
            <a:spAutoFit/>
          </a:bodyPr>
          <a:lstStyle/>
          <a:p>
            <a:endParaRPr lang="en-US" dirty="0" smtClean="0"/>
          </a:p>
          <a:p>
            <a:r>
              <a:rPr lang="en-US" dirty="0" smtClean="0"/>
              <a:t>“Globalization can be defined as the intensification of worldwide social relations which link distant localities in such a way that local happenings are shaped by events occurring many miles away and vice versa.”</a:t>
            </a:r>
          </a:p>
          <a:p>
            <a:r>
              <a:rPr lang="en-US" dirty="0" smtClean="0"/>
              <a:t>			Anthony </a:t>
            </a:r>
            <a:r>
              <a:rPr lang="en-US" dirty="0" err="1" smtClean="0"/>
              <a:t>Giddens</a:t>
            </a:r>
            <a:endParaRPr lang="en-US" dirty="0"/>
          </a:p>
        </p:txBody>
      </p:sp>
      <p:sp>
        <p:nvSpPr>
          <p:cNvPr id="9" name="Rectangle 8"/>
          <p:cNvSpPr/>
          <p:nvPr/>
        </p:nvSpPr>
        <p:spPr>
          <a:xfrm>
            <a:off x="368695" y="4437730"/>
            <a:ext cx="8411730" cy="1754327"/>
          </a:xfrm>
          <a:prstGeom prst="rect">
            <a:avLst/>
          </a:prstGeom>
        </p:spPr>
        <p:txBody>
          <a:bodyPr wrap="square">
            <a:spAutoFit/>
          </a:bodyPr>
          <a:lstStyle/>
          <a:p>
            <a:r>
              <a:rPr lang="en-US" dirty="0" smtClean="0"/>
              <a:t>“Fundamentally, all this — causes, proof, truth, rewards, ends and means — is a typically Western form of calculation. We even evaluate death in terms of interest rates, in value-for-money terms.” The terrorist event, however, is a “symbolic act” that “restores an irreducible singularity to the heart of a system of generalized exchange.” </a:t>
            </a:r>
          </a:p>
          <a:p>
            <a:r>
              <a:rPr lang="en-US" dirty="0" smtClean="0"/>
              <a:t>					Baudrillard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737" y="273091"/>
            <a:ext cx="7119340" cy="2048183"/>
          </a:xfrm>
        </p:spPr>
        <p:txBody>
          <a:bodyPr/>
          <a:lstStyle/>
          <a:p>
            <a:r>
              <a:rPr lang="en-US" sz="2800" dirty="0" smtClean="0">
                <a:ea typeface="Times New Roman"/>
                <a:cs typeface="Times New Roman"/>
              </a:rPr>
              <a:t>“The </a:t>
            </a:r>
            <a:r>
              <a:rPr lang="en-US" sz="2800" dirty="0" smtClean="0">
                <a:solidFill>
                  <a:schemeClr val="tx1"/>
                </a:solidFill>
                <a:ea typeface="Times New Roman"/>
                <a:cs typeface="Times New Roman"/>
              </a:rPr>
              <a:t>spectacle </a:t>
            </a:r>
            <a:r>
              <a:rPr lang="en-US" sz="2800" dirty="0" smtClean="0">
                <a:ea typeface="Times New Roman"/>
                <a:cs typeface="Times New Roman"/>
              </a:rPr>
              <a:t>of terrorism forces the terrorism of </a:t>
            </a:r>
            <a:r>
              <a:rPr lang="en-US" sz="2800" dirty="0" smtClean="0">
                <a:solidFill>
                  <a:schemeClr val="tx1"/>
                </a:solidFill>
                <a:ea typeface="Times New Roman"/>
                <a:cs typeface="Times New Roman"/>
              </a:rPr>
              <a:t>spectacle </a:t>
            </a:r>
            <a:r>
              <a:rPr lang="en-US" sz="2800" dirty="0" smtClean="0">
                <a:ea typeface="Times New Roman"/>
                <a:cs typeface="Times New Roman"/>
              </a:rPr>
              <a:t>upon us.”</a:t>
            </a:r>
            <a:br>
              <a:rPr lang="en-US" sz="2800" dirty="0" smtClean="0">
                <a:ea typeface="Times New Roman"/>
                <a:cs typeface="Times New Roman"/>
              </a:rPr>
            </a:br>
            <a:r>
              <a:rPr lang="en-US" sz="2800" dirty="0" smtClean="0">
                <a:ea typeface="Times New Roman"/>
                <a:cs typeface="Times New Roman"/>
              </a:rPr>
              <a:t>		</a:t>
            </a:r>
            <a:r>
              <a:rPr lang="en-US" sz="2000" dirty="0" smtClean="0">
                <a:ea typeface="Times New Roman"/>
                <a:cs typeface="Times New Roman"/>
              </a:rPr>
              <a:t>Baudrillard</a:t>
            </a:r>
            <a:r>
              <a:rPr lang="en-US" sz="2800" dirty="0" smtClean="0">
                <a:ea typeface="Times New Roman"/>
                <a:cs typeface="Times New Roman"/>
              </a:rPr>
              <a:t/>
            </a:r>
            <a:br>
              <a:rPr lang="en-US" sz="2800" dirty="0" smtClean="0">
                <a:ea typeface="Times New Roman"/>
                <a:cs typeface="Times New Roman"/>
              </a:rPr>
            </a:br>
            <a:r>
              <a:rPr lang="en-US" sz="2800" dirty="0" smtClean="0">
                <a:ea typeface="Times New Roman"/>
                <a:cs typeface="Times New Roman"/>
              </a:rPr>
              <a:t>		</a:t>
            </a:r>
            <a:r>
              <a:rPr lang="en-US" sz="2800" dirty="0" smtClean="0">
                <a:latin typeface="Times New Roman"/>
                <a:ea typeface="Times New Roman"/>
                <a:cs typeface="Times New Roman"/>
              </a:rPr>
              <a:t/>
            </a:r>
            <a:br>
              <a:rPr lang="en-US" sz="2800" dirty="0" smtClean="0">
                <a:latin typeface="Times New Roman"/>
                <a:ea typeface="Times New Roman"/>
                <a:cs typeface="Times New Roman"/>
              </a:rPr>
            </a:br>
            <a:endParaRPr lang="en-US" sz="2800" dirty="0"/>
          </a:p>
        </p:txBody>
      </p:sp>
      <p:sp>
        <p:nvSpPr>
          <p:cNvPr id="3" name="Content Placeholder 2"/>
          <p:cNvSpPr>
            <a:spLocks noGrp="1"/>
          </p:cNvSpPr>
          <p:nvPr>
            <p:ph idx="1"/>
          </p:nvPr>
        </p:nvSpPr>
        <p:spPr>
          <a:xfrm>
            <a:off x="2608182" y="2321275"/>
            <a:ext cx="6281486" cy="4355802"/>
          </a:xfrm>
        </p:spPr>
        <p:txBody>
          <a:bodyPr>
            <a:noAutofit/>
          </a:bodyPr>
          <a:lstStyle/>
          <a:p>
            <a:pPr marL="0">
              <a:spcBef>
                <a:spcPts val="0"/>
              </a:spcBef>
              <a:buNone/>
            </a:pPr>
            <a:r>
              <a:rPr lang="en-US" sz="2400" dirty="0" smtClean="0">
                <a:solidFill>
                  <a:schemeClr val="accent1"/>
                </a:solidFill>
              </a:rPr>
              <a:t>“at the same time [that images] exalt the event, they also take it hostage. . . . t</a:t>
            </a:r>
            <a:r>
              <a:rPr lang="en-US" sz="2400" dirty="0" smtClean="0">
                <a:solidFill>
                  <a:schemeClr val="accent1"/>
                </a:solidFill>
                <a:ea typeface="Times New Roman"/>
                <a:cs typeface="Times New Roman"/>
              </a:rPr>
              <a:t>he image consumes the event. . . . in this Manhattan disaster movie, the twentieth century's two elements of mass fascination are combined: the white magic of the cinema and the black magic of terrorism; the white light of the image and the black light of terrorism.”</a:t>
            </a:r>
          </a:p>
          <a:p>
            <a:pPr marL="0">
              <a:spcBef>
                <a:spcPts val="0"/>
              </a:spcBef>
              <a:buNone/>
            </a:pPr>
            <a:r>
              <a:rPr lang="en-US" sz="2400" dirty="0" smtClean="0">
                <a:solidFill>
                  <a:schemeClr val="accent1"/>
                </a:solidFill>
                <a:ea typeface="Times New Roman"/>
                <a:cs typeface="Times New Roman"/>
              </a:rPr>
              <a:t>			Baudrillard</a:t>
            </a:r>
          </a:p>
          <a:p>
            <a:pPr marL="0">
              <a:lnSpc>
                <a:spcPct val="200000"/>
              </a:lnSpc>
              <a:spcBef>
                <a:spcPts val="0"/>
              </a:spcBef>
              <a:buNone/>
            </a:pPr>
            <a:r>
              <a:rPr lang="en-US" sz="2400" dirty="0" smtClean="0">
                <a:latin typeface="Times New Roman"/>
                <a:ea typeface="Times New Roman"/>
                <a:cs typeface="Times New Roman"/>
              </a:rPr>
              <a:t>		</a:t>
            </a:r>
          </a:p>
          <a:p>
            <a:pPr marL="0" marR="0">
              <a:lnSpc>
                <a:spcPct val="200000"/>
              </a:lnSpc>
              <a:spcBef>
                <a:spcPts val="0"/>
              </a:spcBef>
              <a:spcAft>
                <a:spcPts val="0"/>
              </a:spcAft>
              <a:buNone/>
            </a:pPr>
            <a:r>
              <a:rPr lang="en-US" sz="1600" dirty="0" smtClean="0">
                <a:latin typeface="Times New Roman"/>
                <a:ea typeface="Times New Roman"/>
                <a:cs typeface="Times New Roman"/>
              </a:rPr>
              <a:t> </a:t>
            </a:r>
          </a:p>
          <a:p>
            <a:endParaRPr lang="en-US" sz="1600" dirty="0"/>
          </a:p>
        </p:txBody>
      </p:sp>
      <p:sp>
        <p:nvSpPr>
          <p:cNvPr id="5" name="TextBox 4"/>
          <p:cNvSpPr txBox="1"/>
          <p:nvPr/>
        </p:nvSpPr>
        <p:spPr>
          <a:xfrm>
            <a:off x="2608182" y="2075494"/>
            <a:ext cx="3837170" cy="646331"/>
          </a:xfrm>
          <a:prstGeom prst="rect">
            <a:avLst/>
          </a:prstGeom>
          <a:noFill/>
        </p:spPr>
        <p:txBody>
          <a:bodyPr wrap="square" rtlCol="0">
            <a:spAutoFit/>
          </a:bodyPr>
          <a:lstStyle/>
          <a:p>
            <a:endParaRPr lang="en-US" dirty="0" smtClean="0"/>
          </a:p>
          <a:p>
            <a:endParaRPr lang="en-US" dirty="0"/>
          </a:p>
        </p:txBody>
      </p:sp>
      <p:pic>
        <p:nvPicPr>
          <p:cNvPr id="7" name="Picture 6"/>
          <p:cNvPicPr>
            <a:picLocks noChangeAspect="1"/>
          </p:cNvPicPr>
          <p:nvPr/>
        </p:nvPicPr>
        <p:blipFill>
          <a:blip r:embed="rId2"/>
          <a:stretch>
            <a:fillRect/>
          </a:stretch>
        </p:blipFill>
        <p:spPr>
          <a:xfrm>
            <a:off x="290779" y="2321274"/>
            <a:ext cx="1958347" cy="27777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1386580"/>
          </a:xfrm>
        </p:spPr>
        <p:txBody>
          <a:bodyPr/>
          <a:lstStyle/>
          <a:p>
            <a:r>
              <a:rPr lang="en-US" sz="2800" dirty="0" smtClean="0"/>
              <a:t>Guy </a:t>
            </a:r>
            <a:r>
              <a:rPr lang="en-US" sz="2800" dirty="0" err="1" smtClean="0"/>
              <a:t>Debord</a:t>
            </a:r>
            <a:r>
              <a:rPr lang="en-US" sz="2800" dirty="0" smtClean="0"/>
              <a:t/>
            </a:r>
            <a:br>
              <a:rPr lang="en-US" sz="2800" dirty="0" smtClean="0"/>
            </a:br>
            <a:r>
              <a:rPr lang="en-US" sz="2800" i="1" dirty="0" smtClean="0"/>
              <a:t>Society of the Spectacle </a:t>
            </a:r>
            <a:r>
              <a:rPr lang="en-US" sz="2800" dirty="0" smtClean="0"/>
              <a:t>(1967)</a:t>
            </a:r>
            <a:r>
              <a:rPr lang="en-US" dirty="0" smtClean="0"/>
              <a:t/>
            </a:r>
            <a:br>
              <a:rPr lang="en-US" dirty="0" smtClean="0"/>
            </a:br>
            <a:endParaRPr lang="en-US" dirty="0"/>
          </a:p>
        </p:txBody>
      </p:sp>
      <p:sp>
        <p:nvSpPr>
          <p:cNvPr id="3" name="Content Placeholder 2"/>
          <p:cNvSpPr>
            <a:spLocks noGrp="1"/>
          </p:cNvSpPr>
          <p:nvPr>
            <p:ph idx="1"/>
          </p:nvPr>
        </p:nvSpPr>
        <p:spPr>
          <a:xfrm>
            <a:off x="498474" y="2207413"/>
            <a:ext cx="4117053" cy="3918750"/>
          </a:xfrm>
        </p:spPr>
        <p:txBody>
          <a:bodyPr>
            <a:normAutofit/>
          </a:bodyPr>
          <a:lstStyle/>
          <a:p>
            <a:pPr>
              <a:buNone/>
            </a:pPr>
            <a:r>
              <a:rPr lang="en-US" dirty="0" smtClean="0"/>
              <a:t>	</a:t>
            </a:r>
            <a:r>
              <a:rPr lang="en-US" sz="2400" dirty="0" smtClean="0"/>
              <a:t>Thesis 1) “In societies where modern conditions of production prevail, all of life presents itself as an immense accumulation of spectacles. Everything that was directly lived has moved away into a representation.”</a:t>
            </a:r>
          </a:p>
        </p:txBody>
      </p:sp>
      <p:pic>
        <p:nvPicPr>
          <p:cNvPr id="4" name="Picture 3"/>
          <p:cNvPicPr>
            <a:picLocks noChangeAspect="1"/>
          </p:cNvPicPr>
          <p:nvPr/>
        </p:nvPicPr>
        <p:blipFill>
          <a:blip r:embed="rId2"/>
          <a:stretch>
            <a:fillRect/>
          </a:stretch>
        </p:blipFill>
        <p:spPr>
          <a:xfrm>
            <a:off x="5489473" y="2207413"/>
            <a:ext cx="3167335" cy="417818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81" y="245782"/>
            <a:ext cx="7344706" cy="1354418"/>
          </a:xfrm>
        </p:spPr>
        <p:txBody>
          <a:bodyPr/>
          <a:lstStyle/>
          <a:p>
            <a:r>
              <a:rPr lang="en-US" dirty="0" err="1" smtClean="0"/>
              <a:t>Debord</a:t>
            </a:r>
            <a:r>
              <a:rPr lang="en-US" dirty="0" smtClean="0"/>
              <a:t>, </a:t>
            </a:r>
            <a:r>
              <a:rPr lang="en-US" i="1" dirty="0" smtClean="0"/>
              <a:t>Society of the Spectacle </a:t>
            </a:r>
            <a:br>
              <a:rPr lang="en-US" i="1" dirty="0" smtClean="0"/>
            </a:br>
            <a:r>
              <a:rPr lang="en-US" i="1" dirty="0" smtClean="0"/>
              <a:t>			</a:t>
            </a:r>
            <a:r>
              <a:rPr lang="en-US" sz="2400" dirty="0" smtClean="0">
                <a:solidFill>
                  <a:schemeClr val="accent3"/>
                </a:solidFill>
              </a:rPr>
              <a:t>What is it?</a:t>
            </a:r>
            <a:endParaRPr lang="en-US" sz="2400" dirty="0">
              <a:solidFill>
                <a:schemeClr val="accent3"/>
              </a:solidFill>
            </a:endParaRPr>
          </a:p>
        </p:txBody>
      </p:sp>
      <p:sp>
        <p:nvSpPr>
          <p:cNvPr id="3" name="Content Placeholder 2"/>
          <p:cNvSpPr>
            <a:spLocks noGrp="1"/>
          </p:cNvSpPr>
          <p:nvPr>
            <p:ph idx="1"/>
          </p:nvPr>
        </p:nvSpPr>
        <p:spPr>
          <a:xfrm>
            <a:off x="498474" y="1600200"/>
            <a:ext cx="7556313" cy="2605403"/>
          </a:xfrm>
        </p:spPr>
        <p:txBody>
          <a:bodyPr>
            <a:normAutofit fontScale="92500" lnSpcReduction="10000"/>
          </a:bodyPr>
          <a:lstStyle/>
          <a:p>
            <a:r>
              <a:rPr lang="en-US" sz="2800" dirty="0" smtClean="0"/>
              <a:t>Thesis 4) The spectacle is not a collection of images, but a social relation among people, mediated by images.</a:t>
            </a:r>
          </a:p>
          <a:p>
            <a:r>
              <a:rPr lang="en-US" sz="2800" dirty="0" smtClean="0"/>
              <a:t>Thesis 34) The spectacle is capital to such a degree of accumulation that it becomes an image.</a:t>
            </a:r>
          </a:p>
          <a:p>
            <a:endParaRPr lang="en-US" dirty="0"/>
          </a:p>
        </p:txBody>
      </p:sp>
      <p:pic>
        <p:nvPicPr>
          <p:cNvPr id="4" name="Picture 3"/>
          <p:cNvPicPr>
            <a:picLocks noChangeAspect="1"/>
          </p:cNvPicPr>
          <p:nvPr/>
        </p:nvPicPr>
        <p:blipFill>
          <a:blip r:embed="rId2"/>
          <a:stretch>
            <a:fillRect/>
          </a:stretch>
        </p:blipFill>
        <p:spPr>
          <a:xfrm>
            <a:off x="1086961" y="4205603"/>
            <a:ext cx="6780989" cy="24578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641763"/>
            <a:ext cx="7556313" cy="5994349"/>
          </a:xfrm>
        </p:spPr>
        <p:txBody>
          <a:bodyPr>
            <a:normAutofit/>
          </a:bodyPr>
          <a:lstStyle/>
          <a:p>
            <a:r>
              <a:rPr lang="en-US" dirty="0" smtClean="0"/>
              <a:t>Reality itself has begun merely to imitate the model, which now precedes and determines the real world: "The territory no longer precedes the map, nor does it survive it. It is nevertheless the map that precedes the territory—precession of simulacra—that engenders the territory.” </a:t>
            </a:r>
          </a:p>
          <a:p>
            <a:r>
              <a:rPr lang="en-US" dirty="0" smtClean="0"/>
              <a:t>“It is no longer a question of imitation, nor duplication, nor even parody. It is a question of substituting the signs of the real for the real” . . . . His point is that we have lost all ability to make sense of the distinction between nature and artifice. </a:t>
            </a:r>
          </a:p>
          <a:p>
            <a:r>
              <a:rPr lang="en-US" dirty="0" smtClean="0"/>
              <a:t>Contemporary media (television, film, magazines, billboards, the Internet) are concerned not just with relaying information or stories but with interpreting our most private selves for us, making us approach each other and the world through the lens of these media images. </a:t>
            </a:r>
          </a:p>
          <a:p>
            <a:pPr>
              <a:buNone/>
            </a:pPr>
            <a:r>
              <a:rPr lang="en-US" dirty="0" smtClean="0"/>
              <a:t>		Dino </a:t>
            </a:r>
            <a:r>
              <a:rPr lang="en-US" dirty="0" err="1" smtClean="0"/>
              <a:t>Felluga</a:t>
            </a:r>
            <a:r>
              <a:rPr lang="en-US" dirty="0" smtClean="0"/>
              <a:t>, "Modules on Baudrillard: On Simulation."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190" y="204818"/>
            <a:ext cx="7071598" cy="710037"/>
          </a:xfrm>
        </p:spPr>
        <p:txBody>
          <a:bodyPr/>
          <a:lstStyle/>
          <a:p>
            <a:r>
              <a:rPr lang="en-US" sz="2800" dirty="0" smtClean="0"/>
              <a:t>Media Concentration</a:t>
            </a:r>
            <a:endParaRPr lang="en-US" sz="2800" dirty="0"/>
          </a:p>
        </p:txBody>
      </p:sp>
      <p:sp>
        <p:nvSpPr>
          <p:cNvPr id="7" name="TextBox 6"/>
          <p:cNvSpPr txBox="1"/>
          <p:nvPr/>
        </p:nvSpPr>
        <p:spPr>
          <a:xfrm>
            <a:off x="266332" y="1133327"/>
            <a:ext cx="7558215" cy="1200329"/>
          </a:xfrm>
          <a:prstGeom prst="rect">
            <a:avLst/>
          </a:prstGeom>
          <a:noFill/>
        </p:spPr>
        <p:txBody>
          <a:bodyPr wrap="square" rtlCol="0">
            <a:spAutoFit/>
          </a:bodyPr>
          <a:lstStyle/>
          <a:p>
            <a:r>
              <a:rPr lang="en-US" dirty="0" smtClean="0"/>
              <a:t>“The eventual ability to align the media as an extension of military public relations was made possible through changes in the economic landscape already in motion during the 1980s.”</a:t>
            </a:r>
          </a:p>
          <a:p>
            <a:r>
              <a:rPr lang="en-US" dirty="0" smtClean="0"/>
              <a:t>				Roger Stahl</a:t>
            </a:r>
            <a:endParaRPr lang="en-US" dirty="0"/>
          </a:p>
        </p:txBody>
      </p:sp>
      <p:pic>
        <p:nvPicPr>
          <p:cNvPr id="8" name="Picture 7"/>
          <p:cNvPicPr>
            <a:picLocks noChangeAspect="1"/>
          </p:cNvPicPr>
          <p:nvPr/>
        </p:nvPicPr>
        <p:blipFill>
          <a:blip r:embed="rId2"/>
          <a:stretch>
            <a:fillRect/>
          </a:stretch>
        </p:blipFill>
        <p:spPr>
          <a:xfrm>
            <a:off x="983189" y="2640878"/>
            <a:ext cx="6622422" cy="39159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4365" y="259437"/>
            <a:ext cx="6513628" cy="615757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1190</TotalTime>
  <Words>1517</Words>
  <Application>Microsoft Office PowerPoint</Application>
  <PresentationFormat>On-screen Show (4:3)</PresentationFormat>
  <Paragraphs>92</Paragraphs>
  <Slides>24</Slides>
  <Notes>7</Notes>
  <HiddenSlides>0</HiddenSlides>
  <MMClips>3</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Advantage</vt:lpstr>
      <vt:lpstr>Selling War #1</vt:lpstr>
      <vt:lpstr>“The End of History”</vt:lpstr>
      <vt:lpstr>“triumphant globalization battling against itself”   Baudrillard  </vt:lpstr>
      <vt:lpstr>“The spectacle of terrorism forces the terrorism of spectacle upon us.”   Baudrillard    </vt:lpstr>
      <vt:lpstr>Guy Debord Society of the Spectacle (1967) </vt:lpstr>
      <vt:lpstr>Debord, Society of the Spectacle     What is it?</vt:lpstr>
      <vt:lpstr>PowerPoint Presentation</vt:lpstr>
      <vt:lpstr>Media Concentration</vt:lpstr>
      <vt:lpstr>PowerPoint Presentation</vt:lpstr>
      <vt:lpstr>PowerPoint Presentation</vt:lpstr>
      <vt:lpstr>PowerPoint Presentation</vt:lpstr>
      <vt:lpstr>Hollywood and the Pentagon</vt:lpstr>
      <vt:lpstr>“The Blockbuster”</vt:lpstr>
      <vt:lpstr>PowerPoint Presentation</vt:lpstr>
      <vt:lpstr>PowerPoint Presentation</vt:lpstr>
      <vt:lpstr>Origins?</vt:lpstr>
      <vt:lpstr>PowerPoint Presentation</vt:lpstr>
      <vt:lpstr>PowerPoint Presentation</vt:lpstr>
      <vt:lpstr>Goodbye, New York</vt:lpstr>
      <vt:lpstr>Star Wars (1977)</vt:lpstr>
      <vt:lpstr>Knowing (2009)</vt:lpstr>
      <vt:lpstr>2012 (2009)</vt:lpstr>
      <vt:lpstr>Lean Back vs. Lean Forward</vt:lpstr>
      <vt:lpstr>Medium Specificity?</vt:lpstr>
    </vt:vector>
  </TitlesOfParts>
  <Company>uci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SZALAY</dc:creator>
  <cp:lastModifiedBy>core</cp:lastModifiedBy>
  <cp:revision>106</cp:revision>
  <dcterms:created xsi:type="dcterms:W3CDTF">2014-02-22T20:02:20Z</dcterms:created>
  <dcterms:modified xsi:type="dcterms:W3CDTF">2014-02-24T17:46:30Z</dcterms:modified>
</cp:coreProperties>
</file>