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7"/>
  </p:notesMasterIdLst>
  <p:sldIdLst>
    <p:sldId id="280" r:id="rId2"/>
    <p:sldId id="272" r:id="rId3"/>
    <p:sldId id="294" r:id="rId4"/>
    <p:sldId id="293" r:id="rId5"/>
    <p:sldId id="303" r:id="rId6"/>
    <p:sldId id="306" r:id="rId7"/>
    <p:sldId id="273" r:id="rId8"/>
    <p:sldId id="295" r:id="rId9"/>
    <p:sldId id="302" r:id="rId10"/>
    <p:sldId id="297" r:id="rId11"/>
    <p:sldId id="281" r:id="rId12"/>
    <p:sldId id="282" r:id="rId13"/>
    <p:sldId id="274" r:id="rId14"/>
    <p:sldId id="276" r:id="rId15"/>
    <p:sldId id="277" r:id="rId16"/>
    <p:sldId id="279" r:id="rId17"/>
    <p:sldId id="283" r:id="rId18"/>
    <p:sldId id="284" r:id="rId19"/>
    <p:sldId id="278" r:id="rId20"/>
    <p:sldId id="287" r:id="rId21"/>
    <p:sldId id="285" r:id="rId22"/>
    <p:sldId id="307" r:id="rId23"/>
    <p:sldId id="291" r:id="rId24"/>
    <p:sldId id="292" r:id="rId25"/>
    <p:sldId id="288"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05" d="100"/>
          <a:sy n="105" d="100"/>
        </p:scale>
        <p:origin x="-1122"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1349382-EBBD-1245-A112-3A77D6747D9E}" type="datetimeFigureOut">
              <a:rPr lang="en-US" smtClean="0"/>
              <a:pPr/>
              <a:t>2/26/2014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4E02AFF-C781-8F4F-9C16-7BE19D84F997}" type="slidenum">
              <a:rPr lang="en-US" smtClean="0"/>
              <a:pPr/>
              <a:t>‹#›</a:t>
            </a:fld>
            <a:endParaRPr lang="en-US"/>
          </a:p>
        </p:txBody>
      </p:sp>
    </p:spTree>
    <p:extLst>
      <p:ext uri="{BB962C8B-B14F-4D97-AF65-F5344CB8AC3E}">
        <p14:creationId xmlns:p14="http://schemas.microsoft.com/office/powerpoint/2010/main" val="395569422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3200" dirty="0" smtClean="0"/>
              <a:t>3:20 TIME</a:t>
            </a:r>
            <a:endParaRPr lang="en-US" sz="3200" dirty="0"/>
          </a:p>
        </p:txBody>
      </p:sp>
      <p:sp>
        <p:nvSpPr>
          <p:cNvPr id="4" name="Slide Number Placeholder 3"/>
          <p:cNvSpPr>
            <a:spLocks noGrp="1"/>
          </p:cNvSpPr>
          <p:nvPr>
            <p:ph type="sldNum" sz="quarter" idx="10"/>
          </p:nvPr>
        </p:nvSpPr>
        <p:spPr/>
        <p:txBody>
          <a:bodyPr/>
          <a:lstStyle/>
          <a:p>
            <a:fld id="{C4E02AFF-C781-8F4F-9C16-7BE19D84F997}" type="slidenum">
              <a:rPr lang="en-US" smtClean="0"/>
              <a:pPr/>
              <a:t>16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3600" dirty="0" smtClean="0"/>
              <a:t>3:00 MINUTES</a:t>
            </a:r>
            <a:endParaRPr lang="en-US" sz="3600" dirty="0"/>
          </a:p>
        </p:txBody>
      </p:sp>
      <p:sp>
        <p:nvSpPr>
          <p:cNvPr id="4" name="Slide Number Placeholder 3"/>
          <p:cNvSpPr>
            <a:spLocks noGrp="1"/>
          </p:cNvSpPr>
          <p:nvPr>
            <p:ph type="sldNum" sz="quarter" idx="10"/>
          </p:nvPr>
        </p:nvSpPr>
        <p:spPr/>
        <p:txBody>
          <a:bodyPr/>
          <a:lstStyle/>
          <a:p>
            <a:fld id="{C4E02AFF-C781-8F4F-9C16-7BE19D84F997}" type="slidenum">
              <a:rPr lang="en-US" smtClean="0"/>
              <a:pPr/>
              <a:t>19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en-US" smtClean="0"/>
              <a:t>Click to edit Master title style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4800600" y="6425640"/>
            <a:ext cx="1232647" cy="365125"/>
          </a:xfrm>
        </p:spPr>
        <p:txBody>
          <a:bodyPr/>
          <a:lstStyle>
            <a:lvl1pPr algn="l">
              <a:defRPr/>
            </a:lvl1pPr>
          </a:lstStyle>
          <a:p>
            <a:fld id="{16D187A5-EA62-A046-8E93-386CEEAC57BE}" type="datetimeFigureOut">
              <a:rPr lang="en-US" smtClean="0"/>
              <a:pPr/>
              <a:t>2/26/2014</a:t>
            </a:fld>
            <a:endParaRPr lang="en-US"/>
          </a:p>
        </p:txBody>
      </p:sp>
      <p:sp>
        <p:nvSpPr>
          <p:cNvPr id="5" name="Footer Placeholder 4"/>
          <p:cNvSpPr>
            <a:spLocks noGrp="1"/>
          </p:cNvSpPr>
          <p:nvPr>
            <p:ph type="ftr" sz="quarter" idx="11"/>
          </p:nvPr>
        </p:nvSpPr>
        <p:spPr>
          <a:xfrm>
            <a:off x="6311153" y="6425640"/>
            <a:ext cx="2617694" cy="365125"/>
          </a:xfrm>
        </p:spPr>
        <p:txBody>
          <a:bodyPr/>
          <a:lstStyle>
            <a:lvl1pPr algn="r">
              <a:defRPr/>
            </a:lvl1pPr>
          </a:lstStyle>
          <a:p>
            <a:endParaRPr lang="en-US"/>
          </a:p>
        </p:txBody>
      </p:sp>
      <p:sp>
        <p:nvSpPr>
          <p:cNvPr id="7" name="Rectangle 6"/>
          <p:cNvSpPr/>
          <p:nvPr/>
        </p:nvSpPr>
        <p:spPr>
          <a:xfrm>
            <a:off x="282575" y="228600"/>
            <a:ext cx="4235450"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624388" y="237744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5" name="TextBox 14"/>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1" name="Rectangle 10"/>
          <p:cNvSpPr/>
          <p:nvPr/>
        </p:nvSpPr>
        <p:spPr>
          <a:xfrm>
            <a:off x="4624388" y="228600"/>
            <a:ext cx="2057400" cy="203911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6802438" y="2377440"/>
            <a:ext cx="2057400" cy="20391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8" name="Rectangle 7"/>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5" name="Date Placeholder 4"/>
          <p:cNvSpPr>
            <a:spLocks noGrp="1"/>
          </p:cNvSpPr>
          <p:nvPr>
            <p:ph type="dt" sz="half" idx="10"/>
          </p:nvPr>
        </p:nvSpPr>
        <p:spPr/>
        <p:txBody>
          <a:bodyPr/>
          <a:lstStyle/>
          <a:p>
            <a:fld id="{16D187A5-EA62-A046-8E93-386CEEAC57BE}" type="datetimeFigureOut">
              <a:rPr lang="en-US" smtClean="0"/>
              <a:pPr/>
              <a:t>2/26/2014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2EC058-38E0-B545-8B3D-9B4CF2CDDD72}" type="slidenum">
              <a:rPr lang="en-US" smtClean="0"/>
              <a:pPr/>
              <a:t>‹#›</a:t>
            </a:fld>
            <a:endParaRPr lang="en-US"/>
          </a:p>
        </p:txBody>
      </p:sp>
      <p:sp>
        <p:nvSpPr>
          <p:cNvPr id="12" name="Content Placeholder 2"/>
          <p:cNvSpPr>
            <a:spLocks noGrp="1"/>
          </p:cNvSpPr>
          <p:nvPr>
            <p:ph sz="half" idx="17"/>
          </p:nvPr>
        </p:nvSpPr>
        <p:spPr>
          <a:xfrm>
            <a:off x="502920" y="1985963"/>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4" name="Content Placeholder 2"/>
          <p:cNvSpPr>
            <a:spLocks noGrp="1"/>
          </p:cNvSpPr>
          <p:nvPr>
            <p:ph sz="half" idx="18"/>
          </p:nvPr>
        </p:nvSpPr>
        <p:spPr>
          <a:xfrm>
            <a:off x="502920" y="4164965"/>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5"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6"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Rectangle 5"/>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TextBox 7"/>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16D187A5-EA62-A046-8E93-386CEEAC57BE}" type="datetimeFigureOut">
              <a:rPr lang="en-US" smtClean="0"/>
              <a:pPr/>
              <a:t>2/26/2014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2EC058-38E0-B545-8B3D-9B4CF2CDDD72}"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Rectangle 4"/>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Date Placeholder 1"/>
          <p:cNvSpPr>
            <a:spLocks noGrp="1"/>
          </p:cNvSpPr>
          <p:nvPr>
            <p:ph type="dt" sz="half" idx="10"/>
          </p:nvPr>
        </p:nvSpPr>
        <p:spPr/>
        <p:txBody>
          <a:bodyPr/>
          <a:lstStyle/>
          <a:p>
            <a:fld id="{16D187A5-EA62-A046-8E93-386CEEAC57BE}" type="datetimeFigureOut">
              <a:rPr lang="en-US" smtClean="0"/>
              <a:pPr/>
              <a:t>2/26/2014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2EC058-38E0-B545-8B3D-9B4CF2CDDD72}"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282575" y="228600"/>
            <a:ext cx="3451225"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5" y="2571750"/>
            <a:ext cx="3255264" cy="1162050"/>
          </a:xfrm>
        </p:spPr>
        <p:txBody>
          <a:bodyPr anchor="b">
            <a:normAutofit/>
          </a:bodyPr>
          <a:lstStyle>
            <a:lvl1pPr algn="l">
              <a:defRPr sz="2600" b="0">
                <a:solidFill>
                  <a:schemeClr val="bg1"/>
                </a:solidFill>
              </a:defRPr>
            </a:lvl1pPr>
          </a:lstStyle>
          <a:p>
            <a:r>
              <a:rPr lang="en-US" smtClean="0"/>
              <a:t>Click to edit Master title style</a:t>
            </a:r>
            <a:endParaRPr/>
          </a:p>
        </p:txBody>
      </p:sp>
      <p:sp>
        <p:nvSpPr>
          <p:cNvPr id="3" name="Content Placeholder 2"/>
          <p:cNvSpPr>
            <a:spLocks noGrp="1"/>
          </p:cNvSpPr>
          <p:nvPr>
            <p:ph idx="1"/>
          </p:nvPr>
        </p:nvSpPr>
        <p:spPr>
          <a:xfrm>
            <a:off x="4168775" y="273050"/>
            <a:ext cx="4597399" cy="5853113"/>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381093" y="3733800"/>
            <a:ext cx="3255264" cy="2392363"/>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fld id="{16D187A5-EA62-A046-8E93-386CEEAC57BE}" type="datetimeFigureOut">
              <a:rPr lang="en-US" smtClean="0"/>
              <a:pPr/>
              <a:t>2/26/2014</a:t>
            </a:fld>
            <a:endParaRPr lang="en-US"/>
          </a:p>
        </p:txBody>
      </p:sp>
      <p:sp>
        <p:nvSpPr>
          <p:cNvPr id="6" name="Footer Placeholder 5"/>
          <p:cNvSpPr>
            <a:spLocks noGrp="1"/>
          </p:cNvSpPr>
          <p:nvPr>
            <p:ph type="ftr" sz="quarter" idx="11"/>
          </p:nvPr>
        </p:nvSpPr>
        <p:spPr>
          <a:xfrm>
            <a:off x="3859305" y="6423585"/>
            <a:ext cx="3316941" cy="365125"/>
          </a:xfrm>
        </p:spPr>
        <p:txBody>
          <a:bodyPr/>
          <a:lstStyle/>
          <a:p>
            <a:endParaRPr lang="en-US"/>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169404" y="3124200"/>
            <a:ext cx="3898272" cy="871538"/>
          </a:xfrm>
        </p:spPr>
        <p:txBody>
          <a:bodyPr anchor="b">
            <a:normAutofit/>
          </a:bodyPr>
          <a:lstStyle>
            <a:lvl1pPr algn="l">
              <a:defRPr sz="2600" b="0"/>
            </a:lvl1pPr>
          </a:lstStyle>
          <a:p>
            <a:r>
              <a:rPr lang="en-US" smtClean="0"/>
              <a:t>Click to edit Master title style</a:t>
            </a:r>
            <a:endParaRPr/>
          </a:p>
        </p:txBody>
      </p:sp>
      <p:sp>
        <p:nvSpPr>
          <p:cNvPr id="3" name="Picture Placeholder 2"/>
          <p:cNvSpPr>
            <a:spLocks noGrp="1"/>
          </p:cNvSpPr>
          <p:nvPr>
            <p:ph type="pic" idx="1"/>
          </p:nvPr>
        </p:nvSpPr>
        <p:spPr>
          <a:xfrm>
            <a:off x="277906" y="228600"/>
            <a:ext cx="3460658" cy="63452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4169404" y="3995737"/>
            <a:ext cx="3898272" cy="21478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fld id="{16D187A5-EA62-A046-8E93-386CEEAC57BE}" type="datetimeFigureOut">
              <a:rPr lang="en-US" smtClean="0"/>
              <a:pPr/>
              <a:t>2/26/2014</a:t>
            </a:fld>
            <a:endParaRPr lang="en-US"/>
          </a:p>
        </p:txBody>
      </p:sp>
      <p:sp>
        <p:nvSpPr>
          <p:cNvPr id="6" name="Footer Placeholder 5"/>
          <p:cNvSpPr>
            <a:spLocks noGrp="1"/>
          </p:cNvSpPr>
          <p:nvPr>
            <p:ph type="ftr" sz="quarter" idx="11"/>
          </p:nvPr>
        </p:nvSpPr>
        <p:spPr>
          <a:xfrm>
            <a:off x="4191000" y="6423585"/>
            <a:ext cx="3005138" cy="365125"/>
          </a:xfrm>
        </p:spPr>
        <p:txBody>
          <a:bodyPr/>
          <a:lstStyle/>
          <a:p>
            <a:endParaRPr lang="en-US"/>
          </a:p>
        </p:txBody>
      </p:sp>
      <p:sp>
        <p:nvSpPr>
          <p:cNvPr id="7" name="Slide Number Placeholder 6"/>
          <p:cNvSpPr>
            <a:spLocks noGrp="1"/>
          </p:cNvSpPr>
          <p:nvPr>
            <p:ph type="sldNum" sz="quarter" idx="12"/>
          </p:nvPr>
        </p:nvSpPr>
        <p:spPr/>
        <p:txBody>
          <a:bodyPr/>
          <a:lstStyle/>
          <a:p>
            <a:fld id="{492EC058-38E0-B545-8B3D-9B4CF2CDDD72}" type="slidenum">
              <a:rPr lang="en-US" smtClean="0"/>
              <a:pPr/>
              <a:t>‹#›</a:t>
            </a:fld>
            <a:endParaRPr lang="en-US"/>
          </a:p>
        </p:txBody>
      </p:sp>
      <p:sp>
        <p:nvSpPr>
          <p:cNvPr id="10" name="TextBox 9"/>
          <p:cNvSpPr txBox="1"/>
          <p:nvPr/>
        </p:nvSpPr>
        <p:spPr>
          <a:xfrm>
            <a:off x="3990110" y="3370730"/>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506505" y="4424082"/>
            <a:ext cx="6191157" cy="833718"/>
          </a:xfrm>
        </p:spPr>
        <p:txBody>
          <a:bodyPr anchor="b">
            <a:normAutofit/>
          </a:bodyPr>
          <a:lstStyle>
            <a:lvl1pPr algn="l">
              <a:defRPr sz="2600" b="0"/>
            </a:lvl1pPr>
          </a:lstStyle>
          <a:p>
            <a:r>
              <a:rPr lang="en-US" smtClean="0"/>
              <a:t>Click to edit Master title style</a:t>
            </a:r>
            <a:endParaRPr/>
          </a:p>
        </p:txBody>
      </p:sp>
      <p:sp>
        <p:nvSpPr>
          <p:cNvPr id="3" name="Picture Placeholder 2"/>
          <p:cNvSpPr>
            <a:spLocks noGrp="1"/>
          </p:cNvSpPr>
          <p:nvPr>
            <p:ph type="pic" idx="1"/>
          </p:nvPr>
        </p:nvSpPr>
        <p:spPr>
          <a:xfrm>
            <a:off x="277905" y="228600"/>
            <a:ext cx="637838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506505" y="5257799"/>
            <a:ext cx="6191157" cy="885825"/>
          </a:xfrm>
        </p:spPr>
        <p:txBody>
          <a:bodyPr/>
          <a:lstStyle>
            <a:lvl1pPr marL="0" indent="0">
              <a:spcBef>
                <a:spcPts val="3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D187A5-EA62-A046-8E93-386CEEAC57BE}" type="datetimeFigureOut">
              <a:rPr lang="en-US" smtClean="0"/>
              <a:pPr/>
              <a:t>2/26/2014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2EC058-38E0-B545-8B3D-9B4CF2CDDD72}" type="slidenum">
              <a:rPr lang="en-US" smtClean="0"/>
              <a:pPr/>
              <a:t>‹#›</a:t>
            </a:fld>
            <a:endParaRPr lang="en-US"/>
          </a:p>
        </p:txBody>
      </p:sp>
      <p:sp>
        <p:nvSpPr>
          <p:cNvPr id="8" name="Rectangle 7"/>
          <p:cNvSpPr/>
          <p:nvPr/>
        </p:nvSpPr>
        <p:spPr>
          <a:xfrm>
            <a:off x="6802438" y="22860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p:cNvSpPr/>
          <p:nvPr/>
        </p:nvSpPr>
        <p:spPr>
          <a:xfrm>
            <a:off x="6802438" y="2377440"/>
            <a:ext cx="2057400" cy="20391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327212" y="4632792"/>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8" name="Rectangle 7"/>
          <p:cNvSpPr/>
          <p:nvPr/>
        </p:nvSpPr>
        <p:spPr>
          <a:xfrm>
            <a:off x="282574" y="228600"/>
            <a:ext cx="6387167"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4" y="2571750"/>
            <a:ext cx="6181611" cy="1162050"/>
          </a:xfrm>
        </p:spPr>
        <p:txBody>
          <a:bodyPr anchor="b">
            <a:normAutofit/>
          </a:bodyPr>
          <a:lstStyle>
            <a:lvl1pPr algn="l">
              <a:defRPr sz="2600" b="0">
                <a:solidFill>
                  <a:schemeClr val="bg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381094" y="3733800"/>
            <a:ext cx="6179566" cy="2392363"/>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5212262" y="6235607"/>
            <a:ext cx="1348398" cy="365125"/>
          </a:xfrm>
        </p:spPr>
        <p:txBody>
          <a:bodyPr/>
          <a:lstStyle>
            <a:lvl1pPr>
              <a:defRPr>
                <a:solidFill>
                  <a:schemeClr val="bg1"/>
                </a:solidFill>
              </a:defRPr>
            </a:lvl1pPr>
          </a:lstStyle>
          <a:p>
            <a:fld id="{16D187A5-EA62-A046-8E93-386CEEAC57BE}" type="datetimeFigureOut">
              <a:rPr lang="en-US" smtClean="0"/>
              <a:pPr/>
              <a:t>2/26/2014</a:t>
            </a:fld>
            <a:endParaRPr lang="en-US"/>
          </a:p>
        </p:txBody>
      </p:sp>
      <p:sp>
        <p:nvSpPr>
          <p:cNvPr id="6" name="Footer Placeholder 5"/>
          <p:cNvSpPr>
            <a:spLocks noGrp="1"/>
          </p:cNvSpPr>
          <p:nvPr>
            <p:ph type="ftr" sz="quarter" idx="11"/>
          </p:nvPr>
        </p:nvSpPr>
        <p:spPr>
          <a:xfrm>
            <a:off x="381095" y="6235607"/>
            <a:ext cx="4648105" cy="365125"/>
          </a:xfrm>
        </p:spPr>
        <p:txBody>
          <a:bodyPr/>
          <a:lstStyle>
            <a:lvl1pPr>
              <a:defRPr>
                <a:solidFill>
                  <a:schemeClr val="bg1"/>
                </a:solidFill>
              </a:defRPr>
            </a:lvl1pPr>
          </a:lstStyle>
          <a:p>
            <a:endParaRPr lang="en-US"/>
          </a:p>
        </p:txBody>
      </p:sp>
      <p:sp>
        <p:nvSpPr>
          <p:cNvPr id="7" name="Slide Number Placeholder 6"/>
          <p:cNvSpPr>
            <a:spLocks noGrp="1"/>
          </p:cNvSpPr>
          <p:nvPr>
            <p:ph type="sldNum" sz="quarter" idx="12"/>
          </p:nvPr>
        </p:nvSpPr>
        <p:spPr/>
        <p:txBody>
          <a:bodyPr/>
          <a:lstStyle/>
          <a:p>
            <a:fld id="{492EC058-38E0-B545-8B3D-9B4CF2CDDD72}" type="slidenum">
              <a:rPr lang="en-US" smtClean="0"/>
              <a:pPr/>
              <a:t>‹#›</a:t>
            </a:fld>
            <a:endParaRPr lang="en-US"/>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0" name="Rectangle 9"/>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Picture Placeholder 12"/>
          <p:cNvSpPr>
            <a:spLocks noGrp="1"/>
          </p:cNvSpPr>
          <p:nvPr>
            <p:ph type="pic" sz="quarter" idx="13"/>
          </p:nvPr>
        </p:nvSpPr>
        <p:spPr>
          <a:xfrm>
            <a:off x="6802438" y="2374940"/>
            <a:ext cx="2057400" cy="2039112"/>
          </a:xfrm>
        </p:spPr>
        <p:txBody>
          <a:bodyPr/>
          <a:lstStyle>
            <a:lvl1pPr>
              <a:buNone/>
              <a:defRPr/>
            </a:lvl1pPr>
          </a:lstStyle>
          <a:p>
            <a:r>
              <a:rPr lang="en-US" smtClean="0"/>
              <a:t>Click icon to add picture</a:t>
            </a:r>
            <a:endParaRPr/>
          </a:p>
        </p:txBody>
      </p:sp>
      <p:sp>
        <p:nvSpPr>
          <p:cNvPr id="13" name="Picture Placeholder 12"/>
          <p:cNvSpPr>
            <a:spLocks noGrp="1"/>
          </p:cNvSpPr>
          <p:nvPr>
            <p:ph type="pic" sz="quarter" idx="14"/>
          </p:nvPr>
        </p:nvSpPr>
        <p:spPr>
          <a:xfrm>
            <a:off x="6802438" y="4535424"/>
            <a:ext cx="2057400" cy="2039112"/>
          </a:xfrm>
        </p:spPr>
        <p:txBody>
          <a:bodyPr/>
          <a:lstStyle>
            <a:lvl1pPr>
              <a:buNone/>
              <a:defRPr/>
            </a:lvl1pPr>
          </a:lstStyle>
          <a:p>
            <a:r>
              <a:rPr lang="en-US" smtClean="0"/>
              <a:t>Click icon to add picture</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8" name="Rectangle 7"/>
          <p:cNvSpPr/>
          <p:nvPr/>
        </p:nvSpPr>
        <p:spPr>
          <a:xfrm>
            <a:off x="282575" y="228600"/>
            <a:ext cx="4235450"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4" y="2571750"/>
            <a:ext cx="4016633" cy="1162050"/>
          </a:xfrm>
        </p:spPr>
        <p:txBody>
          <a:bodyPr anchor="b">
            <a:normAutofit/>
          </a:bodyPr>
          <a:lstStyle>
            <a:lvl1pPr algn="l">
              <a:defRPr sz="2600" b="0">
                <a:solidFill>
                  <a:schemeClr val="bg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381094" y="3733800"/>
            <a:ext cx="4015304" cy="2392363"/>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048000" y="6235607"/>
            <a:ext cx="1348398" cy="365125"/>
          </a:xfrm>
        </p:spPr>
        <p:txBody>
          <a:bodyPr/>
          <a:lstStyle>
            <a:lvl1pPr>
              <a:defRPr>
                <a:solidFill>
                  <a:schemeClr val="bg1"/>
                </a:solidFill>
              </a:defRPr>
            </a:lvl1pPr>
          </a:lstStyle>
          <a:p>
            <a:fld id="{16D187A5-EA62-A046-8E93-386CEEAC57BE}" type="datetimeFigureOut">
              <a:rPr lang="en-US" smtClean="0"/>
              <a:pPr/>
              <a:t>2/26/2014</a:t>
            </a:fld>
            <a:endParaRPr lang="en-US"/>
          </a:p>
        </p:txBody>
      </p:sp>
      <p:sp>
        <p:nvSpPr>
          <p:cNvPr id="6" name="Footer Placeholder 5"/>
          <p:cNvSpPr>
            <a:spLocks noGrp="1"/>
          </p:cNvSpPr>
          <p:nvPr>
            <p:ph type="ftr" sz="quarter" idx="11"/>
          </p:nvPr>
        </p:nvSpPr>
        <p:spPr>
          <a:xfrm>
            <a:off x="381095" y="6235607"/>
            <a:ext cx="2590705" cy="365125"/>
          </a:xfrm>
        </p:spPr>
        <p:txBody>
          <a:bodyPr/>
          <a:lstStyle>
            <a:lvl1pPr>
              <a:defRPr>
                <a:solidFill>
                  <a:schemeClr val="bg1"/>
                </a:solidFill>
              </a:defRPr>
            </a:lvl1pPr>
          </a:lstStyle>
          <a:p>
            <a:endParaRPr lang="en-US"/>
          </a:p>
        </p:txBody>
      </p:sp>
      <p:sp>
        <p:nvSpPr>
          <p:cNvPr id="7" name="Slide Number Placeholder 6"/>
          <p:cNvSpPr>
            <a:spLocks noGrp="1"/>
          </p:cNvSpPr>
          <p:nvPr>
            <p:ph type="sldNum" sz="quarter" idx="12"/>
          </p:nvPr>
        </p:nvSpPr>
        <p:spPr/>
        <p:txBody>
          <a:bodyPr/>
          <a:lstStyle/>
          <a:p>
            <a:fld id="{492EC058-38E0-B545-8B3D-9B4CF2CDDD72}" type="slidenum">
              <a:rPr lang="en-US" smtClean="0"/>
              <a:pPr/>
              <a:t>‹#›</a:t>
            </a:fld>
            <a:endParaRPr lang="en-US"/>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0" name="Rectangle 9"/>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4388" y="4534726"/>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Picture Placeholder 12"/>
          <p:cNvSpPr>
            <a:spLocks noGrp="1"/>
          </p:cNvSpPr>
          <p:nvPr>
            <p:ph type="pic" sz="quarter" idx="13"/>
          </p:nvPr>
        </p:nvSpPr>
        <p:spPr>
          <a:xfrm>
            <a:off x="4624388" y="228600"/>
            <a:ext cx="2057400" cy="2039112"/>
          </a:xfrm>
        </p:spPr>
        <p:txBody>
          <a:bodyPr/>
          <a:lstStyle>
            <a:lvl1pPr>
              <a:buNone/>
              <a:defRPr/>
            </a:lvl1pPr>
          </a:lstStyle>
          <a:p>
            <a:r>
              <a:rPr lang="en-US" smtClean="0"/>
              <a:t>Click icon to add picture</a:t>
            </a:r>
            <a:endParaRPr/>
          </a:p>
        </p:txBody>
      </p:sp>
      <p:sp>
        <p:nvSpPr>
          <p:cNvPr id="13" name="Picture Placeholder 12"/>
          <p:cNvSpPr>
            <a:spLocks noGrp="1"/>
          </p:cNvSpPr>
          <p:nvPr>
            <p:ph type="pic" sz="quarter" idx="14"/>
          </p:nvPr>
        </p:nvSpPr>
        <p:spPr>
          <a:xfrm>
            <a:off x="4624388" y="2381663"/>
            <a:ext cx="2057400" cy="2039112"/>
          </a:xfrm>
        </p:spPr>
        <p:txBody>
          <a:bodyPr/>
          <a:lstStyle>
            <a:lvl1pPr>
              <a:buNone/>
              <a:defRPr/>
            </a:lvl1pPr>
          </a:lstStyle>
          <a:p>
            <a:r>
              <a:rPr lang="en-US" smtClean="0"/>
              <a:t>Click icon to add picture</a:t>
            </a:r>
            <a:endParaRPr/>
          </a:p>
        </p:txBody>
      </p:sp>
      <p:sp>
        <p:nvSpPr>
          <p:cNvPr id="14" name="Picture Placeholder 12"/>
          <p:cNvSpPr>
            <a:spLocks noGrp="1"/>
          </p:cNvSpPr>
          <p:nvPr>
            <p:ph type="pic" sz="quarter" idx="15"/>
          </p:nvPr>
        </p:nvSpPr>
        <p:spPr>
          <a:xfrm>
            <a:off x="6803136" y="2381662"/>
            <a:ext cx="2057400" cy="4187952"/>
          </a:xfrm>
        </p:spPr>
        <p:txBody>
          <a:bodyPr/>
          <a:lstStyle>
            <a:lvl1pPr>
              <a:buNone/>
              <a:defRPr/>
            </a:lvl1pPr>
          </a:lstStyle>
          <a:p>
            <a:r>
              <a:rPr lang="en-US" smtClean="0"/>
              <a:t>Click icon to add picture</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3 Pictures with Caption, Alt.">
    <p:spTree>
      <p:nvGrpSpPr>
        <p:cNvPr id="1" name=""/>
        <p:cNvGrpSpPr/>
        <p:nvPr/>
      </p:nvGrpSpPr>
      <p:grpSpPr>
        <a:xfrm>
          <a:off x="0" y="0"/>
          <a:ext cx="0" cy="0"/>
          <a:chOff x="0" y="0"/>
          <a:chExt cx="0" cy="0"/>
        </a:xfrm>
      </p:grpSpPr>
      <p:sp>
        <p:nvSpPr>
          <p:cNvPr id="11" name="Rectangle 10"/>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953000" y="3124200"/>
            <a:ext cx="3108960" cy="871538"/>
          </a:xfrm>
        </p:spPr>
        <p:txBody>
          <a:bodyPr anchor="b">
            <a:normAutofit/>
          </a:bodyPr>
          <a:lstStyle>
            <a:lvl1pPr algn="l">
              <a:defRPr sz="2600" b="0"/>
            </a:lvl1pPr>
          </a:lstStyle>
          <a:p>
            <a:r>
              <a:rPr lang="en-US" smtClean="0"/>
              <a:t>Click to edit Master title style</a:t>
            </a:r>
            <a:endParaRPr/>
          </a:p>
        </p:txBody>
      </p:sp>
      <p:sp>
        <p:nvSpPr>
          <p:cNvPr id="3" name="Picture Placeholder 2"/>
          <p:cNvSpPr>
            <a:spLocks noGrp="1"/>
          </p:cNvSpPr>
          <p:nvPr>
            <p:ph type="pic" idx="1"/>
          </p:nvPr>
        </p:nvSpPr>
        <p:spPr>
          <a:xfrm>
            <a:off x="277905" y="2365248"/>
            <a:ext cx="424011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4953000" y="3995737"/>
            <a:ext cx="3108960" cy="21478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fld id="{16D187A5-EA62-A046-8E93-386CEEAC57BE}" type="datetimeFigureOut">
              <a:rPr lang="en-US" smtClean="0"/>
              <a:pPr/>
              <a:t>2/26/2014</a:t>
            </a:fld>
            <a:endParaRPr lang="en-US"/>
          </a:p>
        </p:txBody>
      </p:sp>
      <p:sp>
        <p:nvSpPr>
          <p:cNvPr id="6" name="Footer Placeholder 5"/>
          <p:cNvSpPr>
            <a:spLocks noGrp="1"/>
          </p:cNvSpPr>
          <p:nvPr>
            <p:ph type="ftr" sz="quarter" idx="11"/>
          </p:nvPr>
        </p:nvSpPr>
        <p:spPr>
          <a:xfrm>
            <a:off x="4191000" y="6423585"/>
            <a:ext cx="3005138" cy="365125"/>
          </a:xfrm>
        </p:spPr>
        <p:txBody>
          <a:bodyPr/>
          <a:lstStyle/>
          <a:p>
            <a:endParaRPr lang="en-US"/>
          </a:p>
        </p:txBody>
      </p:sp>
      <p:sp>
        <p:nvSpPr>
          <p:cNvPr id="7" name="Slide Number Placeholder 6"/>
          <p:cNvSpPr>
            <a:spLocks noGrp="1"/>
          </p:cNvSpPr>
          <p:nvPr>
            <p:ph type="sldNum" sz="quarter" idx="12"/>
          </p:nvPr>
        </p:nvSpPr>
        <p:spPr/>
        <p:txBody>
          <a:bodyPr/>
          <a:lstStyle/>
          <a:p>
            <a:fld id="{492EC058-38E0-B545-8B3D-9B4CF2CDDD72}" type="slidenum">
              <a:rPr lang="en-US" smtClean="0"/>
              <a:pPr/>
              <a:t>‹#›</a:t>
            </a:fld>
            <a:endParaRPr lang="en-US"/>
          </a:p>
        </p:txBody>
      </p:sp>
      <p:sp>
        <p:nvSpPr>
          <p:cNvPr id="10" name="TextBox 9"/>
          <p:cNvSpPr txBox="1"/>
          <p:nvPr/>
        </p:nvSpPr>
        <p:spPr>
          <a:xfrm>
            <a:off x="4750361" y="3370730"/>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
        <p:nvSpPr>
          <p:cNvPr id="14" name="Picture Placeholder 12"/>
          <p:cNvSpPr>
            <a:spLocks noGrp="1"/>
          </p:cNvSpPr>
          <p:nvPr>
            <p:ph type="pic" sz="quarter" idx="13"/>
          </p:nvPr>
        </p:nvSpPr>
        <p:spPr>
          <a:xfrm>
            <a:off x="277905" y="228600"/>
            <a:ext cx="2057400" cy="2039112"/>
          </a:xfrm>
        </p:spPr>
        <p:txBody>
          <a:bodyPr/>
          <a:lstStyle>
            <a:lvl1pPr>
              <a:buNone/>
              <a:defRPr/>
            </a:lvl1pPr>
          </a:lstStyle>
          <a:p>
            <a:r>
              <a:rPr lang="en-US" smtClean="0"/>
              <a:t>Click icon to add picture</a:t>
            </a:r>
            <a:endParaRPr/>
          </a:p>
        </p:txBody>
      </p:sp>
      <p:sp>
        <p:nvSpPr>
          <p:cNvPr id="15" name="Picture Placeholder 12"/>
          <p:cNvSpPr>
            <a:spLocks noGrp="1"/>
          </p:cNvSpPr>
          <p:nvPr>
            <p:ph type="pic" sz="quarter" idx="14"/>
          </p:nvPr>
        </p:nvSpPr>
        <p:spPr>
          <a:xfrm>
            <a:off x="2460625" y="228600"/>
            <a:ext cx="2057400" cy="2039112"/>
          </a:xfrm>
        </p:spPr>
        <p:txBody>
          <a:bodyPr/>
          <a:lstStyle>
            <a:lvl1pPr>
              <a:buNone/>
              <a:defRPr/>
            </a:lvl1pPr>
          </a:lstStyle>
          <a:p>
            <a:r>
              <a:rPr lang="en-US" smtClean="0"/>
              <a:t>Click icon to add picture</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7" name="Rectangle 6"/>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16D187A5-EA62-A046-8E93-386CEEAC57BE}" type="datetimeFigureOut">
              <a:rPr lang="en-US" smtClean="0"/>
              <a:pPr/>
              <a:t>2/26/2014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2EC058-38E0-B545-8B3D-9B4CF2CDDD7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Rectangle 6"/>
          <p:cNvSpPr/>
          <p:nvPr/>
        </p:nvSpPr>
        <p:spPr>
          <a:xfrm>
            <a:off x="8210550" y="282574"/>
            <a:ext cx="642097"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16D187A5-EA62-A046-8E93-386CEEAC57BE}" type="datetimeFigureOut">
              <a:rPr lang="en-US" smtClean="0"/>
              <a:pPr/>
              <a:t>2/26/2014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2EC058-38E0-B545-8B3D-9B4CF2CDDD72}" type="slidenum">
              <a:rPr lang="en-US" smtClean="0"/>
              <a:pPr/>
              <a:t>‹#›</a:t>
            </a:fld>
            <a:endParaRPr lang="en-US"/>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10" name="Rectangle 9"/>
          <p:cNvSpPr/>
          <p:nvPr/>
        </p:nvSpPr>
        <p:spPr>
          <a:xfrm>
            <a:off x="8068235" y="282574"/>
            <a:ext cx="9144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10" name="Rectangle 9"/>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Vertical Title 1"/>
          <p:cNvSpPr>
            <a:spLocks noGrp="1"/>
          </p:cNvSpPr>
          <p:nvPr>
            <p:ph type="title" orient="vert"/>
          </p:nvPr>
        </p:nvSpPr>
        <p:spPr>
          <a:xfrm>
            <a:off x="7995772" y="954742"/>
            <a:ext cx="681318" cy="5171422"/>
          </a:xfrm>
        </p:spPr>
        <p:txBody>
          <a:bodyPr vert="eaVert" anchor="t" anchorCtr="0"/>
          <a:lstStyle/>
          <a:p>
            <a:r>
              <a:rPr lang="en-US" smtClean="0"/>
              <a:t>Click to edit Master title style</a:t>
            </a:r>
            <a:endParaRPr/>
          </a:p>
        </p:txBody>
      </p:sp>
      <p:sp>
        <p:nvSpPr>
          <p:cNvPr id="3" name="Vertical Text Placeholder 2"/>
          <p:cNvSpPr>
            <a:spLocks noGrp="1"/>
          </p:cNvSpPr>
          <p:nvPr>
            <p:ph type="body" orient="vert" idx="1"/>
          </p:nvPr>
        </p:nvSpPr>
        <p:spPr>
          <a:xfrm>
            <a:off x="457200" y="958756"/>
            <a:ext cx="6858000" cy="518486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16D187A5-EA62-A046-8E93-386CEEAC57BE}" type="datetimeFigureOut">
              <a:rPr lang="en-US" smtClean="0"/>
              <a:pPr/>
              <a:t>2/26/2014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2EC058-38E0-B545-8B3D-9B4CF2CDDD72}" type="slidenum">
              <a:rPr lang="en-US" smtClean="0"/>
              <a:pPr/>
              <a:t>‹#›</a:t>
            </a:fld>
            <a:endParaRPr lang="en-US"/>
          </a:p>
        </p:txBody>
      </p:sp>
      <p:sp>
        <p:nvSpPr>
          <p:cNvPr id="9" name="TextBox 8"/>
          <p:cNvSpPr txBox="1"/>
          <p:nvPr/>
        </p:nvSpPr>
        <p:spPr>
          <a:xfrm rot="16200000">
            <a:off x="8593111" y="561668"/>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Alt.">
    <p:spTree>
      <p:nvGrpSpPr>
        <p:cNvPr id="1" name=""/>
        <p:cNvGrpSpPr/>
        <p:nvPr/>
      </p:nvGrpSpPr>
      <p:grpSpPr>
        <a:xfrm>
          <a:off x="0" y="0"/>
          <a:ext cx="0" cy="0"/>
          <a:chOff x="0" y="0"/>
          <a:chExt cx="0" cy="0"/>
        </a:xfrm>
      </p:grpSpPr>
      <p:sp>
        <p:nvSpPr>
          <p:cNvPr id="7" name="Rectangle 6"/>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98474" y="134471"/>
            <a:ext cx="7556313" cy="995082"/>
          </a:xfrm>
        </p:spPr>
        <p:txBody>
          <a:bodyPr anchor="b" anchorCtr="0"/>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16D187A5-EA62-A046-8E93-386CEEAC57BE}" type="datetimeFigureOut">
              <a:rPr lang="en-US" smtClean="0"/>
              <a:pPr/>
              <a:t>2/26/2014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2EC058-38E0-B545-8B3D-9B4CF2CDDD72}" type="slidenum">
              <a:rPr lang="en-US" smtClean="0"/>
              <a:pPr/>
              <a:t>‹#›</a:t>
            </a:fld>
            <a:endParaRPr lang="en-US"/>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10" name="Text Placeholder 3"/>
          <p:cNvSpPr>
            <a:spLocks noGrp="1"/>
          </p:cNvSpPr>
          <p:nvPr>
            <p:ph type="body" sz="half" idx="2"/>
          </p:nvPr>
        </p:nvSpPr>
        <p:spPr>
          <a:xfrm>
            <a:off x="498518" y="1129553"/>
            <a:ext cx="7558960" cy="774700"/>
          </a:xfrm>
        </p:spPr>
        <p:txBody>
          <a:bodyPr vert="horz" lIns="91440" tIns="45720" rIns="91440" bIns="45720" rtlCol="0" anchor="t" anchorCtr="0">
            <a:noAutofit/>
          </a:bodyPr>
          <a:lstStyle>
            <a:lvl1pPr marL="0" indent="0">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with 2 Pictures">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en-US" smtClean="0"/>
              <a:t>Click to edit Master title style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4800600" y="6425640"/>
            <a:ext cx="1232647" cy="365125"/>
          </a:xfrm>
        </p:spPr>
        <p:txBody>
          <a:bodyPr/>
          <a:lstStyle>
            <a:lvl1pPr algn="l">
              <a:defRPr/>
            </a:lvl1pPr>
          </a:lstStyle>
          <a:p>
            <a:fld id="{16D187A5-EA62-A046-8E93-386CEEAC57BE}" type="datetimeFigureOut">
              <a:rPr lang="en-US" smtClean="0"/>
              <a:pPr/>
              <a:t>2/26/2014</a:t>
            </a:fld>
            <a:endParaRPr lang="en-US"/>
          </a:p>
        </p:txBody>
      </p:sp>
      <p:sp>
        <p:nvSpPr>
          <p:cNvPr id="5" name="Footer Placeholder 4"/>
          <p:cNvSpPr>
            <a:spLocks noGrp="1"/>
          </p:cNvSpPr>
          <p:nvPr>
            <p:ph type="ftr" sz="quarter" idx="11"/>
          </p:nvPr>
        </p:nvSpPr>
        <p:spPr>
          <a:xfrm>
            <a:off x="6311153" y="6425640"/>
            <a:ext cx="2617694" cy="365125"/>
          </a:xfrm>
        </p:spPr>
        <p:txBody>
          <a:bodyPr/>
          <a:lstStyle>
            <a:lvl1pPr algn="r">
              <a:defRPr/>
            </a:lvl1pPr>
          </a:lstStyle>
          <a:p>
            <a:endParaRPr lang="en-US"/>
          </a:p>
        </p:txBody>
      </p:sp>
      <p:sp>
        <p:nvSpPr>
          <p:cNvPr id="7" name="Rectangle 6"/>
          <p:cNvSpPr/>
          <p:nvPr/>
        </p:nvSpPr>
        <p:spPr>
          <a:xfrm>
            <a:off x="282575" y="228600"/>
            <a:ext cx="4235450"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624388" y="237744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Picture Placeholder 12"/>
          <p:cNvSpPr>
            <a:spLocks noGrp="1"/>
          </p:cNvSpPr>
          <p:nvPr>
            <p:ph type="pic" sz="quarter" idx="12"/>
          </p:nvPr>
        </p:nvSpPr>
        <p:spPr>
          <a:xfrm>
            <a:off x="4624388" y="228600"/>
            <a:ext cx="2057400" cy="2039112"/>
          </a:xfrm>
        </p:spPr>
        <p:txBody>
          <a:bodyPr/>
          <a:lstStyle>
            <a:lvl1pPr>
              <a:buNone/>
              <a:defRPr/>
            </a:lvl1pPr>
          </a:lstStyle>
          <a:p>
            <a:r>
              <a:rPr lang="en-US" smtClean="0"/>
              <a:t>Click icon to add picture</a:t>
            </a:r>
            <a:endParaRPr/>
          </a:p>
        </p:txBody>
      </p:sp>
      <p:sp>
        <p:nvSpPr>
          <p:cNvPr id="14" name="Picture Placeholder 12"/>
          <p:cNvSpPr>
            <a:spLocks noGrp="1"/>
          </p:cNvSpPr>
          <p:nvPr>
            <p:ph type="pic" sz="quarter" idx="13"/>
          </p:nvPr>
        </p:nvSpPr>
        <p:spPr>
          <a:xfrm>
            <a:off x="6802438" y="2377440"/>
            <a:ext cx="2057400" cy="2039112"/>
          </a:xfrm>
        </p:spPr>
        <p:txBody>
          <a:bodyPr/>
          <a:lstStyle>
            <a:lvl1pPr>
              <a:buNone/>
              <a:defRPr/>
            </a:lvl1pPr>
          </a:lstStyle>
          <a:p>
            <a:r>
              <a:rPr lang="en-US" smtClean="0"/>
              <a:t>Click icon to add picture</a:t>
            </a:r>
            <a:endParaRPr/>
          </a:p>
        </p:txBody>
      </p:sp>
      <p:sp>
        <p:nvSpPr>
          <p:cNvPr id="16" name="Text Placeholder 3"/>
          <p:cNvSpPr>
            <a:spLocks noGrp="1"/>
          </p:cNvSpPr>
          <p:nvPr>
            <p:ph type="body" sz="half" idx="2"/>
          </p:nvPr>
        </p:nvSpPr>
        <p:spPr>
          <a:xfrm>
            <a:off x="857250" y="1779494"/>
            <a:ext cx="3086100" cy="2040905"/>
          </a:xfrm>
        </p:spPr>
        <p:txBody>
          <a:bodyPr lIns="45720" tIns="45720" rIns="45720" anchor="t">
            <a:noAutofit/>
          </a:bodyPr>
          <a:lstStyle>
            <a:lvl1pPr marL="0" indent="0" algn="ctr">
              <a:buNone/>
              <a:defRPr sz="4600">
                <a:solidFill>
                  <a:schemeClr val="bg1"/>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15" name="TextBox 14"/>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658907" y="228600"/>
            <a:ext cx="8200930"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2286000" y="3124200"/>
            <a:ext cx="5638800" cy="1362075"/>
          </a:xfrm>
        </p:spPr>
        <p:txBody>
          <a:bodyPr anchor="b" anchorCtr="0">
            <a:normAutofit/>
          </a:bodyPr>
          <a:lstStyle>
            <a:lvl1pPr algn="l">
              <a:defRPr sz="3200" b="0" cap="none" baseline="0">
                <a:solidFill>
                  <a:schemeClr val="bg1"/>
                </a:solidFill>
              </a:defRPr>
            </a:lvl1pPr>
          </a:lstStyle>
          <a:p>
            <a:r>
              <a:rPr lang="en-US" smtClean="0"/>
              <a:t>Click to edit Master title style</a:t>
            </a:r>
            <a:endParaRPr/>
          </a:p>
        </p:txBody>
      </p:sp>
      <p:sp>
        <p:nvSpPr>
          <p:cNvPr id="3" name="Text Placeholder 2"/>
          <p:cNvSpPr>
            <a:spLocks noGrp="1"/>
          </p:cNvSpPr>
          <p:nvPr>
            <p:ph type="body" idx="1"/>
          </p:nvPr>
        </p:nvSpPr>
        <p:spPr>
          <a:xfrm>
            <a:off x="2286000" y="4495800"/>
            <a:ext cx="5638800" cy="1500187"/>
          </a:xfrm>
        </p:spPr>
        <p:txBody>
          <a:bodyPr anchor="t" anchorCtr="0">
            <a:normAutofit/>
          </a:bodyPr>
          <a:lstStyle>
            <a:lvl1pPr marL="0" indent="0">
              <a:spcBef>
                <a:spcPts val="300"/>
              </a:spcBef>
              <a:buNone/>
              <a:defRPr sz="14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58906" y="6248774"/>
            <a:ext cx="1474694" cy="365125"/>
          </a:xfrm>
        </p:spPr>
        <p:txBody>
          <a:bodyPr/>
          <a:lstStyle>
            <a:lvl1pPr algn="l">
              <a:defRPr>
                <a:solidFill>
                  <a:schemeClr val="bg1"/>
                </a:solidFill>
              </a:defRPr>
            </a:lvl1pPr>
          </a:lstStyle>
          <a:p>
            <a:fld id="{16D187A5-EA62-A046-8E93-386CEEAC57BE}" type="datetimeFigureOut">
              <a:rPr lang="en-US" smtClean="0"/>
              <a:pPr/>
              <a:t>2/26/2014</a:t>
            </a:fld>
            <a:endParaRPr lang="en-US"/>
          </a:p>
        </p:txBody>
      </p:sp>
      <p:sp>
        <p:nvSpPr>
          <p:cNvPr id="5" name="Footer Placeholder 4"/>
          <p:cNvSpPr>
            <a:spLocks noGrp="1"/>
          </p:cNvSpPr>
          <p:nvPr>
            <p:ph type="ftr" sz="quarter" idx="11"/>
          </p:nvPr>
        </p:nvSpPr>
        <p:spPr>
          <a:xfrm>
            <a:off x="2286000" y="6248774"/>
            <a:ext cx="5638800" cy="365125"/>
          </a:xfrm>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a:xfrm>
            <a:off x="8305800" y="6248774"/>
            <a:ext cx="554038" cy="365125"/>
          </a:xfrm>
        </p:spPr>
        <p:txBody>
          <a:bodyPr/>
          <a:lstStyle/>
          <a:p>
            <a:fld id="{492EC058-38E0-B545-8B3D-9B4CF2CDDD72}" type="slidenum">
              <a:rPr lang="en-US" smtClean="0"/>
              <a:pPr/>
              <a:t>‹#›</a:t>
            </a:fld>
            <a:endParaRPr lang="en-US"/>
          </a:p>
        </p:txBody>
      </p:sp>
      <p:sp>
        <p:nvSpPr>
          <p:cNvPr id="8" name="TextBox 7"/>
          <p:cNvSpPr txBox="1"/>
          <p:nvPr/>
        </p:nvSpPr>
        <p:spPr>
          <a:xfrm>
            <a:off x="2003612" y="3110754"/>
            <a:ext cx="260909" cy="615553"/>
          </a:xfrm>
          <a:prstGeom prst="rect">
            <a:avLst/>
          </a:prstGeom>
          <a:noFill/>
        </p:spPr>
        <p:txBody>
          <a:bodyPr wrap="square" lIns="0" tIns="0" rIns="0" bIns="0" rtlCol="0">
            <a:spAutoFit/>
          </a:bodyPr>
          <a:lstStyle/>
          <a:p>
            <a:r>
              <a:rPr sz="4000" b="1">
                <a:solidFill>
                  <a:schemeClr val="accent1">
                    <a:lumMod val="60000"/>
                    <a:lumOff val="40000"/>
                  </a:schemeClr>
                </a:solidFill>
              </a:rPr>
              <a:t>+</a:t>
            </a:r>
          </a:p>
        </p:txBody>
      </p:sp>
      <p:sp>
        <p:nvSpPr>
          <p:cNvPr id="9" name="Rectangle 8"/>
          <p:cNvSpPr/>
          <p:nvPr/>
        </p:nvSpPr>
        <p:spPr>
          <a:xfrm>
            <a:off x="285750" y="228600"/>
            <a:ext cx="212725" cy="63452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1" name="Rectangle 10"/>
          <p:cNvSpPr/>
          <p:nvPr/>
        </p:nvSpPr>
        <p:spPr>
          <a:xfrm>
            <a:off x="8210550" y="282574"/>
            <a:ext cx="642097"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8068235" y="282574"/>
            <a:ext cx="9144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39987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16D187A5-EA62-A046-8E93-386CEEAC57BE}" type="datetimeFigureOut">
              <a:rPr lang="en-US" smtClean="0"/>
              <a:pPr/>
              <a:t>2/26/2014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2EC058-38E0-B545-8B3D-9B4CF2CDDD7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Rectangle 9"/>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TextBox 11"/>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4" name="Content Placeholder 3"/>
          <p:cNvSpPr>
            <a:spLocks noGrp="1"/>
          </p:cNvSpPr>
          <p:nvPr>
            <p:ph sz="half" idx="2"/>
          </p:nvPr>
        </p:nvSpPr>
        <p:spPr>
          <a:xfrm>
            <a:off x="497541"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6" name="Content Placeholder 5"/>
          <p:cNvSpPr>
            <a:spLocks noGrp="1"/>
          </p:cNvSpPr>
          <p:nvPr>
            <p:ph sz="quarter" idx="4"/>
          </p:nvPr>
        </p:nvSpPr>
        <p:spPr>
          <a:xfrm>
            <a:off x="4399878"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16D187A5-EA62-A046-8E93-386CEEAC57BE}" type="datetimeFigureOut">
              <a:rPr lang="en-US" smtClean="0"/>
              <a:pPr/>
              <a:t>2/26/2014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2EC058-38E0-B545-8B3D-9B4CF2CDDD72}" type="slidenum">
              <a:rPr lang="en-US" smtClean="0"/>
              <a:pPr/>
              <a:t>‹#›</a:t>
            </a:fld>
            <a:endParaRPr lang="en-US"/>
          </a:p>
        </p:txBody>
      </p:sp>
      <p:sp>
        <p:nvSpPr>
          <p:cNvPr id="3" name="Text Placeholder 2"/>
          <p:cNvSpPr>
            <a:spLocks noGrp="1"/>
          </p:cNvSpPr>
          <p:nvPr>
            <p:ph type="body" idx="1"/>
          </p:nvPr>
        </p:nvSpPr>
        <p:spPr>
          <a:xfrm>
            <a:off x="497541" y="2070847"/>
            <a:ext cx="3657600" cy="322729"/>
          </a:xfrm>
          <a:prstGeom prst="rect">
            <a:avLst/>
          </a:prstGeom>
          <a:solidFill>
            <a:schemeClr val="accent3"/>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399878" y="2070847"/>
            <a:ext cx="3657600" cy="322729"/>
          </a:xfrm>
          <a:prstGeom prst="rect">
            <a:avLst/>
          </a:prstGeom>
          <a:solidFill>
            <a:schemeClr val="accent3">
              <a:lumMod val="60000"/>
              <a:lumOff val="40000"/>
            </a:schemeClr>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98517" y="1985963"/>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16D187A5-EA62-A046-8E93-386CEEAC57BE}" type="datetimeFigureOut">
              <a:rPr lang="en-US" smtClean="0"/>
              <a:pPr/>
              <a:t>2/26/2014</a:t>
            </a:fld>
            <a:endParaRPr lang="en-US"/>
          </a:p>
        </p:txBody>
      </p:sp>
      <p:sp>
        <p:nvSpPr>
          <p:cNvPr id="6" name="Footer Placeholder 5"/>
          <p:cNvSpPr>
            <a:spLocks noGrp="1"/>
          </p:cNvSpPr>
          <p:nvPr>
            <p:ph type="ftr" sz="quarter" idx="11"/>
          </p:nvPr>
        </p:nvSpPr>
        <p:spPr/>
        <p:txBody>
          <a:bodyPr/>
          <a:lstStyle/>
          <a:p>
            <a:endParaRPr lang="en-US"/>
          </a:p>
        </p:txBody>
      </p:sp>
      <p:sp>
        <p:nvSpPr>
          <p:cNvPr id="13" name="Content Placeholder 2"/>
          <p:cNvSpPr>
            <a:spLocks noGrp="1"/>
          </p:cNvSpPr>
          <p:nvPr>
            <p:ph sz="half" idx="14"/>
          </p:nvPr>
        </p:nvSpPr>
        <p:spPr>
          <a:xfrm>
            <a:off x="498517" y="4164965"/>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4" name="Rectangle 13"/>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5" name="Slide Number Placeholder 6"/>
          <p:cNvSpPr>
            <a:spLocks noGrp="1"/>
          </p:cNvSpPr>
          <p:nvPr>
            <p:ph type="sldNum" sz="quarter" idx="12"/>
          </p:nvPr>
        </p:nvSpPr>
        <p:spPr>
          <a:xfrm>
            <a:off x="8305800" y="242234"/>
            <a:ext cx="554038" cy="365125"/>
          </a:xfrm>
        </p:spPr>
        <p:txBody>
          <a:bodyPr/>
          <a:lstStyle/>
          <a:p>
            <a:fld id="{492EC058-38E0-B545-8B3D-9B4CF2CDDD7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8" name="Rectangle 7"/>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16D187A5-EA62-A046-8E93-386CEEAC57BE}" type="datetimeFigureOut">
              <a:rPr lang="en-US" smtClean="0"/>
              <a:pPr/>
              <a:t>2/26/2014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2EC058-38E0-B545-8B3D-9B4CF2CDDD72}" type="slidenum">
              <a:rPr lang="en-US" smtClean="0"/>
              <a:pPr/>
              <a:t>‹#›</a:t>
            </a:fld>
            <a:endParaRPr lang="en-US"/>
          </a:p>
        </p:txBody>
      </p:sp>
      <p:sp>
        <p:nvSpPr>
          <p:cNvPr id="11" name="Content Placeholder 2"/>
          <p:cNvSpPr>
            <a:spLocks noGrp="1"/>
          </p:cNvSpPr>
          <p:nvPr>
            <p:ph sz="half" idx="15"/>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3"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8474" y="484094"/>
            <a:ext cx="7556313" cy="1116106"/>
          </a:xfrm>
          <a:prstGeom prst="rect">
            <a:avLst/>
          </a:prstGeom>
        </p:spPr>
        <p:txBody>
          <a:bodyPr vert="horz" lIns="91440" tIns="45720" rIns="91440" bIns="45720" rtlCol="0" anchor="t" anchorCtr="0">
            <a:noAutofit/>
          </a:bodyPr>
          <a:lstStyle/>
          <a:p>
            <a:r>
              <a:rPr lang="en-US" smtClean="0"/>
              <a:t>Click to edit Master title style</a:t>
            </a:r>
            <a:endParaRPr/>
          </a:p>
        </p:txBody>
      </p:sp>
      <p:sp>
        <p:nvSpPr>
          <p:cNvPr id="3" name="Text Placeholder 2"/>
          <p:cNvSpPr>
            <a:spLocks noGrp="1"/>
          </p:cNvSpPr>
          <p:nvPr>
            <p:ph type="body" idx="1"/>
          </p:nvPr>
        </p:nvSpPr>
        <p:spPr>
          <a:xfrm>
            <a:off x="498474" y="1981200"/>
            <a:ext cx="7556313" cy="4144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6795247" y="6423585"/>
            <a:ext cx="2133600" cy="365125"/>
          </a:xfrm>
          <a:prstGeom prst="rect">
            <a:avLst/>
          </a:prstGeom>
        </p:spPr>
        <p:txBody>
          <a:bodyPr vert="horz" lIns="91440" tIns="45720" rIns="91440" bIns="45720" rtlCol="0" anchor="ctr"/>
          <a:lstStyle>
            <a:lvl1pPr algn="r">
              <a:defRPr sz="1100">
                <a:solidFill>
                  <a:schemeClr val="tx1">
                    <a:lumMod val="65000"/>
                    <a:lumOff val="35000"/>
                  </a:schemeClr>
                </a:solidFill>
              </a:defRPr>
            </a:lvl1pPr>
          </a:lstStyle>
          <a:p>
            <a:fld id="{16D187A5-EA62-A046-8E93-386CEEAC57BE}" type="datetimeFigureOut">
              <a:rPr lang="en-US" smtClean="0"/>
              <a:pPr/>
              <a:t>2/26/2014</a:t>
            </a:fld>
            <a:endParaRPr lang="en-US"/>
          </a:p>
        </p:txBody>
      </p:sp>
      <p:sp>
        <p:nvSpPr>
          <p:cNvPr id="5" name="Footer Placeholder 4"/>
          <p:cNvSpPr>
            <a:spLocks noGrp="1"/>
          </p:cNvSpPr>
          <p:nvPr>
            <p:ph type="ftr" sz="quarter" idx="3"/>
          </p:nvPr>
        </p:nvSpPr>
        <p:spPr>
          <a:xfrm>
            <a:off x="201706" y="6423585"/>
            <a:ext cx="6122894"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305800" y="242234"/>
            <a:ext cx="554038" cy="365125"/>
          </a:xfrm>
          <a:prstGeom prst="rect">
            <a:avLst/>
          </a:prstGeom>
        </p:spPr>
        <p:txBody>
          <a:bodyPr vert="horz" lIns="91440" tIns="45720" rIns="91440" bIns="45720" rtlCol="0" anchor="ctr"/>
          <a:lstStyle>
            <a:lvl1pPr algn="r">
              <a:defRPr sz="1400">
                <a:solidFill>
                  <a:schemeClr val="bg1"/>
                </a:solidFill>
              </a:defRPr>
            </a:lvl1pPr>
          </a:lstStyle>
          <a:p>
            <a:fld id="{492EC058-38E0-B545-8B3D-9B4CF2CDDD7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algn="l" defTabSz="914400" rtl="0" eaLnBrk="1" latinLnBrk="0" hangingPunct="1">
        <a:spcBef>
          <a:spcPct val="0"/>
        </a:spcBef>
        <a:buNone/>
        <a:defRPr sz="3600" b="0" kern="1200">
          <a:solidFill>
            <a:schemeClr val="accent1"/>
          </a:solidFill>
          <a:latin typeface="+mj-lt"/>
          <a:ea typeface="+mj-ea"/>
          <a:cs typeface="+mj-cs"/>
        </a:defRPr>
      </a:lvl1pPr>
    </p:titleStyle>
    <p:body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gif"/><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ideo" Target="file:///\\localhost\Users\michaelszalay\Dropbox\Core\Core%20PowerPoint\2014_02_20\War%20and%20Game%20Convergence.m4v" TargetMode="Externa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ideo" Target="file:///\\localhost\Users\michaelszalay\Dropbox\Core\Core%20PowerPoint\2014_02_20\Kuma%20Clip.m4v" TargetMode="Externa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4624667"/>
            <a:ext cx="4038600" cy="937931"/>
          </a:xfrm>
        </p:spPr>
        <p:txBody>
          <a:bodyPr/>
          <a:lstStyle/>
          <a:p>
            <a:r>
              <a:rPr lang="en-US" dirty="0" smtClean="0"/>
              <a:t>Selling War #2</a:t>
            </a:r>
            <a:endParaRPr lang="en-US" dirty="0"/>
          </a:p>
        </p:txBody>
      </p:sp>
      <p:sp>
        <p:nvSpPr>
          <p:cNvPr id="3" name="Subtitle 2"/>
          <p:cNvSpPr>
            <a:spLocks noGrp="1"/>
          </p:cNvSpPr>
          <p:nvPr>
            <p:ph type="subTitle" idx="1"/>
          </p:nvPr>
        </p:nvSpPr>
        <p:spPr>
          <a:xfrm>
            <a:off x="4800600" y="5216041"/>
            <a:ext cx="4038600" cy="1095112"/>
          </a:xfrm>
        </p:spPr>
        <p:txBody>
          <a:bodyPr/>
          <a:lstStyle/>
          <a:p>
            <a:r>
              <a:rPr lang="en-US" dirty="0" smtClean="0"/>
              <a:t>Michael Szalay</a:t>
            </a:r>
          </a:p>
          <a:p>
            <a:r>
              <a:rPr lang="en-US" dirty="0" smtClean="0"/>
              <a:t>Humanities Core, Winter 2014</a:t>
            </a:r>
            <a:endParaRPr lang="en-US" dirty="0"/>
          </a:p>
        </p:txBody>
      </p:sp>
      <p:pic>
        <p:nvPicPr>
          <p:cNvPr id="5" name="Picture 4" descr="Movie-Ticket-1.gif"/>
          <p:cNvPicPr>
            <a:picLocks noChangeAspect="1"/>
          </p:cNvPicPr>
          <p:nvPr/>
        </p:nvPicPr>
        <p:blipFill>
          <a:blip r:embed="rId2"/>
          <a:stretch>
            <a:fillRect/>
          </a:stretch>
        </p:blipFill>
        <p:spPr>
          <a:xfrm>
            <a:off x="4573120" y="157603"/>
            <a:ext cx="2110771" cy="2191112"/>
          </a:xfrm>
          <a:prstGeom prst="rect">
            <a:avLst/>
          </a:prstGeom>
        </p:spPr>
      </p:pic>
      <p:pic>
        <p:nvPicPr>
          <p:cNvPr id="7" name="Picture 6" descr="Frontlines-Fuel-Of-War-Game-Pc-Games-Game-Video-Game-Computer-Game-900x1440.jpg"/>
          <p:cNvPicPr>
            <a:picLocks noChangeAspect="1"/>
          </p:cNvPicPr>
          <p:nvPr/>
        </p:nvPicPr>
        <p:blipFill>
          <a:blip r:embed="rId3"/>
          <a:stretch>
            <a:fillRect/>
          </a:stretch>
        </p:blipFill>
        <p:spPr>
          <a:xfrm>
            <a:off x="6793031" y="2363760"/>
            <a:ext cx="2178703" cy="2039039"/>
          </a:xfrm>
          <a:prstGeom prst="rect">
            <a:avLst/>
          </a:prstGeom>
        </p:spPr>
      </p:pic>
      <p:pic>
        <p:nvPicPr>
          <p:cNvPr id="9" name="Picture 8" descr="arlington_national_cemetery.jpg"/>
          <p:cNvPicPr>
            <a:picLocks noChangeAspect="1"/>
          </p:cNvPicPr>
          <p:nvPr/>
        </p:nvPicPr>
        <p:blipFill>
          <a:blip r:embed="rId4"/>
          <a:stretch>
            <a:fillRect/>
          </a:stretch>
        </p:blipFill>
        <p:spPr>
          <a:xfrm>
            <a:off x="122295" y="157603"/>
            <a:ext cx="4450825" cy="4245196"/>
          </a:xfrm>
          <a:prstGeom prst="rect">
            <a:avLst/>
          </a:prstGeom>
        </p:spPr>
      </p:pic>
      <p:pic>
        <p:nvPicPr>
          <p:cNvPr id="10" name="Picture 9" descr="fortress_tank.jpg"/>
          <p:cNvPicPr>
            <a:picLocks noChangeAspect="1"/>
          </p:cNvPicPr>
          <p:nvPr/>
        </p:nvPicPr>
        <p:blipFill>
          <a:blip r:embed="rId5"/>
          <a:stretch>
            <a:fillRect/>
          </a:stretch>
        </p:blipFill>
        <p:spPr>
          <a:xfrm>
            <a:off x="4573120" y="2348716"/>
            <a:ext cx="2114845" cy="2054083"/>
          </a:xfrm>
          <a:prstGeom prst="rect">
            <a:avLst/>
          </a:prstGeom>
        </p:spPr>
      </p:pic>
      <p:pic>
        <p:nvPicPr>
          <p:cNvPr id="11" name="Picture 10" descr="Nuclear-explosion_Wallpaper_66rp.jpg"/>
          <p:cNvPicPr>
            <a:picLocks noChangeAspect="1"/>
          </p:cNvPicPr>
          <p:nvPr/>
        </p:nvPicPr>
        <p:blipFill>
          <a:blip r:embed="rId6"/>
          <a:stretch>
            <a:fillRect/>
          </a:stretch>
        </p:blipFill>
        <p:spPr>
          <a:xfrm>
            <a:off x="6793031" y="157603"/>
            <a:ext cx="2178703" cy="2206157"/>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2223" y="484094"/>
            <a:ext cx="7112564" cy="1116106"/>
          </a:xfrm>
        </p:spPr>
        <p:txBody>
          <a:bodyPr/>
          <a:lstStyle/>
          <a:p>
            <a:r>
              <a:rPr lang="en-US" dirty="0" smtClean="0"/>
              <a:t>Military-Television Collaborations</a:t>
            </a:r>
            <a:endParaRPr lang="en-US" dirty="0"/>
          </a:p>
        </p:txBody>
      </p:sp>
      <p:sp>
        <p:nvSpPr>
          <p:cNvPr id="3" name="Content Placeholder 2"/>
          <p:cNvSpPr>
            <a:spLocks noGrp="1"/>
          </p:cNvSpPr>
          <p:nvPr>
            <p:ph idx="1"/>
          </p:nvPr>
        </p:nvSpPr>
        <p:spPr/>
        <p:txBody>
          <a:bodyPr>
            <a:normAutofit lnSpcReduction="10000"/>
          </a:bodyPr>
          <a:lstStyle/>
          <a:p>
            <a:r>
              <a:rPr lang="en-US" dirty="0" smtClean="0"/>
              <a:t>Discovery’s “The Military Channel” (1999)</a:t>
            </a:r>
          </a:p>
          <a:p>
            <a:r>
              <a:rPr lang="en-US" dirty="0" smtClean="0"/>
              <a:t>MTV’s “Road Rules” (2001)</a:t>
            </a:r>
          </a:p>
          <a:p>
            <a:r>
              <a:rPr lang="en-US" dirty="0" smtClean="0"/>
              <a:t>TBS’s “War Games” (2001) </a:t>
            </a:r>
          </a:p>
          <a:p>
            <a:r>
              <a:rPr lang="en-US" dirty="0" smtClean="0"/>
              <a:t>Fox’s “Boot Camp” (2001)</a:t>
            </a:r>
          </a:p>
          <a:p>
            <a:r>
              <a:rPr lang="en-US" dirty="0" smtClean="0"/>
              <a:t>USA’s “Combat Mission” (2002)</a:t>
            </a:r>
          </a:p>
          <a:p>
            <a:r>
              <a:rPr lang="en-US" dirty="0" smtClean="0"/>
              <a:t>CBS’s “American Fighter Pilot” (2002)</a:t>
            </a:r>
          </a:p>
          <a:p>
            <a:r>
              <a:rPr lang="en-US" dirty="0" smtClean="0"/>
              <a:t>VH1’s “Military Diaries” (2002)</a:t>
            </a:r>
          </a:p>
          <a:p>
            <a:r>
              <a:rPr lang="en-US" dirty="0" smtClean="0"/>
              <a:t>“The Pentagon Channel” (2004)</a:t>
            </a:r>
          </a:p>
          <a:p>
            <a:endParaRPr lang="en-US" dirty="0"/>
          </a:p>
        </p:txBody>
      </p:sp>
      <p:pic>
        <p:nvPicPr>
          <p:cNvPr id="4" name="Picture 3"/>
          <p:cNvPicPr>
            <a:picLocks noChangeAspect="1"/>
          </p:cNvPicPr>
          <p:nvPr/>
        </p:nvPicPr>
        <p:blipFill>
          <a:blip r:embed="rId2"/>
          <a:stretch>
            <a:fillRect/>
          </a:stretch>
        </p:blipFill>
        <p:spPr>
          <a:xfrm>
            <a:off x="6071851" y="2374992"/>
            <a:ext cx="2727745" cy="3937047"/>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484094"/>
            <a:ext cx="6561065" cy="967291"/>
          </a:xfrm>
        </p:spPr>
        <p:txBody>
          <a:bodyPr/>
          <a:lstStyle/>
          <a:p>
            <a:r>
              <a:rPr lang="en-US" dirty="0" smtClean="0"/>
              <a:t>Instant History</a:t>
            </a:r>
            <a:endParaRPr lang="en-US" dirty="0"/>
          </a:p>
        </p:txBody>
      </p:sp>
      <p:sp>
        <p:nvSpPr>
          <p:cNvPr id="3" name="Content Placeholder 2"/>
          <p:cNvSpPr>
            <a:spLocks noGrp="1"/>
          </p:cNvSpPr>
          <p:nvPr>
            <p:ph idx="1"/>
          </p:nvPr>
        </p:nvSpPr>
        <p:spPr>
          <a:xfrm>
            <a:off x="498474" y="1451386"/>
            <a:ext cx="7556313" cy="1187496"/>
          </a:xfrm>
        </p:spPr>
        <p:txBody>
          <a:bodyPr/>
          <a:lstStyle/>
          <a:p>
            <a:r>
              <a:rPr lang="en-US" dirty="0" smtClean="0"/>
              <a:t>“A boiling point is reached when the ability to wage war coincides with the ability to direct a movie about it.”</a:t>
            </a:r>
          </a:p>
          <a:p>
            <a:pPr lvl="6"/>
            <a:r>
              <a:rPr lang="en-US" dirty="0" smtClean="0"/>
              <a:t>George </a:t>
            </a:r>
            <a:r>
              <a:rPr lang="en-US" dirty="0" err="1" smtClean="0"/>
              <a:t>Gerbner</a:t>
            </a:r>
            <a:endParaRPr lang="en-US" dirty="0"/>
          </a:p>
        </p:txBody>
      </p:sp>
      <p:pic>
        <p:nvPicPr>
          <p:cNvPr id="4" name="Picture 3"/>
          <p:cNvPicPr>
            <a:picLocks noChangeAspect="1"/>
          </p:cNvPicPr>
          <p:nvPr/>
        </p:nvPicPr>
        <p:blipFill>
          <a:blip r:embed="rId2"/>
          <a:stretch>
            <a:fillRect/>
          </a:stretch>
        </p:blipFill>
        <p:spPr>
          <a:xfrm>
            <a:off x="1647134" y="2774695"/>
            <a:ext cx="5612626" cy="3753444"/>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0775" y="484094"/>
            <a:ext cx="5038993" cy="1008523"/>
          </a:xfrm>
        </p:spPr>
        <p:txBody>
          <a:bodyPr/>
          <a:lstStyle/>
          <a:p>
            <a:r>
              <a:rPr lang="en-US" sz="2400" dirty="0" smtClean="0"/>
              <a:t>Simultaneous Entertainments</a:t>
            </a:r>
            <a:endParaRPr lang="en-US" sz="2400" dirty="0"/>
          </a:p>
        </p:txBody>
      </p:sp>
      <p:sp>
        <p:nvSpPr>
          <p:cNvPr id="3" name="Content Placeholder 2"/>
          <p:cNvSpPr>
            <a:spLocks noGrp="1"/>
          </p:cNvSpPr>
          <p:nvPr>
            <p:ph idx="1"/>
          </p:nvPr>
        </p:nvSpPr>
        <p:spPr>
          <a:xfrm>
            <a:off x="498474" y="2721346"/>
            <a:ext cx="7556313" cy="3908843"/>
          </a:xfrm>
        </p:spPr>
        <p:txBody>
          <a:bodyPr>
            <a:normAutofit fontScale="85000" lnSpcReduction="20000"/>
          </a:bodyPr>
          <a:lstStyle/>
          <a:p>
            <a:endParaRPr lang="en-US" dirty="0" smtClean="0"/>
          </a:p>
          <a:p>
            <a:endParaRPr lang="en-US" dirty="0" smtClean="0"/>
          </a:p>
          <a:p>
            <a:pPr>
              <a:buNone/>
            </a:pPr>
            <a:r>
              <a:rPr lang="en-US" dirty="0" smtClean="0"/>
              <a:t>“For the first time in 2005, a US TV drama set in wartime [“Over There”] was produced and shown while [that war] was still being fought” 				</a:t>
            </a:r>
            <a:r>
              <a:rPr lang="en-US" dirty="0" err="1" smtClean="0"/>
              <a:t>Daya</a:t>
            </a:r>
            <a:r>
              <a:rPr lang="en-US" dirty="0" smtClean="0"/>
              <a:t> </a:t>
            </a:r>
            <a:r>
              <a:rPr lang="en-US" dirty="0" err="1" smtClean="0"/>
              <a:t>Thussa</a:t>
            </a:r>
            <a:endParaRPr lang="en-US" dirty="0" smtClean="0"/>
          </a:p>
          <a:p>
            <a:r>
              <a:rPr lang="en-US" dirty="0" smtClean="0"/>
              <a:t>Unlike earlier TV series set during wartime, like M*A*S*H,  the series was stridently pro-war.</a:t>
            </a:r>
          </a:p>
          <a:p>
            <a:r>
              <a:rPr lang="en-US" dirty="0" smtClean="0"/>
              <a:t>“These days, there is an unwillingness to criticize individual servicemen and women, which was quite common to the Vietnam era. Americans are very disinclined to do that now, and we’re very glad this attitude tends to pervade all entertainment.” </a:t>
            </a:r>
          </a:p>
          <a:p>
            <a:pPr lvl="4"/>
            <a:r>
              <a:rPr lang="en-US" dirty="0" smtClean="0"/>
              <a:t>Phil </a:t>
            </a:r>
            <a:r>
              <a:rPr lang="en-US" dirty="0" err="1" smtClean="0"/>
              <a:t>Sturb</a:t>
            </a:r>
            <a:r>
              <a:rPr lang="en-US" dirty="0" smtClean="0"/>
              <a:t>, head of the Pentagon’s film liaison office</a:t>
            </a:r>
            <a:endParaRPr lang="en-US" dirty="0"/>
          </a:p>
        </p:txBody>
      </p:sp>
      <p:pic>
        <p:nvPicPr>
          <p:cNvPr id="4" name="Picture 3"/>
          <p:cNvPicPr>
            <a:picLocks noChangeAspect="1"/>
          </p:cNvPicPr>
          <p:nvPr/>
        </p:nvPicPr>
        <p:blipFill>
          <a:blip r:embed="rId2"/>
          <a:stretch>
            <a:fillRect/>
          </a:stretch>
        </p:blipFill>
        <p:spPr>
          <a:xfrm>
            <a:off x="1220876" y="1492617"/>
            <a:ext cx="2159794" cy="1624165"/>
          </a:xfrm>
          <a:prstGeom prst="rect">
            <a:avLst/>
          </a:prstGeom>
        </p:spPr>
      </p:pic>
      <p:sp>
        <p:nvSpPr>
          <p:cNvPr id="5" name="TextBox 4"/>
          <p:cNvSpPr txBox="1"/>
          <p:nvPr/>
        </p:nvSpPr>
        <p:spPr>
          <a:xfrm>
            <a:off x="1360776" y="3116782"/>
            <a:ext cx="1863850" cy="307777"/>
          </a:xfrm>
          <a:prstGeom prst="rect">
            <a:avLst/>
          </a:prstGeom>
          <a:noFill/>
        </p:spPr>
        <p:txBody>
          <a:bodyPr wrap="square" rtlCol="0">
            <a:spAutoFit/>
          </a:bodyPr>
          <a:lstStyle/>
          <a:p>
            <a:r>
              <a:rPr lang="en-US" sz="1400" dirty="0" smtClean="0"/>
              <a:t>1972-1983</a:t>
            </a:r>
            <a:endParaRPr lang="en-US" sz="1400" dirty="0"/>
          </a:p>
        </p:txBody>
      </p:sp>
      <p:pic>
        <p:nvPicPr>
          <p:cNvPr id="6" name="Picture 5"/>
          <p:cNvPicPr>
            <a:picLocks noChangeAspect="1"/>
          </p:cNvPicPr>
          <p:nvPr/>
        </p:nvPicPr>
        <p:blipFill>
          <a:blip r:embed="rId3"/>
          <a:stretch>
            <a:fillRect/>
          </a:stretch>
        </p:blipFill>
        <p:spPr>
          <a:xfrm>
            <a:off x="4552412" y="1492617"/>
            <a:ext cx="2948275" cy="1627448"/>
          </a:xfrm>
          <a:prstGeom prst="rect">
            <a:avLst/>
          </a:prstGeom>
        </p:spPr>
      </p:pic>
      <p:sp>
        <p:nvSpPr>
          <p:cNvPr id="7" name="TextBox 6"/>
          <p:cNvSpPr txBox="1"/>
          <p:nvPr/>
        </p:nvSpPr>
        <p:spPr>
          <a:xfrm>
            <a:off x="5525574" y="3120065"/>
            <a:ext cx="1113362" cy="307777"/>
          </a:xfrm>
          <a:prstGeom prst="rect">
            <a:avLst/>
          </a:prstGeom>
          <a:noFill/>
        </p:spPr>
        <p:txBody>
          <a:bodyPr wrap="square" rtlCol="0">
            <a:spAutoFit/>
          </a:bodyPr>
          <a:lstStyle/>
          <a:p>
            <a:r>
              <a:rPr lang="en-US" sz="1400" dirty="0" smtClean="0"/>
              <a:t>2005</a:t>
            </a:r>
            <a:endParaRPr lang="en-US" sz="14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Jessica Lynch’s “Story”</a:t>
            </a:r>
            <a:endParaRPr lang="en-US" dirty="0"/>
          </a:p>
        </p:txBody>
      </p:sp>
      <p:sp>
        <p:nvSpPr>
          <p:cNvPr id="3" name="Content Placeholder 2"/>
          <p:cNvSpPr>
            <a:spLocks noGrp="1"/>
          </p:cNvSpPr>
          <p:nvPr>
            <p:ph idx="1"/>
          </p:nvPr>
        </p:nvSpPr>
        <p:spPr>
          <a:xfrm>
            <a:off x="498474" y="1600200"/>
            <a:ext cx="4655979" cy="5024493"/>
          </a:xfrm>
        </p:spPr>
        <p:txBody>
          <a:bodyPr>
            <a:normAutofit fontScale="85000" lnSpcReduction="20000"/>
          </a:bodyPr>
          <a:lstStyle/>
          <a:p>
            <a:pPr>
              <a:buNone/>
            </a:pPr>
            <a:r>
              <a:rPr lang="en-US" dirty="0" smtClean="0"/>
              <a:t>The Pentagon releases footage of her rescue on April 1, 2003, complete with marines kicking down doors. The events never happened; Lynch was recovering in a hospital bed at the time.</a:t>
            </a:r>
          </a:p>
          <a:p>
            <a:pPr>
              <a:buNone/>
            </a:pPr>
            <a:r>
              <a:rPr lang="en-US" dirty="0" smtClean="0"/>
              <a:t>NBC releases TV movie </a:t>
            </a:r>
            <a:r>
              <a:rPr lang="en-US" b="1" i="1" dirty="0" smtClean="0"/>
              <a:t>Saving Jessica Lynch</a:t>
            </a:r>
            <a:r>
              <a:rPr lang="en-US" dirty="0" smtClean="0"/>
              <a:t> on Nov. 9, 2003. It begins with the ambush of Lynch’s convoy in the middle of an Iraqi city, and depicts Lynch fighting for her life. Her eventual rescue follows the Pentagon story.</a:t>
            </a:r>
          </a:p>
          <a:p>
            <a:pPr>
              <a:buNone/>
            </a:pPr>
            <a:r>
              <a:rPr lang="en-US" dirty="0" smtClean="0"/>
              <a:t> On April 24, 2007, Lynch testified in front of Congress that the Pentagon had portrayed her as a “Rambo from the hills of West Virginia" when, in fact, she never fired a shot after her truck was ambushed. When asked about her heroine status, she stated "That wasn't me. I'm not about to take credit for something I didn't do... I'm just a survivor.”</a:t>
            </a:r>
            <a:endParaRPr lang="en-US" dirty="0"/>
          </a:p>
        </p:txBody>
      </p:sp>
      <p:pic>
        <p:nvPicPr>
          <p:cNvPr id="4" name="Picture 3"/>
          <p:cNvPicPr>
            <a:picLocks noChangeAspect="1"/>
          </p:cNvPicPr>
          <p:nvPr/>
        </p:nvPicPr>
        <p:blipFill>
          <a:blip r:embed="rId2"/>
          <a:stretch>
            <a:fillRect/>
          </a:stretch>
        </p:blipFill>
        <p:spPr>
          <a:xfrm>
            <a:off x="5747258" y="4131835"/>
            <a:ext cx="2492858" cy="2492858"/>
          </a:xfrm>
          <a:prstGeom prst="rect">
            <a:avLst/>
          </a:prstGeom>
        </p:spPr>
      </p:pic>
      <p:pic>
        <p:nvPicPr>
          <p:cNvPr id="5" name="Picture 4"/>
          <p:cNvPicPr>
            <a:picLocks noChangeAspect="1"/>
          </p:cNvPicPr>
          <p:nvPr/>
        </p:nvPicPr>
        <p:blipFill>
          <a:blip r:embed="rId3"/>
          <a:stretch>
            <a:fillRect/>
          </a:stretch>
        </p:blipFill>
        <p:spPr>
          <a:xfrm>
            <a:off x="5747258" y="1031616"/>
            <a:ext cx="1905000" cy="28321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218473"/>
            <a:ext cx="7556313" cy="914855"/>
          </a:xfrm>
        </p:spPr>
        <p:txBody>
          <a:bodyPr/>
          <a:lstStyle/>
          <a:p>
            <a:r>
              <a:rPr lang="en-US" sz="2800" dirty="0" smtClean="0"/>
              <a:t>Live Reporting in the 24-hour News Cycle</a:t>
            </a:r>
            <a:endParaRPr lang="en-US" sz="2800" dirty="0"/>
          </a:p>
        </p:txBody>
      </p:sp>
      <p:sp>
        <p:nvSpPr>
          <p:cNvPr id="3" name="Content Placeholder 2"/>
          <p:cNvSpPr>
            <a:spLocks noGrp="1"/>
          </p:cNvSpPr>
          <p:nvPr>
            <p:ph idx="1"/>
          </p:nvPr>
        </p:nvSpPr>
        <p:spPr>
          <a:xfrm>
            <a:off x="0" y="1279356"/>
            <a:ext cx="8054787" cy="5089613"/>
          </a:xfrm>
        </p:spPr>
        <p:txBody>
          <a:bodyPr>
            <a:normAutofit fontScale="92500"/>
          </a:bodyPr>
          <a:lstStyle/>
          <a:p>
            <a:r>
              <a:rPr lang="en-US" dirty="0" smtClean="0"/>
              <a:t>Television news, particularly 24/7 rolling news, reaches its apotheosis in times of war and conflict.</a:t>
            </a:r>
          </a:p>
          <a:p>
            <a:pPr lvl="6"/>
            <a:r>
              <a:rPr lang="en-US" dirty="0" err="1" smtClean="0"/>
              <a:t>Daya</a:t>
            </a:r>
            <a:r>
              <a:rPr lang="en-US" dirty="0" smtClean="0"/>
              <a:t> </a:t>
            </a:r>
            <a:r>
              <a:rPr lang="en-US" dirty="0" err="1" smtClean="0"/>
              <a:t>Thussa</a:t>
            </a:r>
            <a:endParaRPr lang="en-US" dirty="0" smtClean="0"/>
          </a:p>
          <a:p>
            <a:r>
              <a:rPr lang="en-US" dirty="0" smtClean="0"/>
              <a:t>The first Persian Gulf War catapulted CNN past the “big three” American networks for the first time in its history, largely due to an unprecedented, historical scoop: CNN was the only news outlet with the ability to communicate from inside Iraq during the initial hours of the Coalition bombing campaign, with live reports…</a:t>
            </a:r>
          </a:p>
          <a:p>
            <a:r>
              <a:rPr lang="en-US" dirty="0" smtClean="0"/>
              <a:t>The </a:t>
            </a:r>
            <a:r>
              <a:rPr lang="en-US" b="1" dirty="0" smtClean="0">
                <a:solidFill>
                  <a:schemeClr val="tx1"/>
                </a:solidFill>
              </a:rPr>
              <a:t>CNN effect</a:t>
            </a:r>
            <a:r>
              <a:rPr lang="en-US" dirty="0" smtClean="0">
                <a:solidFill>
                  <a:schemeClr val="tx1"/>
                </a:solidFill>
              </a:rPr>
              <a:t> </a:t>
            </a:r>
            <a:r>
              <a:rPr lang="en-US" dirty="0" smtClean="0"/>
              <a:t>is a theory in political science and media studies that postulates that the development of the popular </a:t>
            </a:r>
            <a:r>
              <a:rPr lang="en-US" dirty="0" smtClean="0">
                <a:solidFill>
                  <a:schemeClr val="tx1"/>
                </a:solidFill>
              </a:rPr>
              <a:t>24-hour </a:t>
            </a:r>
            <a:r>
              <a:rPr lang="en-US" dirty="0" smtClean="0"/>
              <a:t>international television news channel known as CNN, had a major impact on the conduct of states’ foreign policy in the late Cold War period and that CNN and its subsequent industry competitors have had a similar impact in the post Cold War era. </a:t>
            </a:r>
          </a:p>
          <a:p>
            <a:pPr lvl="6"/>
            <a:r>
              <a:rPr lang="en-US" dirty="0" smtClean="0"/>
              <a:t>Wikipedia    </a:t>
            </a:r>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0"/>
            <a:ext cx="7556313" cy="1600200"/>
          </a:xfrm>
        </p:spPr>
        <p:txBody>
          <a:bodyPr/>
          <a:lstStyle/>
          <a:p>
            <a:r>
              <a:rPr lang="en-US" dirty="0" smtClean="0"/>
              <a:t>“Live” Reporting</a:t>
            </a:r>
            <a:endParaRPr lang="en-US" dirty="0"/>
          </a:p>
        </p:txBody>
      </p:sp>
      <p:sp>
        <p:nvSpPr>
          <p:cNvPr id="3" name="Content Placeholder 2"/>
          <p:cNvSpPr>
            <a:spLocks noGrp="1"/>
          </p:cNvSpPr>
          <p:nvPr>
            <p:ph idx="1"/>
          </p:nvPr>
        </p:nvSpPr>
        <p:spPr>
          <a:xfrm>
            <a:off x="0" y="2131486"/>
            <a:ext cx="4424351" cy="2618501"/>
          </a:xfrm>
        </p:spPr>
        <p:txBody>
          <a:bodyPr>
            <a:normAutofit/>
          </a:bodyPr>
          <a:lstStyle/>
          <a:p>
            <a:pPr>
              <a:buNone/>
            </a:pPr>
            <a:r>
              <a:rPr lang="en-US" dirty="0" smtClean="0"/>
              <a:t>    </a:t>
            </a:r>
            <a:r>
              <a:rPr lang="en-US" sz="1800" dirty="0" smtClean="0">
                <a:solidFill>
                  <a:schemeClr val="tx1"/>
                </a:solidFill>
              </a:rPr>
              <a:t>Much of this action, however, had occurred hours earlier. . . . little live action appeared on television during the hundred hours of the ground war” (Donovan and Scherer, 1992).</a:t>
            </a:r>
          </a:p>
          <a:p>
            <a:pPr lvl="6"/>
            <a:endParaRPr lang="en-US" dirty="0"/>
          </a:p>
        </p:txBody>
      </p:sp>
      <p:pic>
        <p:nvPicPr>
          <p:cNvPr id="5" name="Picture 4"/>
          <p:cNvPicPr>
            <a:picLocks noChangeAspect="1"/>
          </p:cNvPicPr>
          <p:nvPr/>
        </p:nvPicPr>
        <p:blipFill>
          <a:blip r:embed="rId2"/>
          <a:stretch>
            <a:fillRect/>
          </a:stretch>
        </p:blipFill>
        <p:spPr>
          <a:xfrm>
            <a:off x="4424350" y="2994824"/>
            <a:ext cx="4514483" cy="2676294"/>
          </a:xfrm>
          <a:prstGeom prst="rect">
            <a:avLst/>
          </a:prstGeom>
        </p:spPr>
      </p:pic>
      <p:sp>
        <p:nvSpPr>
          <p:cNvPr id="6" name="TextBox 5"/>
          <p:cNvSpPr txBox="1"/>
          <p:nvPr/>
        </p:nvSpPr>
        <p:spPr>
          <a:xfrm>
            <a:off x="232141" y="1177379"/>
            <a:ext cx="7822646" cy="954107"/>
          </a:xfrm>
          <a:prstGeom prst="rect">
            <a:avLst/>
          </a:prstGeom>
          <a:noFill/>
        </p:spPr>
        <p:txBody>
          <a:bodyPr wrap="square" rtlCol="0">
            <a:spAutoFit/>
          </a:bodyPr>
          <a:lstStyle/>
          <a:p>
            <a:r>
              <a:rPr lang="en-US" sz="2000" dirty="0" smtClean="0"/>
              <a:t>“</a:t>
            </a:r>
            <a:r>
              <a:rPr lang="en-US" dirty="0" smtClean="0"/>
              <a:t>Television showed troops in preparation, convoys moving, artillery pieces firing on unseen targets, and fighter planes streaking down runways and dropping ‘smart’ bombs on factories and buildings. </a:t>
            </a:r>
            <a:endParaRPr lang="en-US" dirty="0"/>
          </a:p>
        </p:txBody>
      </p:sp>
      <p:sp>
        <p:nvSpPr>
          <p:cNvPr id="7" name="TextBox 6"/>
          <p:cNvSpPr txBox="1"/>
          <p:nvPr/>
        </p:nvSpPr>
        <p:spPr>
          <a:xfrm>
            <a:off x="362874" y="5772554"/>
            <a:ext cx="8436809" cy="923330"/>
          </a:xfrm>
          <a:prstGeom prst="rect">
            <a:avLst/>
          </a:prstGeom>
          <a:noFill/>
        </p:spPr>
        <p:txBody>
          <a:bodyPr wrap="square" rtlCol="0">
            <a:spAutoFit/>
          </a:bodyPr>
          <a:lstStyle/>
          <a:p>
            <a:r>
              <a:rPr lang="en-US" dirty="0" smtClean="0"/>
              <a:t>In 2003, Sky news aired a missile launch exercise from a docked submarine if it the ship were in action. The report also spliced in archival footage to enhance the effect.</a:t>
            </a:r>
            <a:endParaRPr lang="en-US" dirty="0"/>
          </a:p>
        </p:txBody>
      </p:sp>
      <p:sp>
        <p:nvSpPr>
          <p:cNvPr id="8" name="TextBox 7"/>
          <p:cNvSpPr txBox="1"/>
          <p:nvPr/>
        </p:nvSpPr>
        <p:spPr>
          <a:xfrm>
            <a:off x="1979310" y="4181087"/>
            <a:ext cx="2445041" cy="1200329"/>
          </a:xfrm>
          <a:prstGeom prst="rect">
            <a:avLst/>
          </a:prstGeom>
          <a:noFill/>
        </p:spPr>
        <p:txBody>
          <a:bodyPr wrap="square" rtlCol="0">
            <a:spAutoFit/>
          </a:bodyPr>
          <a:lstStyle/>
          <a:p>
            <a:r>
              <a:rPr lang="en-US" sz="1200" dirty="0" smtClean="0">
                <a:solidFill>
                  <a:schemeClr val="accent2"/>
                </a:solidFill>
              </a:rPr>
              <a:t>Image: George Bush declares “mission accomplished” from an aircraft carrier docked off the coast of San Diego. He appears to speak to deployed troops, who cheer him on. </a:t>
            </a:r>
            <a:endParaRPr lang="en-US" sz="1200" dirty="0">
              <a:solidFill>
                <a:schemeClr val="accent2"/>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3276" y="280381"/>
            <a:ext cx="7411511" cy="1319818"/>
          </a:xfrm>
        </p:spPr>
        <p:txBody>
          <a:bodyPr/>
          <a:lstStyle/>
          <a:p>
            <a:r>
              <a:rPr lang="en-US" sz="2800" dirty="0" smtClean="0"/>
              <a:t>News Coverage and Video Games</a:t>
            </a:r>
            <a:endParaRPr lang="en-US" sz="2800" dirty="0"/>
          </a:p>
        </p:txBody>
      </p:sp>
      <p:pic>
        <p:nvPicPr>
          <p:cNvPr id="4" name="War and Game Convergence.m4v">
            <a:hlinkClick r:id="" action="ppaction://media"/>
          </p:cNvPr>
          <p:cNvPicPr>
            <a:picLocks noGrp="1"/>
          </p:cNvPicPr>
          <p:nvPr>
            <p:ph idx="1"/>
            <a:videoFile r:link="rId1"/>
          </p:nvPr>
        </p:nvPicPr>
        <p:blipFill>
          <a:blip r:embed="rId4"/>
          <a:stretch>
            <a:fillRect/>
          </a:stretch>
        </p:blipFill>
        <p:spPr>
          <a:xfrm>
            <a:off x="1344280" y="1014320"/>
            <a:ext cx="5797730" cy="3224384"/>
          </a:xfrm>
        </p:spPr>
      </p:pic>
      <p:sp>
        <p:nvSpPr>
          <p:cNvPr id="5" name="TextBox 4"/>
          <p:cNvSpPr txBox="1"/>
          <p:nvPr/>
        </p:nvSpPr>
        <p:spPr>
          <a:xfrm>
            <a:off x="379368" y="4461359"/>
            <a:ext cx="8574918" cy="3416320"/>
          </a:xfrm>
          <a:prstGeom prst="rect">
            <a:avLst/>
          </a:prstGeom>
          <a:noFill/>
        </p:spPr>
        <p:txBody>
          <a:bodyPr wrap="square" rtlCol="0">
            <a:spAutoFit/>
          </a:bodyPr>
          <a:lstStyle/>
          <a:p>
            <a:endParaRPr lang="en-US" dirty="0" smtClean="0"/>
          </a:p>
          <a:p>
            <a:r>
              <a:rPr lang="en-US" i="1" dirty="0" smtClean="0"/>
              <a:t>America's Army</a:t>
            </a:r>
            <a:r>
              <a:rPr lang="en-US" dirty="0" smtClean="0"/>
              <a:t>: released as a global public relations initiative to help with recruitment, it uses computer game technology to provide the public a virtual soldier experience that was engaging, informative and entertaining. . . .  More than 13 million players have registered </a:t>
            </a:r>
            <a:r>
              <a:rPr lang="en-US" i="1" dirty="0" smtClean="0"/>
              <a:t>America’s Army</a:t>
            </a:r>
            <a:r>
              <a:rPr lang="en-US" dirty="0" smtClean="0"/>
              <a:t> accounts over the years, with more than 260 million hours played on the various titles.”</a:t>
            </a:r>
          </a:p>
          <a:p>
            <a:r>
              <a:rPr lang="en-US" dirty="0" smtClean="0"/>
              <a:t>						from Wikipedia</a:t>
            </a:r>
          </a:p>
          <a:p>
            <a:r>
              <a:rPr lang="en-US" dirty="0" smtClean="0"/>
              <a:t>		</a:t>
            </a:r>
          </a:p>
          <a:p>
            <a:endParaRPr lang="en-US" dirty="0" smtClean="0"/>
          </a:p>
          <a:p>
            <a:endParaRPr lang="en-US" dirty="0" smtClean="0"/>
          </a:p>
          <a:p>
            <a:endParaRPr lang="en-US" dirty="0" smtClean="0"/>
          </a:p>
          <a:p>
            <a:endParaRPr lang="en-US"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    Military-Entertainment Research Partnerships</a:t>
            </a:r>
            <a:endParaRPr lang="en-US" sz="2400" dirty="0"/>
          </a:p>
        </p:txBody>
      </p:sp>
      <p:sp>
        <p:nvSpPr>
          <p:cNvPr id="3" name="Content Placeholder 2"/>
          <p:cNvSpPr>
            <a:spLocks noGrp="1"/>
          </p:cNvSpPr>
          <p:nvPr>
            <p:ph idx="1"/>
          </p:nvPr>
        </p:nvSpPr>
        <p:spPr>
          <a:xfrm>
            <a:off x="498474" y="1179250"/>
            <a:ext cx="7556313" cy="4453113"/>
          </a:xfrm>
        </p:spPr>
        <p:txBody>
          <a:bodyPr>
            <a:normAutofit/>
          </a:bodyPr>
          <a:lstStyle/>
          <a:p>
            <a:r>
              <a:rPr lang="en-US" dirty="0" smtClean="0"/>
              <a:t>…strong commonalities exist between defense and entertainment applications of modeling and simulation and in the technologies needed to support them. Whereas DOD [Department of Defense] has traditionally led the field and provided a significant portion of related funding, the entertainment industry has made rapid advances in 3D graphics generation, networked simulation, computer-generated characters, and immersive environments. Aligning the research agendas of these two communities to allow greater coordination of research developments, sharing of information, and collaborative research could provide an opportunity to more rapidly and economically achieve the goals of both the defense and entertainment industries.</a:t>
            </a:r>
          </a:p>
          <a:p>
            <a:pPr lvl="7"/>
            <a:r>
              <a:rPr lang="en-US" dirty="0" smtClean="0"/>
              <a:t>National Research Council, 1996</a:t>
            </a:r>
            <a:endParaRPr lang="en-US" dirty="0"/>
          </a:p>
        </p:txBody>
      </p:sp>
      <p:pic>
        <p:nvPicPr>
          <p:cNvPr id="4" name="Picture 3"/>
          <p:cNvPicPr>
            <a:picLocks noChangeAspect="1"/>
          </p:cNvPicPr>
          <p:nvPr/>
        </p:nvPicPr>
        <p:blipFill>
          <a:blip r:embed="rId2"/>
          <a:stretch>
            <a:fillRect/>
          </a:stretch>
        </p:blipFill>
        <p:spPr>
          <a:xfrm>
            <a:off x="634789" y="5220038"/>
            <a:ext cx="1254414" cy="1529773"/>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8474" y="173178"/>
            <a:ext cx="7556313" cy="4090265"/>
          </a:xfrm>
        </p:spPr>
        <p:txBody>
          <a:bodyPr>
            <a:normAutofit fontScale="85000" lnSpcReduction="20000"/>
          </a:bodyPr>
          <a:lstStyle/>
          <a:p>
            <a:r>
              <a:rPr lang="en-US" dirty="0" smtClean="0"/>
              <a:t>Academic centers such as the Institute for Creative Technology (ICT), affiliated with the University of Southern California, were set up in 1999 with assistance from the US Army to provide training simulators to prepare the army to deal with civil war and peacekeeping and peace-enforcing situations. It designs simulation programs and games for US soldiers, many of whom carry personal DVD players and game consoles to combat camps. ICT also sells its video games: in 2004, it licensed </a:t>
            </a:r>
            <a:r>
              <a:rPr lang="en-US" i="1" dirty="0" smtClean="0"/>
              <a:t>Full Spectrum Warrior</a:t>
            </a:r>
            <a:r>
              <a:rPr lang="en-US" dirty="0" smtClean="0"/>
              <a:t>, an offshoot of its most successful training game, to the publisher THQ. </a:t>
            </a:r>
          </a:p>
          <a:p>
            <a:r>
              <a:rPr lang="en-US" i="1" dirty="0" smtClean="0"/>
              <a:t>The Guardian </a:t>
            </a:r>
            <a:r>
              <a:rPr lang="en-US" dirty="0" smtClean="0"/>
              <a:t>reported that the Pentagon was hiring Arab-speakers to act in war games, dressed in traditional attire and set against a landscape simulating Afghanistan or Iraq. ‘</a:t>
            </a:r>
            <a:r>
              <a:rPr lang="en-US" dirty="0" smtClean="0">
                <a:solidFill>
                  <a:schemeClr val="tx1"/>
                </a:solidFill>
              </a:rPr>
              <a:t>We are looking for more realism. The more actual culture we can inject into the exercise the better it is for our soldiers</a:t>
            </a:r>
            <a:r>
              <a:rPr lang="en-US" dirty="0" smtClean="0"/>
              <a:t>,’ an officer in charge of the US Army’s Joint Multinational Readiness Center, told the newspaper.</a:t>
            </a:r>
          </a:p>
          <a:p>
            <a:pPr lvl="5"/>
            <a:r>
              <a:rPr lang="en-US" dirty="0" err="1" smtClean="0"/>
              <a:t>Daya</a:t>
            </a:r>
            <a:r>
              <a:rPr lang="en-US" dirty="0" smtClean="0"/>
              <a:t> </a:t>
            </a:r>
            <a:r>
              <a:rPr lang="en-US" dirty="0" err="1" smtClean="0"/>
              <a:t>Thussu</a:t>
            </a:r>
            <a:endParaRPr lang="en-US" dirty="0"/>
          </a:p>
        </p:txBody>
      </p:sp>
      <p:pic>
        <p:nvPicPr>
          <p:cNvPr id="4" name="Picture 3"/>
          <p:cNvPicPr>
            <a:picLocks noChangeAspect="1"/>
          </p:cNvPicPr>
          <p:nvPr/>
        </p:nvPicPr>
        <p:blipFill>
          <a:blip r:embed="rId2"/>
          <a:stretch>
            <a:fillRect/>
          </a:stretch>
        </p:blipFill>
        <p:spPr>
          <a:xfrm>
            <a:off x="498474" y="4593303"/>
            <a:ext cx="3661719" cy="2061548"/>
          </a:xfrm>
          <a:prstGeom prst="rect">
            <a:avLst/>
          </a:prstGeom>
        </p:spPr>
      </p:pic>
      <p:pic>
        <p:nvPicPr>
          <p:cNvPr id="5" name="Picture 4"/>
          <p:cNvPicPr>
            <a:picLocks noChangeAspect="1"/>
          </p:cNvPicPr>
          <p:nvPr/>
        </p:nvPicPr>
        <p:blipFill>
          <a:blip r:embed="rId3"/>
          <a:stretch>
            <a:fillRect/>
          </a:stretch>
        </p:blipFill>
        <p:spPr>
          <a:xfrm>
            <a:off x="5187441" y="3953202"/>
            <a:ext cx="3602199" cy="2701649"/>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0"/>
            <a:ext cx="7556313" cy="1190181"/>
          </a:xfrm>
        </p:spPr>
        <p:txBody>
          <a:bodyPr/>
          <a:lstStyle/>
          <a:p>
            <a:r>
              <a:rPr lang="en-US" dirty="0" err="1" smtClean="0"/>
              <a:t>Kuma</a:t>
            </a:r>
            <a:r>
              <a:rPr lang="en-US" dirty="0" smtClean="0"/>
              <a:t>\War</a:t>
            </a:r>
            <a:endParaRPr lang="en-US" dirty="0"/>
          </a:p>
        </p:txBody>
      </p:sp>
      <p:sp>
        <p:nvSpPr>
          <p:cNvPr id="3" name="Content Placeholder 2"/>
          <p:cNvSpPr>
            <a:spLocks noGrp="1"/>
          </p:cNvSpPr>
          <p:nvPr>
            <p:ph idx="1"/>
          </p:nvPr>
        </p:nvSpPr>
        <p:spPr>
          <a:xfrm>
            <a:off x="498474" y="4205602"/>
            <a:ext cx="7556313" cy="1920561"/>
          </a:xfrm>
        </p:spPr>
        <p:txBody>
          <a:bodyPr>
            <a:normAutofit fontScale="92500" lnSpcReduction="10000"/>
          </a:bodyPr>
          <a:lstStyle/>
          <a:p>
            <a:pPr>
              <a:buNone/>
            </a:pPr>
            <a:r>
              <a:rPr lang="en-US" b="1" dirty="0" smtClean="0"/>
              <a:t>From homepage:</a:t>
            </a:r>
          </a:p>
          <a:p>
            <a:pPr>
              <a:buNone/>
            </a:pPr>
            <a:r>
              <a:rPr lang="en-US" dirty="0" err="1" smtClean="0"/>
              <a:t>Kuma</a:t>
            </a:r>
            <a:r>
              <a:rPr lang="en-US" dirty="0" smtClean="0"/>
              <a:t>\War is a free, high-end series of playable recreations of real events in modern combat. Nearly 100 playable missions immerse gamers in some of the most intense combat operations across the globe. Download </a:t>
            </a:r>
            <a:r>
              <a:rPr lang="en-US" dirty="0" err="1" smtClean="0"/>
              <a:t>Kuma</a:t>
            </a:r>
            <a:r>
              <a:rPr lang="en-US" dirty="0" smtClean="0"/>
              <a:t>\War now to experience the premiere action-packed combat adventure!</a:t>
            </a:r>
            <a:endParaRPr lang="en-US" b="1" dirty="0" smtClean="0"/>
          </a:p>
          <a:p>
            <a:endParaRPr lang="en-US" dirty="0"/>
          </a:p>
        </p:txBody>
      </p:sp>
      <p:pic>
        <p:nvPicPr>
          <p:cNvPr id="4" name="Kuma Clip.m4v">
            <a:hlinkClick r:id="" action="ppaction://media"/>
          </p:cNvPr>
          <p:cNvPicPr/>
          <p:nvPr>
            <a:videoFile r:link="rId1"/>
          </p:nvPr>
        </p:nvPicPr>
        <p:blipFill>
          <a:blip r:embed="rId4"/>
          <a:stretch>
            <a:fillRect/>
          </a:stretch>
        </p:blipFill>
        <p:spPr>
          <a:xfrm>
            <a:off x="860290" y="766890"/>
            <a:ext cx="5713744" cy="3213981"/>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1524" y="219784"/>
            <a:ext cx="5137958" cy="981818"/>
          </a:xfrm>
        </p:spPr>
        <p:txBody>
          <a:bodyPr/>
          <a:lstStyle/>
          <a:p>
            <a:r>
              <a:rPr lang="en-US" sz="2400" dirty="0" smtClean="0"/>
              <a:t>The First Television War: Vietnam</a:t>
            </a:r>
            <a:endParaRPr lang="en-US" sz="2400" dirty="0"/>
          </a:p>
        </p:txBody>
      </p:sp>
      <p:pic>
        <p:nvPicPr>
          <p:cNvPr id="6" name="Picture 5"/>
          <p:cNvPicPr>
            <a:picLocks noChangeAspect="1"/>
          </p:cNvPicPr>
          <p:nvPr/>
        </p:nvPicPr>
        <p:blipFill>
          <a:blip r:embed="rId2"/>
          <a:stretch>
            <a:fillRect/>
          </a:stretch>
        </p:blipFill>
        <p:spPr>
          <a:xfrm>
            <a:off x="7869520" y="2285096"/>
            <a:ext cx="1072332" cy="1605569"/>
          </a:xfrm>
          <a:prstGeom prst="rect">
            <a:avLst/>
          </a:prstGeom>
        </p:spPr>
      </p:pic>
      <p:sp>
        <p:nvSpPr>
          <p:cNvPr id="8" name="TextBox 7"/>
          <p:cNvSpPr txBox="1"/>
          <p:nvPr/>
        </p:nvSpPr>
        <p:spPr>
          <a:xfrm>
            <a:off x="527816" y="857638"/>
            <a:ext cx="7109022" cy="646331"/>
          </a:xfrm>
          <a:prstGeom prst="rect">
            <a:avLst/>
          </a:prstGeom>
          <a:noFill/>
        </p:spPr>
        <p:txBody>
          <a:bodyPr wrap="square" rtlCol="0">
            <a:spAutoFit/>
          </a:bodyPr>
          <a:lstStyle/>
          <a:p>
            <a:r>
              <a:rPr lang="en-US" dirty="0" smtClean="0"/>
              <a:t>Reporters are relatively uncensored. They move freely about the war zone. Filmed TV reports air 2-7 days after they are filmed. </a:t>
            </a:r>
            <a:endParaRPr lang="en-US" dirty="0"/>
          </a:p>
        </p:txBody>
      </p:sp>
      <p:sp>
        <p:nvSpPr>
          <p:cNvPr id="9" name="Rectangle 8"/>
          <p:cNvSpPr/>
          <p:nvPr/>
        </p:nvSpPr>
        <p:spPr>
          <a:xfrm>
            <a:off x="527816" y="1641055"/>
            <a:ext cx="6952327" cy="1477328"/>
          </a:xfrm>
          <a:prstGeom prst="rect">
            <a:avLst/>
          </a:prstGeom>
        </p:spPr>
        <p:txBody>
          <a:bodyPr wrap="square">
            <a:spAutoFit/>
          </a:bodyPr>
          <a:lstStyle/>
          <a:p>
            <a:r>
              <a:rPr lang="en-US" dirty="0" smtClean="0"/>
              <a:t>In 1965, CBS aired a report which showed Marines lighting the thatched roofs of the village of Cam Ne with Zippo lighters, and included critical commentary on the treatment of the villagers.</a:t>
            </a:r>
          </a:p>
          <a:p>
            <a:endParaRPr lang="en-US" dirty="0" smtClean="0"/>
          </a:p>
          <a:p>
            <a:r>
              <a:rPr lang="en-US" dirty="0" smtClean="0"/>
              <a:t> </a:t>
            </a:r>
          </a:p>
        </p:txBody>
      </p:sp>
      <p:sp>
        <p:nvSpPr>
          <p:cNvPr id="10" name="Rectangle 9"/>
          <p:cNvSpPr/>
          <p:nvPr/>
        </p:nvSpPr>
        <p:spPr>
          <a:xfrm>
            <a:off x="857700" y="2572910"/>
            <a:ext cx="5253419" cy="369332"/>
          </a:xfrm>
          <a:prstGeom prst="rect">
            <a:avLst/>
          </a:prstGeom>
        </p:spPr>
        <p:txBody>
          <a:bodyPr wrap="square">
            <a:spAutoFit/>
          </a:bodyPr>
          <a:lstStyle/>
          <a:p>
            <a:r>
              <a:rPr lang="en-US" dirty="0" smtClean="0"/>
              <a:t>http://</a:t>
            </a:r>
            <a:r>
              <a:rPr lang="en-US" dirty="0" err="1" smtClean="0"/>
              <a:t>www.youtube.com/watch?v</a:t>
            </a:r>
            <a:r>
              <a:rPr lang="en-US" dirty="0" smtClean="0"/>
              <a:t>=hNYZZi25Ttg</a:t>
            </a:r>
          </a:p>
        </p:txBody>
      </p:sp>
      <p:pic>
        <p:nvPicPr>
          <p:cNvPr id="11" name="Picture 10"/>
          <p:cNvPicPr>
            <a:picLocks noChangeAspect="1"/>
          </p:cNvPicPr>
          <p:nvPr/>
        </p:nvPicPr>
        <p:blipFill>
          <a:blip r:embed="rId3"/>
          <a:stretch>
            <a:fillRect/>
          </a:stretch>
        </p:blipFill>
        <p:spPr>
          <a:xfrm>
            <a:off x="6333145" y="4246950"/>
            <a:ext cx="2608707" cy="2408037"/>
          </a:xfrm>
          <a:prstGeom prst="rect">
            <a:avLst/>
          </a:prstGeom>
        </p:spPr>
      </p:pic>
      <p:sp>
        <p:nvSpPr>
          <p:cNvPr id="13" name="Rectangle 12"/>
          <p:cNvSpPr/>
          <p:nvPr/>
        </p:nvSpPr>
        <p:spPr>
          <a:xfrm>
            <a:off x="527816" y="3257370"/>
            <a:ext cx="5805329" cy="1477328"/>
          </a:xfrm>
          <a:prstGeom prst="rect">
            <a:avLst/>
          </a:prstGeom>
        </p:spPr>
        <p:txBody>
          <a:bodyPr wrap="square">
            <a:spAutoFit/>
          </a:bodyPr>
          <a:lstStyle/>
          <a:p>
            <a:r>
              <a:rPr lang="en-US" dirty="0" smtClean="0"/>
              <a:t>In 1968, during the </a:t>
            </a:r>
            <a:r>
              <a:rPr lang="en-US" dirty="0" err="1" smtClean="0"/>
              <a:t>Tet</a:t>
            </a:r>
            <a:r>
              <a:rPr lang="en-US" dirty="0" smtClean="0"/>
              <a:t> offensive, viewers of NBC news saw Col. Nguyen Ngoc Loan blow out the brains of his captive on a Saigon street. </a:t>
            </a:r>
          </a:p>
          <a:p>
            <a:endParaRPr lang="en-US" dirty="0" smtClean="0"/>
          </a:p>
          <a:p>
            <a:r>
              <a:rPr lang="en-US" dirty="0" smtClean="0"/>
              <a:t>     http://</a:t>
            </a:r>
            <a:r>
              <a:rPr lang="en-US" dirty="0" err="1" smtClean="0"/>
              <a:t>www.youtube.com/watch?v</a:t>
            </a:r>
            <a:r>
              <a:rPr lang="en-US" dirty="0" smtClean="0"/>
              <a:t>=gQI2oBgsv7o</a:t>
            </a:r>
            <a:endParaRPr lang="en-US" dirty="0"/>
          </a:p>
        </p:txBody>
      </p:sp>
      <p:pic>
        <p:nvPicPr>
          <p:cNvPr id="14" name="Picture 13"/>
          <p:cNvPicPr>
            <a:picLocks noChangeAspect="1"/>
          </p:cNvPicPr>
          <p:nvPr/>
        </p:nvPicPr>
        <p:blipFill>
          <a:blip r:embed="rId4"/>
          <a:stretch>
            <a:fillRect/>
          </a:stretch>
        </p:blipFill>
        <p:spPr>
          <a:xfrm>
            <a:off x="651524" y="4855710"/>
            <a:ext cx="2361197" cy="1799277"/>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Medium Specificity?</a:t>
            </a:r>
            <a:endParaRPr lang="en-US" dirty="0"/>
          </a:p>
        </p:txBody>
      </p:sp>
      <p:sp>
        <p:nvSpPr>
          <p:cNvPr id="3" name="Content Placeholder 2"/>
          <p:cNvSpPr>
            <a:spLocks noGrp="1"/>
          </p:cNvSpPr>
          <p:nvPr>
            <p:ph idx="1"/>
          </p:nvPr>
        </p:nvSpPr>
        <p:spPr>
          <a:xfrm>
            <a:off x="498474" y="5229693"/>
            <a:ext cx="7556313" cy="1228911"/>
          </a:xfrm>
        </p:spPr>
        <p:txBody>
          <a:bodyPr>
            <a:normAutofit/>
          </a:bodyPr>
          <a:lstStyle/>
          <a:p>
            <a:r>
              <a:rPr lang="en-US" dirty="0" smtClean="0"/>
              <a:t>"</a:t>
            </a:r>
            <a:r>
              <a:rPr lang="en-US" i="1" dirty="0" smtClean="0"/>
              <a:t>24</a:t>
            </a:r>
            <a:r>
              <a:rPr lang="en-US" dirty="0" smtClean="0"/>
              <a:t>" is — was — nothing more or less than an epic poem, with Jack Bauer in the role of Odysseus or Beowulf. </a:t>
            </a:r>
          </a:p>
          <a:p>
            <a:pPr lvl="6">
              <a:buNone/>
            </a:pPr>
            <a:r>
              <a:rPr lang="en-US" i="1" dirty="0" smtClean="0"/>
              <a:t>The Los Angeles Times</a:t>
            </a:r>
            <a:endParaRPr lang="en-US" i="1" dirty="0"/>
          </a:p>
        </p:txBody>
      </p:sp>
      <p:pic>
        <p:nvPicPr>
          <p:cNvPr id="5" name="Picture 4"/>
          <p:cNvPicPr>
            <a:picLocks noChangeAspect="1"/>
          </p:cNvPicPr>
          <p:nvPr/>
        </p:nvPicPr>
        <p:blipFill>
          <a:blip r:embed="rId2"/>
          <a:stretch>
            <a:fillRect/>
          </a:stretch>
        </p:blipFill>
        <p:spPr>
          <a:xfrm>
            <a:off x="3020000" y="1600200"/>
            <a:ext cx="2386557" cy="3366492"/>
          </a:xfrm>
          <a:prstGeom prst="rect">
            <a:avLst/>
          </a:prstGeom>
        </p:spPr>
      </p:pic>
      <p:pic>
        <p:nvPicPr>
          <p:cNvPr id="6" name="Picture 5"/>
          <p:cNvPicPr>
            <a:picLocks noChangeAspect="1"/>
          </p:cNvPicPr>
          <p:nvPr/>
        </p:nvPicPr>
        <p:blipFill>
          <a:blip r:embed="rId3"/>
          <a:stretch>
            <a:fillRect/>
          </a:stretch>
        </p:blipFill>
        <p:spPr>
          <a:xfrm>
            <a:off x="173981" y="1590502"/>
            <a:ext cx="2413570" cy="3263946"/>
          </a:xfrm>
          <a:prstGeom prst="rect">
            <a:avLst/>
          </a:prstGeom>
        </p:spPr>
      </p:pic>
      <p:sp>
        <p:nvSpPr>
          <p:cNvPr id="7" name="TextBox 6"/>
          <p:cNvSpPr txBox="1"/>
          <p:nvPr/>
        </p:nvSpPr>
        <p:spPr>
          <a:xfrm>
            <a:off x="2531397" y="3222475"/>
            <a:ext cx="610677" cy="400110"/>
          </a:xfrm>
          <a:prstGeom prst="rect">
            <a:avLst/>
          </a:prstGeom>
          <a:noFill/>
        </p:spPr>
        <p:txBody>
          <a:bodyPr wrap="square" rtlCol="0">
            <a:spAutoFit/>
          </a:bodyPr>
          <a:lstStyle/>
          <a:p>
            <a:r>
              <a:rPr lang="en-US" sz="2000" dirty="0" smtClean="0"/>
              <a:t>vs.</a:t>
            </a:r>
            <a:endParaRPr lang="en-US" sz="2000" dirty="0"/>
          </a:p>
        </p:txBody>
      </p:sp>
      <p:sp>
        <p:nvSpPr>
          <p:cNvPr id="10" name="TextBox 9"/>
          <p:cNvSpPr txBox="1"/>
          <p:nvPr/>
        </p:nvSpPr>
        <p:spPr>
          <a:xfrm>
            <a:off x="5249333" y="3222475"/>
            <a:ext cx="827126" cy="369332"/>
          </a:xfrm>
          <a:prstGeom prst="rect">
            <a:avLst/>
          </a:prstGeom>
          <a:noFill/>
        </p:spPr>
        <p:txBody>
          <a:bodyPr wrap="square" rtlCol="0">
            <a:spAutoFit/>
          </a:bodyPr>
          <a:lstStyle/>
          <a:p>
            <a:r>
              <a:rPr lang="en-US" dirty="0" smtClean="0"/>
              <a:t>vs.</a:t>
            </a:r>
            <a:endParaRPr lang="en-US" dirty="0"/>
          </a:p>
        </p:txBody>
      </p:sp>
      <p:pic>
        <p:nvPicPr>
          <p:cNvPr id="11" name="Picture 10"/>
          <p:cNvPicPr>
            <a:picLocks noChangeAspect="1"/>
          </p:cNvPicPr>
          <p:nvPr/>
        </p:nvPicPr>
        <p:blipFill>
          <a:blip r:embed="rId4"/>
          <a:stretch>
            <a:fillRect/>
          </a:stretch>
        </p:blipFill>
        <p:spPr>
          <a:xfrm>
            <a:off x="5637934" y="2188565"/>
            <a:ext cx="3308510" cy="2067819"/>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6920" y="386899"/>
            <a:ext cx="4349074" cy="664458"/>
          </a:xfrm>
        </p:spPr>
        <p:txBody>
          <a:bodyPr/>
          <a:lstStyle/>
          <a:p>
            <a:r>
              <a:rPr lang="en-US" sz="2400" dirty="0" smtClean="0"/>
              <a:t>From Montage to Windowing</a:t>
            </a:r>
            <a:endParaRPr lang="en-US" sz="2400" dirty="0"/>
          </a:p>
        </p:txBody>
      </p:sp>
      <p:sp>
        <p:nvSpPr>
          <p:cNvPr id="3" name="Content Placeholder 2"/>
          <p:cNvSpPr>
            <a:spLocks noGrp="1"/>
          </p:cNvSpPr>
          <p:nvPr>
            <p:ph idx="1"/>
          </p:nvPr>
        </p:nvSpPr>
        <p:spPr>
          <a:xfrm>
            <a:off x="4928382" y="731744"/>
            <a:ext cx="3126405" cy="3673700"/>
          </a:xfrm>
        </p:spPr>
        <p:txBody>
          <a:bodyPr>
            <a:normAutofit fontScale="92500" lnSpcReduction="20000"/>
          </a:bodyPr>
          <a:lstStyle/>
          <a:p>
            <a:pPr>
              <a:buNone/>
            </a:pPr>
            <a:r>
              <a:rPr lang="en-US" dirty="0" smtClean="0"/>
              <a:t>    a </a:t>
            </a:r>
            <a:r>
              <a:rPr lang="en-US" b="1" dirty="0" smtClean="0">
                <a:solidFill>
                  <a:schemeClr val="tx1"/>
                </a:solidFill>
              </a:rPr>
              <a:t>montage </a:t>
            </a:r>
            <a:r>
              <a:rPr lang="en-US" dirty="0" smtClean="0"/>
              <a:t>is "a single pictorial composition made by juxtaposing or superimposing many pictures or designs." In filmmaking, a montage is an editing technique in which shots are juxtaposed in an often fast-paced fashion that compresses time and conveys a lot of information in a relatively short period.</a:t>
            </a:r>
            <a:endParaRPr lang="en-US" dirty="0"/>
          </a:p>
        </p:txBody>
      </p:sp>
      <p:pic>
        <p:nvPicPr>
          <p:cNvPr id="4" name="Picture 3"/>
          <p:cNvPicPr>
            <a:picLocks noChangeAspect="1"/>
          </p:cNvPicPr>
          <p:nvPr/>
        </p:nvPicPr>
        <p:blipFill>
          <a:blip r:embed="rId2"/>
          <a:stretch>
            <a:fillRect/>
          </a:stretch>
        </p:blipFill>
        <p:spPr>
          <a:xfrm>
            <a:off x="5105994" y="4405444"/>
            <a:ext cx="3859289" cy="2177035"/>
          </a:xfrm>
          <a:prstGeom prst="rect">
            <a:avLst/>
          </a:prstGeom>
        </p:spPr>
      </p:pic>
      <p:sp>
        <p:nvSpPr>
          <p:cNvPr id="5" name="TextBox 4"/>
          <p:cNvSpPr txBox="1"/>
          <p:nvPr/>
        </p:nvSpPr>
        <p:spPr>
          <a:xfrm>
            <a:off x="168204" y="1244806"/>
            <a:ext cx="4760178" cy="5078314"/>
          </a:xfrm>
          <a:prstGeom prst="rect">
            <a:avLst/>
          </a:prstGeom>
          <a:noFill/>
        </p:spPr>
        <p:txBody>
          <a:bodyPr wrap="square" rtlCol="0">
            <a:spAutoFit/>
          </a:bodyPr>
          <a:lstStyle/>
          <a:p>
            <a:r>
              <a:rPr lang="en-US" dirty="0" smtClean="0"/>
              <a:t>“ . . . Important for the waning of montage is the logic of ‘</a:t>
            </a:r>
            <a:r>
              <a:rPr lang="en-US" b="1" dirty="0" smtClean="0"/>
              <a:t>windowing</a:t>
            </a:r>
            <a:r>
              <a:rPr lang="en-US" dirty="0" smtClean="0"/>
              <a:t>’ whereby more than one image appears framed within the entire screen. This is one of the great aesthetic leaps of the graphical user interface beyond the example set by the cinema: no longer will the viewer experience montage cuts over time, proceeding from shot to shot, one must now ‘cut’ within any given frame, holding two or more source images side by side which themselves will persist montage free over much longer ‘takes’ than their cinematic predecessors. This phenomenon is evident in the windowed personal computer interface, but also in the gaming interface...”</a:t>
            </a:r>
          </a:p>
          <a:p>
            <a:r>
              <a:rPr lang="en-US" dirty="0" smtClean="0"/>
              <a:t>				Alexander Galloway</a:t>
            </a:r>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484093"/>
            <a:ext cx="7556313" cy="1833581"/>
          </a:xfrm>
        </p:spPr>
        <p:txBody>
          <a:bodyPr/>
          <a:lstStyle/>
          <a:p>
            <a:r>
              <a:rPr lang="en-US" sz="2400" dirty="0" smtClean="0"/>
              <a:t>“The industry used to produce films, TV programs, books, and music. Now it makes brands.” </a:t>
            </a:r>
            <a:br>
              <a:rPr lang="en-US" sz="2400" dirty="0" smtClean="0"/>
            </a:br>
            <a:r>
              <a:rPr lang="en-US" sz="2400" dirty="0" smtClean="0"/>
              <a:t>			</a:t>
            </a:r>
            <a:r>
              <a:rPr lang="en-US" sz="2400" i="1" dirty="0" smtClean="0"/>
              <a:t>The Economist</a:t>
            </a:r>
            <a:r>
              <a:rPr lang="en-US" sz="2400" dirty="0" smtClean="0"/>
              <a:t>, 1998</a:t>
            </a:r>
            <a:endParaRPr lang="en-US" sz="2400" dirty="0"/>
          </a:p>
        </p:txBody>
      </p:sp>
      <p:pic>
        <p:nvPicPr>
          <p:cNvPr id="4" name="Picture 3"/>
          <p:cNvPicPr>
            <a:picLocks noChangeAspect="1"/>
          </p:cNvPicPr>
          <p:nvPr/>
        </p:nvPicPr>
        <p:blipFill>
          <a:blip r:embed="rId2"/>
          <a:stretch>
            <a:fillRect/>
          </a:stretch>
        </p:blipFill>
        <p:spPr>
          <a:xfrm>
            <a:off x="183284" y="2317674"/>
            <a:ext cx="4414789" cy="2945295"/>
          </a:xfrm>
          <a:prstGeom prst="rect">
            <a:avLst/>
          </a:prstGeom>
        </p:spPr>
      </p:pic>
      <p:pic>
        <p:nvPicPr>
          <p:cNvPr id="6" name="Picture 5"/>
          <p:cNvPicPr>
            <a:picLocks noChangeAspect="1"/>
          </p:cNvPicPr>
          <p:nvPr/>
        </p:nvPicPr>
        <p:blipFill>
          <a:blip r:embed="rId3"/>
          <a:stretch>
            <a:fillRect/>
          </a:stretch>
        </p:blipFill>
        <p:spPr>
          <a:xfrm>
            <a:off x="4988816" y="3388426"/>
            <a:ext cx="3594100" cy="28067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8474" y="519530"/>
            <a:ext cx="7556313" cy="2382199"/>
          </a:xfrm>
        </p:spPr>
        <p:txBody>
          <a:bodyPr>
            <a:normAutofit/>
          </a:bodyPr>
          <a:lstStyle/>
          <a:p>
            <a:r>
              <a:rPr lang="en-US" dirty="0" smtClean="0"/>
              <a:t>“Jack Bauer’s office, for the first seven seasons the CTU situation room, exceeds even the loftiest fantasies of the most imaginative federal employee, looking much more like the studio of a post-MTV cable news channel, with its urban chic, concrete and exposed beams, and modern-minimalist furniture” (Shawn </a:t>
            </a:r>
            <a:r>
              <a:rPr lang="en-US" dirty="0" err="1" smtClean="0"/>
              <a:t>Shimpach</a:t>
            </a:r>
            <a:r>
              <a:rPr lang="en-US" dirty="0" smtClean="0"/>
              <a:t>).</a:t>
            </a:r>
          </a:p>
        </p:txBody>
      </p:sp>
      <p:sp>
        <p:nvSpPr>
          <p:cNvPr id="5" name="TextBox 4"/>
          <p:cNvSpPr txBox="1"/>
          <p:nvPr/>
        </p:nvSpPr>
        <p:spPr>
          <a:xfrm>
            <a:off x="498474" y="2762668"/>
            <a:ext cx="4516763" cy="3416320"/>
          </a:xfrm>
          <a:prstGeom prst="rect">
            <a:avLst/>
          </a:prstGeom>
          <a:noFill/>
        </p:spPr>
        <p:txBody>
          <a:bodyPr wrap="square" rtlCol="0">
            <a:spAutoFit/>
          </a:bodyPr>
          <a:lstStyle/>
          <a:p>
            <a:r>
              <a:rPr lang="en-US" dirty="0" smtClean="0"/>
              <a:t>“With all its focus on impending threats, 24 parallels the FOX News audience retention strategy of keeping viewers in </a:t>
            </a:r>
            <a:r>
              <a:rPr lang="en-US" b="1" dirty="0" smtClean="0"/>
              <a:t>a heighted state of alert and a constant state of anxiety</a:t>
            </a:r>
            <a:r>
              <a:rPr lang="en-US" dirty="0" smtClean="0"/>
              <a:t>. . . . As the screen splits into quarters on the series as well as on the news, viewers become aware of the simultaneity of threats in a post-9/11 world, but the promise is that Jack Bauer and News Corp, of which he is a part, will be vigilant on the viewers behalf” (Jennifer </a:t>
            </a:r>
            <a:r>
              <a:rPr lang="en-US" dirty="0" err="1" smtClean="0"/>
              <a:t>Gillan</a:t>
            </a:r>
            <a:r>
              <a:rPr lang="en-US" dirty="0" smtClean="0"/>
              <a:t>).</a:t>
            </a:r>
          </a:p>
        </p:txBody>
      </p:sp>
      <p:pic>
        <p:nvPicPr>
          <p:cNvPr id="6" name="Picture 5"/>
          <p:cNvPicPr>
            <a:picLocks noChangeAspect="1"/>
          </p:cNvPicPr>
          <p:nvPr/>
        </p:nvPicPr>
        <p:blipFill>
          <a:blip r:embed="rId2"/>
          <a:stretch>
            <a:fillRect/>
          </a:stretch>
        </p:blipFill>
        <p:spPr>
          <a:xfrm>
            <a:off x="5163562" y="3613865"/>
            <a:ext cx="3859102" cy="2565123"/>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8474" y="494791"/>
            <a:ext cx="7556313" cy="4098512"/>
          </a:xfrm>
        </p:spPr>
        <p:txBody>
          <a:bodyPr>
            <a:normAutofit/>
          </a:bodyPr>
          <a:lstStyle/>
          <a:p>
            <a:r>
              <a:rPr lang="en-US" dirty="0" smtClean="0"/>
              <a:t>“</a:t>
            </a:r>
            <a:r>
              <a:rPr lang="en-US" i="1" dirty="0" smtClean="0">
                <a:solidFill>
                  <a:schemeClr val="tx1"/>
                </a:solidFill>
              </a:rPr>
              <a:t>24</a:t>
            </a:r>
            <a:r>
              <a:rPr lang="en-US" dirty="0" smtClean="0">
                <a:solidFill>
                  <a:schemeClr val="tx1"/>
                </a:solidFill>
              </a:rPr>
              <a:t>’s split screen and its on-screen clock, among other visual features, can be read as carefully orchestrated parts of the branding of the show as a FOX program, given that they link the FOX television series with the signature brands FOX News and FOX sports.” (</a:t>
            </a:r>
            <a:r>
              <a:rPr lang="en-US" dirty="0" err="1" smtClean="0">
                <a:solidFill>
                  <a:schemeClr val="tx1"/>
                </a:solidFill>
              </a:rPr>
              <a:t>Gillan</a:t>
            </a:r>
            <a:r>
              <a:rPr lang="en-US" dirty="0" smtClean="0">
                <a:solidFill>
                  <a:schemeClr val="tx1"/>
                </a:solidFill>
              </a:rPr>
              <a:t>)</a:t>
            </a:r>
          </a:p>
          <a:p>
            <a:r>
              <a:rPr lang="en-US" dirty="0" smtClean="0">
                <a:solidFill>
                  <a:schemeClr val="tx1"/>
                </a:solidFill>
              </a:rPr>
              <a:t>“The ticking clock, perhaps the brand feature most associated with </a:t>
            </a:r>
            <a:r>
              <a:rPr lang="en-US" i="1" dirty="0" smtClean="0">
                <a:solidFill>
                  <a:schemeClr val="tx1"/>
                </a:solidFill>
              </a:rPr>
              <a:t>24</a:t>
            </a:r>
            <a:r>
              <a:rPr lang="en-US" dirty="0" smtClean="0">
                <a:solidFill>
                  <a:schemeClr val="tx1"/>
                </a:solidFill>
              </a:rPr>
              <a:t>, . . .has a subtle connection to “Big FOX” brand identity. It is a brand identifier not just for the individual FOX series, but also for FOX News, as the cable channel makes the claim that it is ‘on the clock’ 24 hours a day.” (</a:t>
            </a:r>
            <a:r>
              <a:rPr lang="en-US" dirty="0" err="1" smtClean="0">
                <a:solidFill>
                  <a:schemeClr val="tx1"/>
                </a:solidFill>
              </a:rPr>
              <a:t>Gillan</a:t>
            </a:r>
            <a:r>
              <a:rPr lang="en-US" dirty="0" smtClean="0">
                <a:solidFill>
                  <a:schemeClr val="tx1"/>
                </a:solidFill>
              </a:rPr>
              <a:t>)</a:t>
            </a:r>
          </a:p>
          <a:p>
            <a:endParaRPr lang="en-US" dirty="0"/>
          </a:p>
        </p:txBody>
      </p:sp>
      <p:pic>
        <p:nvPicPr>
          <p:cNvPr id="4" name="Picture 3"/>
          <p:cNvPicPr>
            <a:picLocks noChangeAspect="1"/>
          </p:cNvPicPr>
          <p:nvPr/>
        </p:nvPicPr>
        <p:blipFill>
          <a:blip r:embed="rId2"/>
          <a:stretch>
            <a:fillRect/>
          </a:stretch>
        </p:blipFill>
        <p:spPr>
          <a:xfrm>
            <a:off x="6162752" y="4387236"/>
            <a:ext cx="2488481" cy="2005519"/>
          </a:xfrm>
          <a:prstGeom prst="rect">
            <a:avLst/>
          </a:prstGeom>
        </p:spPr>
      </p:pic>
      <p:sp>
        <p:nvSpPr>
          <p:cNvPr id="5" name="TextBox 4"/>
          <p:cNvSpPr txBox="1"/>
          <p:nvPr/>
        </p:nvSpPr>
        <p:spPr>
          <a:xfrm>
            <a:off x="824712" y="4593303"/>
            <a:ext cx="5071981" cy="1477328"/>
          </a:xfrm>
          <a:prstGeom prst="rect">
            <a:avLst/>
          </a:prstGeom>
          <a:noFill/>
        </p:spPr>
        <p:txBody>
          <a:bodyPr wrap="square" rtlCol="0">
            <a:spAutoFit/>
          </a:bodyPr>
          <a:lstStyle/>
          <a:p>
            <a:r>
              <a:rPr lang="en-US" dirty="0" smtClean="0"/>
              <a:t>On “Breaking Ground,” a </a:t>
            </a:r>
            <a:r>
              <a:rPr lang="en-US" i="1" dirty="0" smtClean="0"/>
              <a:t>24</a:t>
            </a:r>
            <a:r>
              <a:rPr lang="en-US" dirty="0" smtClean="0"/>
              <a:t> season four DVD </a:t>
            </a:r>
            <a:r>
              <a:rPr lang="en-US" dirty="0" err="1" smtClean="0"/>
              <a:t>featurette</a:t>
            </a:r>
            <a:r>
              <a:rPr lang="en-US" dirty="0" smtClean="0"/>
              <a:t>, production designer Jeff Hodges explains that the original set of the CTU office was modeled on the FOX Sports set and that the second was modeled on the FOX News set.</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120519"/>
            <a:ext cx="7556313" cy="893802"/>
          </a:xfrm>
        </p:spPr>
        <p:txBody>
          <a:bodyPr/>
          <a:lstStyle/>
          <a:p>
            <a:r>
              <a:rPr lang="en-US" dirty="0" smtClean="0"/>
              <a:t>	</a:t>
            </a:r>
            <a:r>
              <a:rPr lang="en-US" sz="3200" dirty="0" smtClean="0"/>
              <a:t>Torn from the headlines…</a:t>
            </a:r>
            <a:endParaRPr lang="en-US" sz="3200" dirty="0"/>
          </a:p>
        </p:txBody>
      </p:sp>
      <p:sp>
        <p:nvSpPr>
          <p:cNvPr id="3" name="Content Placeholder 2"/>
          <p:cNvSpPr>
            <a:spLocks noGrp="1"/>
          </p:cNvSpPr>
          <p:nvPr>
            <p:ph idx="1"/>
          </p:nvPr>
        </p:nvSpPr>
        <p:spPr>
          <a:xfrm>
            <a:off x="296897" y="1014320"/>
            <a:ext cx="6155237" cy="6011703"/>
          </a:xfrm>
        </p:spPr>
        <p:txBody>
          <a:bodyPr>
            <a:normAutofit fontScale="92500" lnSpcReduction="10000"/>
          </a:bodyPr>
          <a:lstStyle/>
          <a:p>
            <a:pPr>
              <a:buNone/>
            </a:pPr>
            <a:r>
              <a:rPr lang="en-US" dirty="0" smtClean="0"/>
              <a:t>	At a [2007] debate among prospective Republican candidates for the presidency, Fox anchor Brit Hume asked a question designed to elicit the candidates’ opinions on counterterrorism and torture: Imagine a scenario in which hundreds of Americans had been killed in three major suicide bombings, but a fourth attack had been averted. The attackers had been captured alive and taken to Guantanamo. U.S. intelligence believes that another attack is planned. “How aggressively would you interrogate” the subjects? </a:t>
            </a:r>
          </a:p>
          <a:p>
            <a:pPr>
              <a:buNone/>
            </a:pPr>
            <a:r>
              <a:rPr lang="en-US" dirty="0" smtClean="0"/>
              <a:t>	It was an unusual moment in American political debate, maybe even postmodern watershed. </a:t>
            </a:r>
            <a:r>
              <a:rPr lang="en-US" b="1" dirty="0" smtClean="0"/>
              <a:t>A real-life group of presidential candidates was asked by a Fox news anchor, on a Fox hosted debate, to comment on a  hypothetical question torn almost directly out of the script of Fox’s TV show, 24. No wonder, perhaps, that the replies ended up invoking Jack Bauer…</a:t>
            </a:r>
          </a:p>
          <a:p>
            <a:pPr>
              <a:buNone/>
            </a:pPr>
            <a:r>
              <a:rPr lang="en-US" dirty="0" smtClean="0"/>
              <a:t>			</a:t>
            </a:r>
            <a:r>
              <a:rPr lang="en-US" i="1" dirty="0" smtClean="0"/>
              <a:t>Secrets of 24: The Unauthorized Guide</a:t>
            </a:r>
          </a:p>
          <a:p>
            <a:pPr>
              <a:buNone/>
            </a:pPr>
            <a:endParaRPr lang="en-US" dirty="0"/>
          </a:p>
        </p:txBody>
      </p:sp>
      <p:pic>
        <p:nvPicPr>
          <p:cNvPr id="4" name="Picture 3"/>
          <p:cNvPicPr>
            <a:picLocks noChangeAspect="1"/>
          </p:cNvPicPr>
          <p:nvPr/>
        </p:nvPicPr>
        <p:blipFill>
          <a:blip r:embed="rId2"/>
          <a:stretch>
            <a:fillRect/>
          </a:stretch>
        </p:blipFill>
        <p:spPr>
          <a:xfrm>
            <a:off x="6589453" y="2432720"/>
            <a:ext cx="2341228" cy="3230894"/>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841206" y="395832"/>
            <a:ext cx="7232729" cy="1200329"/>
          </a:xfrm>
          <a:prstGeom prst="rect">
            <a:avLst/>
          </a:prstGeom>
          <a:noFill/>
        </p:spPr>
        <p:txBody>
          <a:bodyPr wrap="square" rtlCol="0">
            <a:spAutoFit/>
          </a:bodyPr>
          <a:lstStyle/>
          <a:p>
            <a:r>
              <a:rPr lang="en-US" dirty="0" smtClean="0"/>
              <a:t>In 1972, during the North Vietnamese spring offensive, the audience witnessed the aftermath of errant napalm strike, in which South Vietnamese planes mistook their own fleeing civilians for North Vietnamese troops.</a:t>
            </a:r>
            <a:endParaRPr lang="en-US" dirty="0"/>
          </a:p>
        </p:txBody>
      </p:sp>
      <p:sp>
        <p:nvSpPr>
          <p:cNvPr id="10" name="TextBox 9"/>
          <p:cNvSpPr txBox="1"/>
          <p:nvPr/>
        </p:nvSpPr>
        <p:spPr>
          <a:xfrm>
            <a:off x="1599942" y="1596161"/>
            <a:ext cx="6020402" cy="369332"/>
          </a:xfrm>
          <a:prstGeom prst="rect">
            <a:avLst/>
          </a:prstGeom>
          <a:noFill/>
        </p:spPr>
        <p:txBody>
          <a:bodyPr wrap="square" rtlCol="0">
            <a:spAutoFit/>
          </a:bodyPr>
          <a:lstStyle/>
          <a:p>
            <a:r>
              <a:rPr lang="en-US" dirty="0" smtClean="0"/>
              <a:t>http://</a:t>
            </a:r>
            <a:r>
              <a:rPr lang="en-US" dirty="0" err="1" smtClean="0"/>
              <a:t>www.youtube.com/watch?v</a:t>
            </a:r>
            <a:r>
              <a:rPr lang="en-US" dirty="0" smtClean="0"/>
              <a:t>=Ev2dEqrN4i0</a:t>
            </a:r>
            <a:endParaRPr lang="en-US" dirty="0"/>
          </a:p>
        </p:txBody>
      </p:sp>
      <p:sp>
        <p:nvSpPr>
          <p:cNvPr id="11" name="TextBox 10"/>
          <p:cNvSpPr txBox="1"/>
          <p:nvPr/>
        </p:nvSpPr>
        <p:spPr>
          <a:xfrm>
            <a:off x="618534" y="2317269"/>
            <a:ext cx="5137959" cy="4247317"/>
          </a:xfrm>
          <a:prstGeom prst="rect">
            <a:avLst/>
          </a:prstGeom>
          <a:noFill/>
        </p:spPr>
        <p:txBody>
          <a:bodyPr wrap="square" rtlCol="0">
            <a:spAutoFit/>
          </a:bodyPr>
          <a:lstStyle/>
          <a:p>
            <a:r>
              <a:rPr lang="en-US" b="1" dirty="0" smtClean="0"/>
              <a:t>“As I sat in my office last evening, waiting to speak, I thought of the many times each week when television brings the war into the American home. No one can say exactly what effect those vivid scenes have on American opinion. Historians must only guess at the effect that television would have had during earlier conflicts on the future of this Nation: during the Korean war, for example, at that time when our forces were pushed back there to Pusan; or World War II, the Battle of the Bulge, or when our men were slugging it out in Europe . . . .”</a:t>
            </a:r>
          </a:p>
          <a:p>
            <a:r>
              <a:rPr lang="en-US" b="1" dirty="0" smtClean="0"/>
              <a:t>			Lyndon Johnson, 1968</a:t>
            </a:r>
            <a:endParaRPr lang="en-US" dirty="0" smtClean="0"/>
          </a:p>
          <a:p>
            <a:endParaRPr lang="en-US" dirty="0"/>
          </a:p>
        </p:txBody>
      </p:sp>
      <p:pic>
        <p:nvPicPr>
          <p:cNvPr id="12" name="Picture 11"/>
          <p:cNvPicPr>
            <a:picLocks noChangeAspect="1"/>
          </p:cNvPicPr>
          <p:nvPr/>
        </p:nvPicPr>
        <p:blipFill>
          <a:blip r:embed="rId2"/>
          <a:stretch>
            <a:fillRect/>
          </a:stretch>
        </p:blipFill>
        <p:spPr>
          <a:xfrm>
            <a:off x="5888406" y="2630634"/>
            <a:ext cx="2986967" cy="3615349"/>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1695" y="272135"/>
            <a:ext cx="6463092" cy="775171"/>
          </a:xfrm>
        </p:spPr>
        <p:txBody>
          <a:bodyPr/>
          <a:lstStyle/>
          <a:p>
            <a:r>
              <a:rPr lang="en-US" sz="2400" dirty="0" smtClean="0"/>
              <a:t>Operation Desert Storm (1990-1991)</a:t>
            </a:r>
            <a:endParaRPr lang="en-US" sz="2400" dirty="0"/>
          </a:p>
        </p:txBody>
      </p:sp>
      <p:sp>
        <p:nvSpPr>
          <p:cNvPr id="3" name="Content Placeholder 2"/>
          <p:cNvSpPr>
            <a:spLocks noGrp="1"/>
          </p:cNvSpPr>
          <p:nvPr>
            <p:ph idx="1"/>
          </p:nvPr>
        </p:nvSpPr>
        <p:spPr>
          <a:xfrm>
            <a:off x="230920" y="1171004"/>
            <a:ext cx="7823867" cy="5558144"/>
          </a:xfrm>
        </p:spPr>
        <p:txBody>
          <a:bodyPr>
            <a:normAutofit/>
          </a:bodyPr>
          <a:lstStyle/>
          <a:p>
            <a:r>
              <a:rPr lang="en-US" dirty="0" smtClean="0"/>
              <a:t>“During the Gulf War, when this draconian new philosophy of censorship came in, suddenly we found ourselves in these pools. Now, I had been covering the whole buildup, ever since Saddam Hussein invaded Kuwait [in 1990], so I really hoped to be able to cover the war as well. Instead . . . my pool was on an aircraft carrier in the Red Sea, about as far away from the battlefield as you can imagine.” </a:t>
            </a:r>
          </a:p>
          <a:p>
            <a:pPr lvl="6"/>
            <a:r>
              <a:rPr lang="en-US" dirty="0" err="1" smtClean="0"/>
              <a:t>Christiane</a:t>
            </a:r>
            <a:r>
              <a:rPr lang="en-US" dirty="0" smtClean="0"/>
              <a:t> </a:t>
            </a:r>
            <a:r>
              <a:rPr lang="en-US" dirty="0" err="1" smtClean="0"/>
              <a:t>Amanpour</a:t>
            </a:r>
            <a:endParaRPr lang="en-US" dirty="0" smtClean="0"/>
          </a:p>
          <a:p>
            <a:r>
              <a:rPr lang="en-US" dirty="0" smtClean="0"/>
              <a:t>“</a:t>
            </a:r>
            <a:r>
              <a:rPr lang="en-US" b="1" dirty="0" smtClean="0">
                <a:solidFill>
                  <a:schemeClr val="accent2"/>
                </a:solidFill>
              </a:rPr>
              <a:t>The 1991 war against Iraq was one of the first televised events of the global village in which the entire world watched a military spectacle unfold via global TV satellite networks</a:t>
            </a:r>
            <a:r>
              <a:rPr lang="en-US" dirty="0" smtClean="0"/>
              <a:t>.”</a:t>
            </a:r>
          </a:p>
          <a:p>
            <a:pPr lvl="6"/>
            <a:r>
              <a:rPr lang="en-US" dirty="0" smtClean="0"/>
              <a:t>Douglas </a:t>
            </a:r>
            <a:r>
              <a:rPr lang="en-US" dirty="0" err="1" smtClean="0"/>
              <a:t>Kellner</a:t>
            </a:r>
            <a:endParaRPr lang="en-US" dirty="0" smtClean="0"/>
          </a:p>
          <a:p>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1"/>
                </a:solidFill>
              </a:rPr>
              <a:t> </a:t>
            </a:r>
            <a:r>
              <a:rPr lang="en-US" sz="3200" b="1" dirty="0" smtClean="0">
                <a:solidFill>
                  <a:schemeClr val="tx1"/>
                </a:solidFill>
              </a:rPr>
              <a:t>Iraq War </a:t>
            </a:r>
            <a:r>
              <a:rPr lang="en-US" sz="3200" dirty="0" smtClean="0"/>
              <a:t>(2003-2011)</a:t>
            </a:r>
            <a:endParaRPr lang="en-US" sz="3200" dirty="0"/>
          </a:p>
        </p:txBody>
      </p:sp>
      <p:sp>
        <p:nvSpPr>
          <p:cNvPr id="4" name="Rectangle 3"/>
          <p:cNvSpPr/>
          <p:nvPr/>
        </p:nvSpPr>
        <p:spPr>
          <a:xfrm>
            <a:off x="498474" y="3372821"/>
            <a:ext cx="5587904" cy="3139321"/>
          </a:xfrm>
          <a:prstGeom prst="rect">
            <a:avLst/>
          </a:prstGeom>
        </p:spPr>
        <p:txBody>
          <a:bodyPr wrap="square">
            <a:spAutoFit/>
          </a:bodyPr>
          <a:lstStyle/>
          <a:p>
            <a:r>
              <a:rPr lang="en-US" dirty="0" smtClean="0"/>
              <a:t>“Critics objected that the level of military oversight was too strict and that embedded journalists would make reports that were too sympathetic to the American side of the war, leading to use of the alternate term ‘</a:t>
            </a:r>
            <a:r>
              <a:rPr lang="en-US" dirty="0" err="1" smtClean="0"/>
              <a:t>inbedded</a:t>
            </a:r>
            <a:r>
              <a:rPr lang="en-US" dirty="0" smtClean="0"/>
              <a:t> journalist’ or ‘</a:t>
            </a:r>
            <a:r>
              <a:rPr lang="en-US" b="1" dirty="0" err="1" smtClean="0"/>
              <a:t>inbeds</a:t>
            </a:r>
            <a:r>
              <a:rPr lang="en-US" b="1" dirty="0" smtClean="0"/>
              <a:t>.’</a:t>
            </a:r>
            <a:r>
              <a:rPr lang="en-US" dirty="0" smtClean="0"/>
              <a:t> ‘Those correspondents who drive around in tanks and armored personnel carriers,’ said journalist Gay </a:t>
            </a:r>
            <a:r>
              <a:rPr lang="en-US" dirty="0" err="1" smtClean="0"/>
              <a:t>Talese</a:t>
            </a:r>
            <a:r>
              <a:rPr lang="en-US" dirty="0" smtClean="0"/>
              <a:t>, ‘who are spoon-fed what the military gives them and they become mascots for the military, these </a:t>
            </a:r>
            <a:r>
              <a:rPr lang="en-US" i="1" dirty="0" smtClean="0"/>
              <a:t>journalists</a:t>
            </a:r>
            <a:r>
              <a:rPr lang="en-US" dirty="0" smtClean="0"/>
              <a:t>.’”</a:t>
            </a:r>
          </a:p>
          <a:p>
            <a:r>
              <a:rPr lang="en-US" dirty="0" smtClean="0"/>
              <a:t>				Wikipedia</a:t>
            </a:r>
          </a:p>
        </p:txBody>
      </p:sp>
      <p:pic>
        <p:nvPicPr>
          <p:cNvPr id="5" name="Picture 4"/>
          <p:cNvPicPr>
            <a:picLocks noChangeAspect="1"/>
          </p:cNvPicPr>
          <p:nvPr/>
        </p:nvPicPr>
        <p:blipFill>
          <a:blip r:embed="rId2"/>
          <a:stretch>
            <a:fillRect/>
          </a:stretch>
        </p:blipFill>
        <p:spPr>
          <a:xfrm>
            <a:off x="6589453" y="3249151"/>
            <a:ext cx="2037039" cy="3017483"/>
          </a:xfrm>
          <a:prstGeom prst="rect">
            <a:avLst/>
          </a:prstGeom>
        </p:spPr>
      </p:pic>
      <p:sp>
        <p:nvSpPr>
          <p:cNvPr id="6" name="TextBox 5"/>
          <p:cNvSpPr txBox="1"/>
          <p:nvPr/>
        </p:nvSpPr>
        <p:spPr>
          <a:xfrm>
            <a:off x="626782" y="1187498"/>
            <a:ext cx="7249223" cy="2031325"/>
          </a:xfrm>
          <a:prstGeom prst="rect">
            <a:avLst/>
          </a:prstGeom>
          <a:noFill/>
        </p:spPr>
        <p:txBody>
          <a:bodyPr wrap="square" rtlCol="0">
            <a:spAutoFit/>
          </a:bodyPr>
          <a:lstStyle/>
          <a:p>
            <a:r>
              <a:rPr lang="en-US" dirty="0" smtClean="0"/>
              <a:t>“The Pentagon realized that having journalists witness war from the limited but exhilarating perspective of a </a:t>
            </a:r>
            <a:r>
              <a:rPr lang="en-US" dirty="0" err="1" smtClean="0"/>
              <a:t>Humvee</a:t>
            </a:r>
            <a:r>
              <a:rPr lang="en-US" dirty="0" smtClean="0"/>
              <a:t> racing toward Baghdad was very much in its interest. So as we prepared to cover the invasion of Iraq in March 2003, my colleagues rushed to make arrangements to be </a:t>
            </a:r>
            <a:r>
              <a:rPr lang="en-US" b="1" dirty="0" smtClean="0"/>
              <a:t>embedded </a:t>
            </a:r>
            <a:r>
              <a:rPr lang="en-US" dirty="0" smtClean="0"/>
              <a:t>with the commands that would see the most action. </a:t>
            </a:r>
          </a:p>
          <a:p>
            <a:r>
              <a:rPr lang="en-US" dirty="0" smtClean="0"/>
              <a:t>				David Ignatius, </a:t>
            </a:r>
            <a:r>
              <a:rPr lang="en-US" i="1" dirty="0" smtClean="0"/>
              <a:t>The Washington Post</a:t>
            </a:r>
            <a:endParaRPr lang="en-US" i="1"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counts as The News (and who counts as a journalist)?</a:t>
            </a:r>
            <a:endParaRPr lang="en-US" dirty="0"/>
          </a:p>
        </p:txBody>
      </p:sp>
      <p:pic>
        <p:nvPicPr>
          <p:cNvPr id="4" name="Picture 3"/>
          <p:cNvPicPr>
            <a:picLocks noChangeAspect="1"/>
          </p:cNvPicPr>
          <p:nvPr/>
        </p:nvPicPr>
        <p:blipFill>
          <a:blip r:embed="rId2"/>
          <a:stretch>
            <a:fillRect/>
          </a:stretch>
        </p:blipFill>
        <p:spPr>
          <a:xfrm>
            <a:off x="3289836" y="4191787"/>
            <a:ext cx="2269942" cy="2269942"/>
          </a:xfrm>
          <a:prstGeom prst="rect">
            <a:avLst/>
          </a:prstGeom>
        </p:spPr>
      </p:pic>
      <p:pic>
        <p:nvPicPr>
          <p:cNvPr id="6" name="Picture 5"/>
          <p:cNvPicPr>
            <a:picLocks noChangeAspect="1"/>
          </p:cNvPicPr>
          <p:nvPr/>
        </p:nvPicPr>
        <p:blipFill>
          <a:blip r:embed="rId3"/>
          <a:stretch>
            <a:fillRect/>
          </a:stretch>
        </p:blipFill>
        <p:spPr>
          <a:xfrm>
            <a:off x="498474" y="2165901"/>
            <a:ext cx="2701181" cy="2025886"/>
          </a:xfrm>
          <a:prstGeom prst="rect">
            <a:avLst/>
          </a:prstGeom>
        </p:spPr>
      </p:pic>
      <p:pic>
        <p:nvPicPr>
          <p:cNvPr id="7" name="Picture 6"/>
          <p:cNvPicPr>
            <a:picLocks noChangeAspect="1"/>
          </p:cNvPicPr>
          <p:nvPr/>
        </p:nvPicPr>
        <p:blipFill>
          <a:blip r:embed="rId4"/>
          <a:stretch>
            <a:fillRect/>
          </a:stretch>
        </p:blipFill>
        <p:spPr>
          <a:xfrm>
            <a:off x="4104957" y="1947741"/>
            <a:ext cx="3555998" cy="1858009"/>
          </a:xfrm>
          <a:prstGeom prst="rect">
            <a:avLst/>
          </a:prstGeom>
        </p:spPr>
      </p:pic>
      <p:pic>
        <p:nvPicPr>
          <p:cNvPr id="8" name="Picture 7"/>
          <p:cNvPicPr>
            <a:picLocks noChangeAspect="1"/>
          </p:cNvPicPr>
          <p:nvPr/>
        </p:nvPicPr>
        <p:blipFill>
          <a:blip r:embed="rId5"/>
          <a:stretch>
            <a:fillRect/>
          </a:stretch>
        </p:blipFill>
        <p:spPr>
          <a:xfrm>
            <a:off x="214960" y="4191787"/>
            <a:ext cx="2984695" cy="2540334"/>
          </a:xfrm>
          <a:prstGeom prst="rect">
            <a:avLst/>
          </a:prstGeom>
        </p:spPr>
      </p:pic>
      <p:pic>
        <p:nvPicPr>
          <p:cNvPr id="9" name="Picture 8"/>
          <p:cNvPicPr>
            <a:picLocks noChangeAspect="1"/>
          </p:cNvPicPr>
          <p:nvPr/>
        </p:nvPicPr>
        <p:blipFill>
          <a:blip r:embed="rId6"/>
          <a:stretch>
            <a:fillRect/>
          </a:stretch>
        </p:blipFill>
        <p:spPr>
          <a:xfrm>
            <a:off x="5559778" y="4445787"/>
            <a:ext cx="3292469" cy="1900297"/>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259437"/>
            <a:ext cx="7556313" cy="1160637"/>
          </a:xfrm>
        </p:spPr>
        <p:txBody>
          <a:bodyPr/>
          <a:lstStyle/>
          <a:p>
            <a:r>
              <a:rPr lang="en-US" sz="3200" dirty="0" smtClean="0"/>
              <a:t>    Embed-Time Stories</a:t>
            </a:r>
            <a:endParaRPr lang="en-US" sz="3200" dirty="0"/>
          </a:p>
        </p:txBody>
      </p:sp>
      <p:sp>
        <p:nvSpPr>
          <p:cNvPr id="3" name="Content Placeholder 2"/>
          <p:cNvSpPr>
            <a:spLocks noGrp="1"/>
          </p:cNvSpPr>
          <p:nvPr>
            <p:ph idx="1"/>
          </p:nvPr>
        </p:nvSpPr>
        <p:spPr>
          <a:xfrm>
            <a:off x="327730" y="1006074"/>
            <a:ext cx="7727057" cy="3472620"/>
          </a:xfrm>
        </p:spPr>
        <p:txBody>
          <a:bodyPr>
            <a:normAutofit/>
          </a:bodyPr>
          <a:lstStyle/>
          <a:p>
            <a:r>
              <a:rPr lang="en-US" sz="1800" dirty="0" smtClean="0"/>
              <a:t>By giving broadcasters access to highly newsworthy action footage from the frontline, they were encouraging a focus on the actions of US and British troops, who would be seen as fighting a short and successful war. </a:t>
            </a:r>
            <a:r>
              <a:rPr lang="en-US" sz="1800" b="1" dirty="0" smtClean="0"/>
              <a:t>The story was all about winning and losing, rather than a consideration of the context </a:t>
            </a:r>
            <a:r>
              <a:rPr lang="en-US" sz="1800" dirty="0" smtClean="0"/>
              <a:t>in which the war was fought.</a:t>
            </a:r>
          </a:p>
          <a:p>
            <a:pPr lvl="7"/>
            <a:r>
              <a:rPr lang="en-US" sz="1800" dirty="0" smtClean="0"/>
              <a:t>Lewis and Brookes, 2004</a:t>
            </a:r>
          </a:p>
          <a:p>
            <a:pPr lvl="7">
              <a:buNone/>
            </a:pPr>
            <a:endParaRPr lang="en-US" dirty="0" smtClean="0"/>
          </a:p>
        </p:txBody>
      </p:sp>
      <p:sp>
        <p:nvSpPr>
          <p:cNvPr id="5" name="TextBox 4"/>
          <p:cNvSpPr txBox="1"/>
          <p:nvPr/>
        </p:nvSpPr>
        <p:spPr>
          <a:xfrm>
            <a:off x="498474" y="2894523"/>
            <a:ext cx="8145397" cy="1477328"/>
          </a:xfrm>
          <a:prstGeom prst="rect">
            <a:avLst/>
          </a:prstGeom>
          <a:noFill/>
        </p:spPr>
        <p:txBody>
          <a:bodyPr wrap="square" rtlCol="0">
            <a:spAutoFit/>
          </a:bodyPr>
          <a:lstStyle/>
          <a:p>
            <a:r>
              <a:rPr lang="en-US" dirty="0" smtClean="0"/>
              <a:t>Classic warfare is the epitome of a ‘good story,’ high in tension and drama with complex main plots and sub-plots played out within traditional binary oppositions between aggressors and victims, winners and losers.</a:t>
            </a:r>
          </a:p>
          <a:p>
            <a:r>
              <a:rPr lang="en-US" dirty="0" smtClean="0"/>
              <a:t>							</a:t>
            </a:r>
          </a:p>
          <a:p>
            <a:r>
              <a:rPr lang="en-US" dirty="0" smtClean="0"/>
              <a:t>							Boyd-</a:t>
            </a:r>
            <a:r>
              <a:rPr lang="en-US" dirty="0" err="1" smtClean="0"/>
              <a:t>Barret</a:t>
            </a:r>
            <a:r>
              <a:rPr lang="en-US" dirty="0" smtClean="0"/>
              <a:t>, 2004</a:t>
            </a:r>
            <a:endParaRPr lang="en-US" dirty="0"/>
          </a:p>
        </p:txBody>
      </p:sp>
      <p:sp>
        <p:nvSpPr>
          <p:cNvPr id="6" name="TextBox 5"/>
          <p:cNvSpPr txBox="1"/>
          <p:nvPr/>
        </p:nvSpPr>
        <p:spPr>
          <a:xfrm>
            <a:off x="498474" y="4609796"/>
            <a:ext cx="5233278" cy="2062103"/>
          </a:xfrm>
          <a:prstGeom prst="rect">
            <a:avLst/>
          </a:prstGeom>
          <a:noFill/>
        </p:spPr>
        <p:txBody>
          <a:bodyPr wrap="square" rtlCol="0">
            <a:spAutoFit/>
          </a:bodyPr>
          <a:lstStyle/>
          <a:p>
            <a:r>
              <a:rPr lang="en-US" sz="1600" dirty="0" smtClean="0"/>
              <a:t>“</a:t>
            </a:r>
            <a:r>
              <a:rPr lang="en-US" sz="1600" i="1" dirty="0" smtClean="0"/>
              <a:t>Profiles From the Front Line </a:t>
            </a:r>
            <a:r>
              <a:rPr lang="en-US" sz="1600" dirty="0" smtClean="0"/>
              <a:t>chronicles the post-Sept. 11 military activities in Afghanistan, positing American forces as friendly yet forceful in the war against terrorism. </a:t>
            </a:r>
            <a:r>
              <a:rPr lang="en-US" sz="1600" dirty="0" err="1" smtClean="0"/>
              <a:t>Hourlong</a:t>
            </a:r>
            <a:r>
              <a:rPr lang="en-US" sz="1600" dirty="0" smtClean="0"/>
              <a:t>, with some footage provided by the Dept. of Defense, it covers five separate stories, all of them detailing a chess-game-like maneuvers of U.S. forces in their search for Al Qaeda cells” (</a:t>
            </a:r>
            <a:r>
              <a:rPr lang="en-US" sz="1600" i="1" dirty="0" smtClean="0"/>
              <a:t>Variety</a:t>
            </a:r>
            <a:r>
              <a:rPr lang="en-US" sz="1600" dirty="0" smtClean="0"/>
              <a:t>)</a:t>
            </a:r>
            <a:endParaRPr lang="en-US" sz="1600" dirty="0"/>
          </a:p>
        </p:txBody>
      </p:sp>
      <p:pic>
        <p:nvPicPr>
          <p:cNvPr id="7" name="Picture 6"/>
          <p:cNvPicPr>
            <a:picLocks noChangeAspect="1"/>
          </p:cNvPicPr>
          <p:nvPr/>
        </p:nvPicPr>
        <p:blipFill>
          <a:blip r:embed="rId2"/>
          <a:stretch>
            <a:fillRect/>
          </a:stretch>
        </p:blipFill>
        <p:spPr>
          <a:xfrm>
            <a:off x="6760649" y="4371851"/>
            <a:ext cx="1498803" cy="2248204"/>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8474" y="1063799"/>
            <a:ext cx="7556313" cy="4882675"/>
          </a:xfrm>
        </p:spPr>
        <p:txBody>
          <a:bodyPr>
            <a:normAutofit/>
          </a:bodyPr>
          <a:lstStyle/>
          <a:p>
            <a:r>
              <a:rPr lang="en-US" dirty="0" smtClean="0"/>
              <a:t>‘The </a:t>
            </a:r>
            <a:r>
              <a:rPr lang="en-US" b="1" dirty="0" smtClean="0"/>
              <a:t>Fourth Estate</a:t>
            </a:r>
            <a:r>
              <a:rPr lang="en-US" dirty="0" smtClean="0"/>
              <a:t> is a societal or political force or institution whose influence is not consistently or officially recognized. "Fourth Estate" most commonly refers to the news media’” (Wikipedia)</a:t>
            </a:r>
          </a:p>
          <a:p>
            <a:r>
              <a:rPr lang="en-US" dirty="0" smtClean="0"/>
              <a:t>Victoria Clarke oversaw Pentagon media program: “</a:t>
            </a:r>
            <a:r>
              <a:rPr lang="en-US" dirty="0" smtClean="0">
                <a:solidFill>
                  <a:schemeClr val="tx1"/>
                </a:solidFill>
              </a:rPr>
              <a:t>We took the same kind of planning and training and discipline that you put into military operations and put it into this aspect of the military operations</a:t>
            </a:r>
            <a:r>
              <a:rPr lang="en-US" dirty="0" smtClean="0"/>
              <a:t>.” (Mark </a:t>
            </a:r>
            <a:r>
              <a:rPr lang="en-US" dirty="0" err="1" smtClean="0"/>
              <a:t>Pilisuk</a:t>
            </a:r>
            <a:r>
              <a:rPr lang="en-US" dirty="0" smtClean="0"/>
              <a:t> et. al.)</a:t>
            </a:r>
          </a:p>
          <a:p>
            <a:r>
              <a:rPr lang="en-US" dirty="0" smtClean="0"/>
              <a:t>When asked why the military decided to embed journalists, Lt. Col. Rick Long of the U.S. Marine Corps replied, "</a:t>
            </a:r>
            <a:r>
              <a:rPr lang="en-US" dirty="0" smtClean="0">
                <a:solidFill>
                  <a:schemeClr val="tx1"/>
                </a:solidFill>
              </a:rPr>
              <a:t>Frankly, our job is to win the war. Part of that is information warfare. So we are going to attempt to dominate the information environment</a:t>
            </a:r>
            <a:r>
              <a:rPr lang="en-US" dirty="0" smtClean="0"/>
              <a:t>” (UC Berkeley News).</a:t>
            </a:r>
            <a:endParaRPr lang="en-US" dirty="0"/>
          </a:p>
        </p:txBody>
      </p:sp>
      <p:sp>
        <p:nvSpPr>
          <p:cNvPr id="6" name="Rectangle 5"/>
          <p:cNvSpPr/>
          <p:nvPr/>
        </p:nvSpPr>
        <p:spPr>
          <a:xfrm>
            <a:off x="989656" y="176628"/>
            <a:ext cx="6655430" cy="461665"/>
          </a:xfrm>
          <a:prstGeom prst="rect">
            <a:avLst/>
          </a:prstGeom>
        </p:spPr>
        <p:txBody>
          <a:bodyPr wrap="square">
            <a:spAutoFit/>
          </a:bodyPr>
          <a:lstStyle/>
          <a:p>
            <a:r>
              <a:rPr lang="en-US" sz="2400" dirty="0" smtClean="0">
                <a:solidFill>
                  <a:prstClr val="black">
                    <a:lumMod val="65000"/>
                    <a:lumOff val="35000"/>
                  </a:prstClr>
                </a:solidFill>
              </a:rPr>
              <a:t>From “</a:t>
            </a:r>
            <a:r>
              <a:rPr lang="en-US" sz="2400" dirty="0" smtClean="0">
                <a:solidFill>
                  <a:prstClr val="black"/>
                </a:solidFill>
              </a:rPr>
              <a:t>the Fourth Estate</a:t>
            </a:r>
            <a:r>
              <a:rPr lang="en-US" sz="2400" dirty="0" smtClean="0">
                <a:solidFill>
                  <a:prstClr val="black">
                    <a:lumMod val="65000"/>
                    <a:lumOff val="35000"/>
                  </a:prstClr>
                </a:solidFill>
              </a:rPr>
              <a:t>” to “</a:t>
            </a:r>
            <a:r>
              <a:rPr lang="en-US" sz="2400" dirty="0" smtClean="0">
                <a:solidFill>
                  <a:prstClr val="black"/>
                </a:solidFill>
              </a:rPr>
              <a:t>the Fourth Front</a:t>
            </a:r>
            <a:r>
              <a:rPr lang="en-US" sz="2400" dirty="0" smtClean="0">
                <a:solidFill>
                  <a:prstClr val="black">
                    <a:lumMod val="65000"/>
                    <a:lumOff val="35000"/>
                  </a:prstClr>
                </a:solidFill>
              </a:rPr>
              <a:t>.”</a:t>
            </a:r>
            <a:endParaRPr lang="en-US" sz="2400" dirty="0"/>
          </a:p>
        </p:txBody>
      </p:sp>
      <p:pic>
        <p:nvPicPr>
          <p:cNvPr id="7" name="Picture 6"/>
          <p:cNvPicPr>
            <a:picLocks noChangeAspect="1"/>
          </p:cNvPicPr>
          <p:nvPr/>
        </p:nvPicPr>
        <p:blipFill>
          <a:blip r:embed="rId2"/>
          <a:stretch>
            <a:fillRect/>
          </a:stretch>
        </p:blipFill>
        <p:spPr>
          <a:xfrm>
            <a:off x="6559963" y="5462864"/>
            <a:ext cx="2399012" cy="1294204"/>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581" y="346351"/>
            <a:ext cx="7719310" cy="6234359"/>
          </a:xfrm>
        </p:spPr>
        <p:txBody>
          <a:bodyPr/>
          <a:lstStyle/>
          <a:p>
            <a:r>
              <a:rPr lang="en-US" sz="1800" dirty="0" smtClean="0"/>
              <a:t> </a:t>
            </a:r>
            <a:r>
              <a:rPr lang="en-US" sz="2400" dirty="0" smtClean="0">
                <a:solidFill>
                  <a:schemeClr val="tx1"/>
                </a:solidFill>
              </a:rPr>
              <a:t>“War seems to have seeped back and flooded the entire social field.”</a:t>
            </a:r>
            <a:r>
              <a:rPr lang="en-US" sz="1800" dirty="0" smtClean="0"/>
              <a:t/>
            </a:r>
            <a:br>
              <a:rPr lang="en-US" sz="1800" dirty="0" smtClean="0"/>
            </a:br>
            <a:r>
              <a:rPr lang="en-US" sz="1800" dirty="0" smtClean="0"/>
              <a:t>			Michael </a:t>
            </a:r>
            <a:r>
              <a:rPr lang="en-US" sz="1800" dirty="0" err="1" smtClean="0"/>
              <a:t>Hardt</a:t>
            </a:r>
            <a:r>
              <a:rPr lang="en-US" sz="1800" dirty="0" smtClean="0"/>
              <a:t> and Antonio Negri (2000)</a:t>
            </a:r>
            <a:br>
              <a:rPr lang="en-US" sz="1800" dirty="0" smtClean="0"/>
            </a:br>
            <a:r>
              <a:rPr lang="en-US" sz="1800" dirty="0" smtClean="0"/>
              <a:t/>
            </a:r>
            <a:br>
              <a:rPr lang="en-US" sz="1800" dirty="0" smtClean="0"/>
            </a:br>
            <a:r>
              <a:rPr lang="en-US" sz="1800" dirty="0" smtClean="0"/>
              <a:t/>
            </a:r>
            <a:br>
              <a:rPr lang="en-US" sz="1800" dirty="0" smtClean="0"/>
            </a:br>
            <a:r>
              <a:rPr lang="en-US" sz="1800" dirty="0" smtClean="0"/>
              <a:t>“</a:t>
            </a:r>
            <a:r>
              <a:rPr lang="en-US" sz="1800" b="1" dirty="0" smtClean="0"/>
              <a:t>Total war</a:t>
            </a:r>
            <a:r>
              <a:rPr lang="en-US" sz="1800" dirty="0" smtClean="0"/>
              <a:t> is a war in which a belligerent engages in the complete mobilization of all available resources and population. In the mid-19th century, "total war" was identified by scholars as a separate class of warfare. In a total war, there is less differentiation between combatants and non-combatants than in other conflicts . . . ”</a:t>
            </a:r>
            <a:br>
              <a:rPr lang="en-US" sz="1800" dirty="0" smtClean="0"/>
            </a:br>
            <a:r>
              <a:rPr lang="en-US" sz="1800" dirty="0" smtClean="0"/>
              <a:t>			Wikipedia 				</a:t>
            </a:r>
            <a:br>
              <a:rPr lang="en-US" sz="1800" dirty="0" smtClean="0"/>
            </a:br>
            <a:r>
              <a:rPr lang="en-US" sz="1800" dirty="0" smtClean="0"/>
              <a:t/>
            </a:r>
            <a:br>
              <a:rPr lang="en-US" sz="1800" dirty="0" smtClean="0"/>
            </a:br>
            <a:r>
              <a:rPr lang="en-US" sz="1800" dirty="0" smtClean="0"/>
              <a:t/>
            </a:r>
            <a:br>
              <a:rPr lang="en-US" sz="1800" dirty="0" smtClean="0"/>
            </a:br>
            <a:r>
              <a:rPr lang="en-US" sz="1800" dirty="0" smtClean="0"/>
              <a:t>“</a:t>
            </a:r>
            <a:r>
              <a:rPr lang="en-US" sz="1800" b="1" dirty="0" err="1" smtClean="0"/>
              <a:t>Netwar</a:t>
            </a:r>
            <a:r>
              <a:rPr lang="en-US" sz="1800" dirty="0" smtClean="0"/>
              <a:t> refers to information-related conflict at a grand level between nations or societies. It means trying to disrupt, damage, or modify what a target population ‘knows’ or thinks it knows about itself and the world around it. . . . In other words, </a:t>
            </a:r>
            <a:r>
              <a:rPr lang="en-US" sz="1800" dirty="0" err="1" smtClean="0"/>
              <a:t>netwar</a:t>
            </a:r>
            <a:r>
              <a:rPr lang="en-US" sz="1800" dirty="0" smtClean="0"/>
              <a:t> represents a new entry on the spectrum of conflict that spans economic, political, and social as well as military forms of ‘war.’” </a:t>
            </a:r>
            <a:br>
              <a:rPr lang="en-US" sz="1800" dirty="0" smtClean="0"/>
            </a:br>
            <a:r>
              <a:rPr lang="en-US" sz="1800" dirty="0" smtClean="0"/>
              <a:t>			Rand Corporation Report (1993) </a:t>
            </a:r>
            <a:br>
              <a:rPr lang="en-US" sz="1800" dirty="0" smtClean="0"/>
            </a:br>
            <a:r>
              <a:rPr lang="en-US" sz="1800" dirty="0" smtClean="0"/>
              <a:t> </a:t>
            </a:r>
            <a:br>
              <a:rPr lang="en-US" sz="1800" dirty="0" smtClean="0"/>
            </a:br>
            <a:r>
              <a:rPr lang="en-US" sz="1800" dirty="0" smtClean="0"/>
              <a:t/>
            </a:r>
            <a:br>
              <a:rPr lang="en-US" sz="1800" dirty="0" smtClean="0"/>
            </a:br>
            <a:endParaRPr lang="en-US" sz="1800" dirty="0"/>
          </a:p>
        </p:txBody>
      </p:sp>
    </p:spTree>
  </p:cSld>
  <p:clrMapOvr>
    <a:masterClrMapping/>
  </p:clrMapOvr>
</p:sld>
</file>

<file path=ppt/theme/theme1.xml><?xml version="1.0" encoding="utf-8"?>
<a:theme xmlns:a="http://schemas.openxmlformats.org/drawingml/2006/main" name="Advantage">
  <a:themeElements>
    <a:clrScheme name="Advantage">
      <a:dk1>
        <a:sysClr val="windowText" lastClr="000000"/>
      </a:dk1>
      <a:lt1>
        <a:sysClr val="window" lastClr="FFFFFF"/>
      </a:lt1>
      <a:dk2>
        <a:srgbClr val="2B142D"/>
      </a:dk2>
      <a:lt2>
        <a:srgbClr val="C3AFCC"/>
      </a:lt2>
      <a:accent1>
        <a:srgbClr val="663366"/>
      </a:accent1>
      <a:accent2>
        <a:srgbClr val="330F42"/>
      </a:accent2>
      <a:accent3>
        <a:srgbClr val="666699"/>
      </a:accent3>
      <a:accent4>
        <a:srgbClr val="999966"/>
      </a:accent4>
      <a:accent5>
        <a:srgbClr val="F7901E"/>
      </a:accent5>
      <a:accent6>
        <a:srgbClr val="A3A101"/>
      </a:accent6>
      <a:hlink>
        <a:srgbClr val="BC5FBC"/>
      </a:hlink>
      <a:folHlink>
        <a:srgbClr val="9775A7"/>
      </a:folHlink>
    </a:clrScheme>
    <a:fontScheme name="Advantage">
      <a:majorFont>
        <a:latin typeface="Rockwell"/>
        <a:ea typeface=""/>
        <a:cs typeface=""/>
        <a:font script="Jpan" typeface="ＭＳ ゴシック"/>
      </a:majorFont>
      <a:minorFont>
        <a:latin typeface="Rockwell"/>
        <a:ea typeface=""/>
        <a:cs typeface=""/>
        <a:font script="Jpan" typeface="ＭＳ ゴシック"/>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Advantage.thmx</Template>
  <TotalTime>1131</TotalTime>
  <Words>2462</Words>
  <Application>Microsoft Office PowerPoint</Application>
  <PresentationFormat>On-screen Show (4:3)</PresentationFormat>
  <Paragraphs>114</Paragraphs>
  <Slides>25</Slides>
  <Notes>2</Notes>
  <HiddenSlides>0</HiddenSlides>
  <MMClips>2</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Advantage</vt:lpstr>
      <vt:lpstr>Selling War #2</vt:lpstr>
      <vt:lpstr>The First Television War: Vietnam</vt:lpstr>
      <vt:lpstr>PowerPoint Presentation</vt:lpstr>
      <vt:lpstr>Operation Desert Storm (1990-1991)</vt:lpstr>
      <vt:lpstr> Iraq War (2003-2011)</vt:lpstr>
      <vt:lpstr>What counts as The News (and who counts as a journalist)?</vt:lpstr>
      <vt:lpstr>    Embed-Time Stories</vt:lpstr>
      <vt:lpstr>PowerPoint Presentation</vt:lpstr>
      <vt:lpstr> “War seems to have seeped back and flooded the entire social field.”    Michael Hardt and Antonio Negri (2000)   “Total war is a war in which a belligerent engages in the complete mobilization of all available resources and population. In the mid-19th century, "total war" was identified by scholars as a separate class of warfare. In a total war, there is less differentiation between combatants and non-combatants than in other conflicts . . . ”    Wikipedia        “Netwar refers to information-related conflict at a grand level between nations or societies. It means trying to disrupt, damage, or modify what a target population ‘knows’ or thinks it knows about itself and the world around it. . . . In other words, netwar represents a new entry on the spectrum of conflict that spans economic, political, and social as well as military forms of ‘war.’”     Rand Corporation Report (1993)     </vt:lpstr>
      <vt:lpstr>Military-Television Collaborations</vt:lpstr>
      <vt:lpstr>Instant History</vt:lpstr>
      <vt:lpstr>Simultaneous Entertainments</vt:lpstr>
      <vt:lpstr>Jessica Lynch’s “Story”</vt:lpstr>
      <vt:lpstr>Live Reporting in the 24-hour News Cycle</vt:lpstr>
      <vt:lpstr>“Live” Reporting</vt:lpstr>
      <vt:lpstr>News Coverage and Video Games</vt:lpstr>
      <vt:lpstr>    Military-Entertainment Research Partnerships</vt:lpstr>
      <vt:lpstr>PowerPoint Presentation</vt:lpstr>
      <vt:lpstr>Kuma\War</vt:lpstr>
      <vt:lpstr>Medium Specificity?</vt:lpstr>
      <vt:lpstr>From Montage to Windowing</vt:lpstr>
      <vt:lpstr>“The industry used to produce films, TV programs, books, and music. Now it makes brands.”     The Economist, 1998</vt:lpstr>
      <vt:lpstr>PowerPoint Presentation</vt:lpstr>
      <vt:lpstr>PowerPoint Presentation</vt:lpstr>
      <vt:lpstr> Torn from the headlines…</vt:lpstr>
    </vt:vector>
  </TitlesOfParts>
  <Company>uci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Selling War</dc:title>
  <dc:creator>MICHAEL SZALAY</dc:creator>
  <cp:lastModifiedBy>core</cp:lastModifiedBy>
  <cp:revision>73</cp:revision>
  <dcterms:created xsi:type="dcterms:W3CDTF">2014-02-25T22:23:44Z</dcterms:created>
  <dcterms:modified xsi:type="dcterms:W3CDTF">2014-02-26T18:00:36Z</dcterms:modified>
</cp:coreProperties>
</file>