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8" r:id="rId2"/>
    <p:sldId id="293" r:id="rId3"/>
    <p:sldId id="315" r:id="rId4"/>
    <p:sldId id="313" r:id="rId5"/>
    <p:sldId id="305" r:id="rId6"/>
    <p:sldId id="277" r:id="rId7"/>
    <p:sldId id="307" r:id="rId8"/>
    <p:sldId id="309" r:id="rId9"/>
    <p:sldId id="310" r:id="rId10"/>
    <p:sldId id="270" r:id="rId11"/>
    <p:sldId id="275" r:id="rId12"/>
    <p:sldId id="299" r:id="rId13"/>
    <p:sldId id="316" r:id="rId14"/>
    <p:sldId id="261" r:id="rId15"/>
    <p:sldId id="262" r:id="rId16"/>
    <p:sldId id="289" r:id="rId17"/>
    <p:sldId id="292" r:id="rId18"/>
    <p:sldId id="291" r:id="rId19"/>
    <p:sldId id="290" r:id="rId20"/>
    <p:sldId id="325" r:id="rId21"/>
    <p:sldId id="317" r:id="rId22"/>
    <p:sldId id="280" r:id="rId23"/>
    <p:sldId id="269" r:id="rId24"/>
    <p:sldId id="281" r:id="rId25"/>
    <p:sldId id="322" r:id="rId26"/>
    <p:sldId id="323" r:id="rId27"/>
    <p:sldId id="318"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9" autoAdjust="0"/>
    <p:restoredTop sz="94640" autoAdjust="0"/>
  </p:normalViewPr>
  <p:slideViewPr>
    <p:cSldViewPr snapToGrid="0" snapToObjects="1">
      <p:cViewPr varScale="1">
        <p:scale>
          <a:sx n="101" d="100"/>
          <a:sy n="101" d="100"/>
        </p:scale>
        <p:origin x="-1242" y="-90"/>
      </p:cViewPr>
      <p:guideLst>
        <p:guide orient="horz" pos="2160"/>
        <p:guide pos="2880"/>
      </p:guideLst>
    </p:cSldViewPr>
  </p:slideViewPr>
  <p:outlineViewPr>
    <p:cViewPr>
      <p:scale>
        <a:sx n="33" d="100"/>
        <a:sy n="33" d="100"/>
      </p:scale>
      <p:origin x="0" y="989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C4FDE194-6CB6-594B-A84D-927CA03301FB}" type="datetimeFigureOut">
              <a:rPr lang="en-US" smtClean="0"/>
              <a:pPr/>
              <a:t>3/3/2014</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C4FDE194-6CB6-594B-A84D-927CA03301FB}" type="datetimeFigureOut">
              <a:rPr lang="en-US" smtClean="0"/>
              <a:pPr/>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4FDE194-6CB6-594B-A84D-927CA03301FB}" type="datetimeFigureOut">
              <a:rPr lang="en-US" smtClean="0"/>
              <a:pPr/>
              <a:t>3/3/2014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C73409-8D16-B94D-BF84-09F506EA45F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C4FDE194-6CB6-594B-A84D-927CA03301FB}" type="datetimeFigureOut">
              <a:rPr lang="en-US" smtClean="0"/>
              <a:pPr/>
              <a:t>3/3/2014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C73409-8D16-B94D-BF84-09F506EA45F3}"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81093" y="3733800"/>
            <a:ext cx="325526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C4FDE194-6CB6-594B-A84D-927CA03301FB}" type="datetimeFigureOut">
              <a:rPr lang="en-US" smtClean="0"/>
              <a:pPr/>
              <a:t>3/3/2014</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C4FDE194-6CB6-594B-A84D-927CA03301FB}" type="datetimeFigureOut">
              <a:rPr lang="en-US" smtClean="0"/>
              <a:pPr/>
              <a:t>3/3/2014</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C4FDE194-6CB6-594B-A84D-927CA03301FB}" type="datetimeFigureOut">
              <a:rPr lang="en-US" smtClean="0"/>
              <a:pPr/>
              <a:t>3/3/2014</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C4FDE194-6CB6-594B-A84D-927CA03301FB}" type="datetimeFigureOut">
              <a:rPr lang="en-US" smtClean="0"/>
              <a:pPr/>
              <a:t>3/3/2014</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C4FDE194-6CB6-594B-A84D-927CA03301FB}" type="datetimeFigureOut">
              <a:rPr lang="en-US" smtClean="0"/>
              <a:pPr/>
              <a:t>3/3/2014</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C4FDE194-6CB6-594B-A84D-927CA03301FB}" type="datetimeFigureOut">
              <a:rPr lang="en-US" smtClean="0"/>
              <a:pPr/>
              <a:t>3/3/2014</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C4FDE194-6CB6-594B-A84D-927CA03301FB}" type="datetimeFigureOut">
              <a:rPr lang="en-US" smtClean="0"/>
              <a:pPr/>
              <a:t>3/3/2014</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4FC73409-8D16-B94D-BF84-09F506EA45F3}" type="slidenum">
              <a:rPr lang="en-US" smtClean="0"/>
              <a:pPr/>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4FDE194-6CB6-594B-A84D-927CA03301FB}" type="datetimeFigureOut">
              <a:rPr lang="en-US" smtClean="0"/>
              <a:pPr/>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C4FDE194-6CB6-594B-A84D-927CA03301FB}" type="datetimeFigureOut">
              <a:rPr lang="en-US" smtClean="0"/>
              <a:pPr/>
              <a:t>3/3/2014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C73409-8D16-B94D-BF84-09F506EA45F3}" type="slidenum">
              <a:rPr lang="en-US" smtClean="0"/>
              <a:pPr/>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4FDE194-6CB6-594B-A84D-927CA03301FB}" type="datetimeFigureOut">
              <a:rPr lang="en-US" smtClean="0"/>
              <a:pPr/>
              <a:t>3/3/2014</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4FC73409-8D16-B94D-BF84-09F506EA45F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4FDE194-6CB6-594B-A84D-927CA03301FB}" type="datetimeFigureOut">
              <a:rPr lang="en-US" smtClean="0"/>
              <a:pPr/>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C4FDE194-6CB6-594B-A84D-927CA03301FB}" type="datetimeFigureOut">
              <a:rPr lang="en-US" smtClean="0"/>
              <a:pPr/>
              <a:t>3/3/2014</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4FC73409-8D16-B94D-BF84-09F506EA45F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file:///\\localhost\Users\michaelszalay\Dropbox\Core\Core%20PowerPoint\2014_02_20\24Season2Ep1_1043_1450.mov"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ideo" Target="file:///\\localhost\Users\michaelszalay\Desktop\PowerPoint%20Pics\Jack%20Bauer.png" TargetMode="Externa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ideo" Target="file:///\\localhost\Users\michaelszalay\Dropbox\Core\Core%20PowerPoint\2014_02_20\24Season02Ep19_1900_2020.mov"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file:///\\localhost\Users\michaelszalay\Dropbox\Core\Core%20PowerPoint\2014_2_12\CNN.m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7"/>
            <a:ext cx="4038600" cy="937931"/>
          </a:xfrm>
        </p:spPr>
        <p:txBody>
          <a:bodyPr/>
          <a:lstStyle/>
          <a:p>
            <a:r>
              <a:rPr lang="en-US" dirty="0" smtClean="0"/>
              <a:t>Selling War</a:t>
            </a:r>
            <a:endParaRPr lang="en-US" dirty="0"/>
          </a:p>
        </p:txBody>
      </p:sp>
      <p:sp>
        <p:nvSpPr>
          <p:cNvPr id="3" name="Subtitle 2"/>
          <p:cNvSpPr>
            <a:spLocks noGrp="1"/>
          </p:cNvSpPr>
          <p:nvPr>
            <p:ph type="subTitle" idx="1"/>
          </p:nvPr>
        </p:nvSpPr>
        <p:spPr>
          <a:xfrm>
            <a:off x="4800600" y="5216041"/>
            <a:ext cx="4038600" cy="1095112"/>
          </a:xfrm>
        </p:spPr>
        <p:txBody>
          <a:bodyPr/>
          <a:lstStyle/>
          <a:p>
            <a:r>
              <a:rPr lang="en-US" dirty="0" smtClean="0"/>
              <a:t>Michael Szalay</a:t>
            </a:r>
          </a:p>
          <a:p>
            <a:r>
              <a:rPr lang="en-US" dirty="0" smtClean="0"/>
              <a:t>Humanities Core, Winter 2014</a:t>
            </a:r>
            <a:endParaRPr lang="en-US" dirty="0"/>
          </a:p>
        </p:txBody>
      </p:sp>
      <p:pic>
        <p:nvPicPr>
          <p:cNvPr id="5" name="Picture 4" descr="Movie-Ticket-1.gif"/>
          <p:cNvPicPr>
            <a:picLocks noChangeAspect="1"/>
          </p:cNvPicPr>
          <p:nvPr/>
        </p:nvPicPr>
        <p:blipFill>
          <a:blip r:embed="rId2"/>
          <a:stretch>
            <a:fillRect/>
          </a:stretch>
        </p:blipFill>
        <p:spPr>
          <a:xfrm>
            <a:off x="4573120" y="157603"/>
            <a:ext cx="2110771" cy="2191112"/>
          </a:xfrm>
          <a:prstGeom prst="rect">
            <a:avLst/>
          </a:prstGeom>
        </p:spPr>
      </p:pic>
      <p:pic>
        <p:nvPicPr>
          <p:cNvPr id="7" name="Picture 6" descr="Frontlines-Fuel-Of-War-Game-Pc-Games-Game-Video-Game-Computer-Game-900x1440.jpg"/>
          <p:cNvPicPr>
            <a:picLocks noChangeAspect="1"/>
          </p:cNvPicPr>
          <p:nvPr/>
        </p:nvPicPr>
        <p:blipFill>
          <a:blip r:embed="rId3"/>
          <a:stretch>
            <a:fillRect/>
          </a:stretch>
        </p:blipFill>
        <p:spPr>
          <a:xfrm>
            <a:off x="6793031" y="2363760"/>
            <a:ext cx="2178703" cy="2039039"/>
          </a:xfrm>
          <a:prstGeom prst="rect">
            <a:avLst/>
          </a:prstGeom>
        </p:spPr>
      </p:pic>
      <p:pic>
        <p:nvPicPr>
          <p:cNvPr id="9" name="Picture 8" descr="arlington_national_cemetery.jpg"/>
          <p:cNvPicPr>
            <a:picLocks noChangeAspect="1"/>
          </p:cNvPicPr>
          <p:nvPr/>
        </p:nvPicPr>
        <p:blipFill>
          <a:blip r:embed="rId4"/>
          <a:stretch>
            <a:fillRect/>
          </a:stretch>
        </p:blipFill>
        <p:spPr>
          <a:xfrm>
            <a:off x="122295" y="157603"/>
            <a:ext cx="4450825" cy="4245196"/>
          </a:xfrm>
          <a:prstGeom prst="rect">
            <a:avLst/>
          </a:prstGeom>
        </p:spPr>
      </p:pic>
      <p:pic>
        <p:nvPicPr>
          <p:cNvPr id="10" name="Picture 9" descr="fortress_tank.jpg"/>
          <p:cNvPicPr>
            <a:picLocks noChangeAspect="1"/>
          </p:cNvPicPr>
          <p:nvPr/>
        </p:nvPicPr>
        <p:blipFill>
          <a:blip r:embed="rId5"/>
          <a:stretch>
            <a:fillRect/>
          </a:stretch>
        </p:blipFill>
        <p:spPr>
          <a:xfrm>
            <a:off x="4573120" y="2348716"/>
            <a:ext cx="2114845" cy="2054083"/>
          </a:xfrm>
          <a:prstGeom prst="rect">
            <a:avLst/>
          </a:prstGeom>
        </p:spPr>
      </p:pic>
      <p:pic>
        <p:nvPicPr>
          <p:cNvPr id="11" name="Picture 10" descr="Nuclear-explosion_Wallpaper_66rp.jpg"/>
          <p:cNvPicPr>
            <a:picLocks noChangeAspect="1"/>
          </p:cNvPicPr>
          <p:nvPr/>
        </p:nvPicPr>
        <p:blipFill>
          <a:blip r:embed="rId6"/>
          <a:stretch>
            <a:fillRect/>
          </a:stretch>
        </p:blipFill>
        <p:spPr>
          <a:xfrm>
            <a:off x="6793031" y="157603"/>
            <a:ext cx="2178703" cy="220615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and Power </a:t>
            </a:r>
            <a:endParaRPr lang="en-US" dirty="0"/>
          </a:p>
        </p:txBody>
      </p:sp>
      <p:pic>
        <p:nvPicPr>
          <p:cNvPr id="4" name="24Season2Ep1_1043_1450.mov">
            <a:hlinkClick r:id="" action="ppaction://media"/>
          </p:cNvPr>
          <p:cNvPicPr>
            <a:picLocks noGrp="1"/>
          </p:cNvPicPr>
          <p:nvPr>
            <p:ph idx="1"/>
            <a:videoFile r:link="rId1"/>
          </p:nvPr>
        </p:nvPicPr>
        <p:blipFill>
          <a:blip r:embed="rId3"/>
          <a:stretch>
            <a:fillRect/>
          </a:stretch>
        </p:blipFill>
        <p:spPr>
          <a:xfrm>
            <a:off x="598466" y="1981200"/>
            <a:ext cx="7356518" cy="4144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69147"/>
            <a:ext cx="7556313" cy="832675"/>
          </a:xfrm>
        </p:spPr>
        <p:txBody>
          <a:bodyPr/>
          <a:lstStyle/>
          <a:p>
            <a:r>
              <a:rPr lang="en-US" sz="2800" dirty="0" smtClean="0"/>
              <a:t>         The Male Gaze</a:t>
            </a:r>
            <a:endParaRPr lang="en-US" sz="2800" dirty="0"/>
          </a:p>
        </p:txBody>
      </p:sp>
      <p:sp>
        <p:nvSpPr>
          <p:cNvPr id="3" name="Content Placeholder 2"/>
          <p:cNvSpPr>
            <a:spLocks noGrp="1"/>
          </p:cNvSpPr>
          <p:nvPr>
            <p:ph idx="1"/>
          </p:nvPr>
        </p:nvSpPr>
        <p:spPr>
          <a:xfrm>
            <a:off x="498475" y="1322497"/>
            <a:ext cx="4741086" cy="4803667"/>
          </a:xfrm>
        </p:spPr>
        <p:txBody>
          <a:bodyPr>
            <a:normAutofit fontScale="92500"/>
          </a:bodyPr>
          <a:lstStyle/>
          <a:p>
            <a:r>
              <a:rPr lang="en-US" dirty="0" smtClean="0">
                <a:solidFill>
                  <a:schemeClr val="tx1"/>
                </a:solidFill>
              </a:rPr>
              <a:t>Laura </a:t>
            </a:r>
            <a:r>
              <a:rPr lang="en-US" dirty="0" err="1" smtClean="0">
                <a:solidFill>
                  <a:schemeClr val="tx1"/>
                </a:solidFill>
              </a:rPr>
              <a:t>Mulvey</a:t>
            </a:r>
            <a:r>
              <a:rPr lang="en-US" dirty="0" smtClean="0">
                <a:solidFill>
                  <a:schemeClr val="tx1"/>
                </a:solidFill>
              </a:rPr>
              <a:t> argues that the cinema is the medium for male subjects to further exert their mastery over female objects, identifying with the dominant gaze of the camera. “The male gaze projects its fantasy upon the female figure” who becomes simultaneously idealized and immobilized. Women are to be looked at and put on display; both the camera apparatus and the male gaze regulate their gaze and thus women can only identity with the self as an object.</a:t>
            </a:r>
          </a:p>
          <a:p>
            <a:pPr lvl="3"/>
            <a:r>
              <a:rPr lang="en-US" dirty="0" smtClean="0">
                <a:solidFill>
                  <a:schemeClr val="tx1"/>
                </a:solidFill>
              </a:rPr>
              <a:t>Jennifer Reinhardt</a:t>
            </a:r>
          </a:p>
          <a:p>
            <a:pPr lvl="3"/>
            <a:r>
              <a:rPr lang="en-US" dirty="0" smtClean="0">
                <a:solidFill>
                  <a:schemeClr val="tx1"/>
                </a:solidFill>
              </a:rPr>
              <a:t>http://csmt.uchicago.edu/glossary2004/gaze.htm</a:t>
            </a:r>
            <a:endParaRPr lang="en-US" dirty="0">
              <a:solidFill>
                <a:schemeClr val="tx1"/>
              </a:solidFill>
            </a:endParaRPr>
          </a:p>
        </p:txBody>
      </p:sp>
      <p:pic>
        <p:nvPicPr>
          <p:cNvPr id="5" name="Picture 4"/>
          <p:cNvPicPr>
            <a:picLocks noChangeAspect="1"/>
          </p:cNvPicPr>
          <p:nvPr/>
        </p:nvPicPr>
        <p:blipFill>
          <a:blip r:embed="rId2"/>
          <a:stretch>
            <a:fillRect/>
          </a:stretch>
        </p:blipFill>
        <p:spPr>
          <a:xfrm>
            <a:off x="5785898" y="2091241"/>
            <a:ext cx="2958712" cy="3880465"/>
          </a:xfrm>
          <a:prstGeom prst="rect">
            <a:avLst/>
          </a:prstGeom>
        </p:spPr>
      </p:pic>
      <p:sp>
        <p:nvSpPr>
          <p:cNvPr id="6" name="TextBox 5"/>
          <p:cNvSpPr txBox="1"/>
          <p:nvPr/>
        </p:nvSpPr>
        <p:spPr>
          <a:xfrm>
            <a:off x="6072170" y="5971706"/>
            <a:ext cx="2951985" cy="369332"/>
          </a:xfrm>
          <a:prstGeom prst="rect">
            <a:avLst/>
          </a:prstGeom>
          <a:noFill/>
        </p:spPr>
        <p:txBody>
          <a:bodyPr wrap="square" rtlCol="0">
            <a:spAutoFit/>
          </a:bodyPr>
          <a:lstStyle/>
          <a:p>
            <a:r>
              <a:rPr lang="en-US" dirty="0" smtClean="0"/>
              <a:t>                    Barbara Kruger</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848" y="222599"/>
            <a:ext cx="7312940" cy="1008241"/>
          </a:xfrm>
        </p:spPr>
        <p:txBody>
          <a:bodyPr/>
          <a:lstStyle/>
          <a:p>
            <a:r>
              <a:rPr lang="en-US" sz="2800" dirty="0" smtClean="0"/>
              <a:t>Party Propaganda (Insignia of State Power)?</a:t>
            </a:r>
            <a:endParaRPr lang="en-US" sz="2800" dirty="0"/>
          </a:p>
        </p:txBody>
      </p:sp>
      <p:sp>
        <p:nvSpPr>
          <p:cNvPr id="3" name="Content Placeholder 2"/>
          <p:cNvSpPr>
            <a:spLocks noGrp="1"/>
          </p:cNvSpPr>
          <p:nvPr>
            <p:ph idx="1"/>
          </p:nvPr>
        </p:nvSpPr>
        <p:spPr>
          <a:xfrm>
            <a:off x="222586" y="1127546"/>
            <a:ext cx="7279848" cy="1725472"/>
          </a:xfrm>
        </p:spPr>
        <p:txBody>
          <a:bodyPr>
            <a:normAutofit/>
          </a:bodyPr>
          <a:lstStyle/>
          <a:p>
            <a:pPr>
              <a:buNone/>
            </a:pPr>
            <a:r>
              <a:rPr lang="en-US" dirty="0" smtClean="0"/>
              <a:t>“</a:t>
            </a:r>
            <a:r>
              <a:rPr lang="en-US" dirty="0" smtClean="0">
                <a:solidFill>
                  <a:schemeClr val="tx1"/>
                </a:solidFill>
              </a:rPr>
              <a:t>The Republican Party is being run out of News Corp headquarters, masquerading as a cable channel</a:t>
            </a:r>
            <a:r>
              <a:rPr lang="en-US" dirty="0" smtClean="0"/>
              <a:t>.”</a:t>
            </a:r>
          </a:p>
          <a:p>
            <a:pPr>
              <a:buNone/>
            </a:pPr>
            <a:r>
              <a:rPr lang="en-US" dirty="0" smtClean="0"/>
              <a:t>				Jeff </a:t>
            </a:r>
            <a:r>
              <a:rPr lang="en-US" dirty="0" err="1" smtClean="0"/>
              <a:t>Zucker</a:t>
            </a:r>
            <a:r>
              <a:rPr lang="en-US" dirty="0" smtClean="0"/>
              <a:t>, CEO of CNN</a:t>
            </a:r>
            <a:endParaRPr lang="en-US" dirty="0"/>
          </a:p>
        </p:txBody>
      </p:sp>
      <p:pic>
        <p:nvPicPr>
          <p:cNvPr id="5" name="Picture 4"/>
          <p:cNvPicPr>
            <a:picLocks noChangeAspect="1"/>
          </p:cNvPicPr>
          <p:nvPr/>
        </p:nvPicPr>
        <p:blipFill>
          <a:blip r:embed="rId2"/>
          <a:stretch>
            <a:fillRect/>
          </a:stretch>
        </p:blipFill>
        <p:spPr>
          <a:xfrm>
            <a:off x="6682553" y="2132846"/>
            <a:ext cx="1829379" cy="2744069"/>
          </a:xfrm>
          <a:prstGeom prst="rect">
            <a:avLst/>
          </a:prstGeom>
        </p:spPr>
      </p:pic>
      <p:sp>
        <p:nvSpPr>
          <p:cNvPr id="6" name="TextBox 5"/>
          <p:cNvSpPr txBox="1"/>
          <p:nvPr/>
        </p:nvSpPr>
        <p:spPr>
          <a:xfrm>
            <a:off x="3456619" y="2853018"/>
            <a:ext cx="3036022" cy="2031325"/>
          </a:xfrm>
          <a:prstGeom prst="rect">
            <a:avLst/>
          </a:prstGeom>
          <a:noFill/>
        </p:spPr>
        <p:txBody>
          <a:bodyPr wrap="square" rtlCol="0">
            <a:spAutoFit/>
          </a:bodyPr>
          <a:lstStyle/>
          <a:p>
            <a:r>
              <a:rPr lang="en-US" dirty="0" smtClean="0"/>
              <a:t>Roger </a:t>
            </a:r>
            <a:r>
              <a:rPr lang="en-US" dirty="0" err="1" smtClean="0"/>
              <a:t>Ailes</a:t>
            </a:r>
            <a:r>
              <a:rPr lang="en-US" dirty="0" smtClean="0"/>
              <a:t>, pictured right, served as the media consultant for Richard Nixon, Ronald Reagan, and George H. W. Bush, before being made the President of Fox News Channel</a:t>
            </a:r>
            <a:endParaRPr lang="en-US" dirty="0"/>
          </a:p>
        </p:txBody>
      </p:sp>
      <p:pic>
        <p:nvPicPr>
          <p:cNvPr id="7" name="Picture 6"/>
          <p:cNvPicPr>
            <a:picLocks noChangeAspect="1"/>
          </p:cNvPicPr>
          <p:nvPr/>
        </p:nvPicPr>
        <p:blipFill>
          <a:blip r:embed="rId3"/>
          <a:stretch>
            <a:fillRect/>
          </a:stretch>
        </p:blipFill>
        <p:spPr>
          <a:xfrm>
            <a:off x="352575" y="2729847"/>
            <a:ext cx="2751470" cy="2386130"/>
          </a:xfrm>
          <a:prstGeom prst="rect">
            <a:avLst/>
          </a:prstGeom>
        </p:spPr>
      </p:pic>
      <p:sp>
        <p:nvSpPr>
          <p:cNvPr id="8" name="TextBox 7"/>
          <p:cNvSpPr txBox="1"/>
          <p:nvPr/>
        </p:nvSpPr>
        <p:spPr>
          <a:xfrm>
            <a:off x="1728310" y="5473306"/>
            <a:ext cx="6783622" cy="830997"/>
          </a:xfrm>
          <a:prstGeom prst="rect">
            <a:avLst/>
          </a:prstGeom>
          <a:noFill/>
        </p:spPr>
        <p:txBody>
          <a:bodyPr wrap="square" rtlCol="0">
            <a:spAutoFit/>
          </a:bodyPr>
          <a:lstStyle/>
          <a:p>
            <a:pPr lvl="1"/>
            <a:r>
              <a:rPr lang="en-US" sz="2400" dirty="0" smtClean="0"/>
              <a:t>Season One premiers on November 6, 2001</a:t>
            </a:r>
          </a:p>
          <a:p>
            <a:r>
              <a:rPr lang="en-US" sz="2400" dirty="0" smtClean="0"/>
              <a:t>      Season Two premiers on October 29, 2002</a:t>
            </a:r>
            <a:endParaRPr lang="en-US" sz="2400" dirty="0"/>
          </a:p>
        </p:txBody>
      </p:sp>
      <p:pic>
        <p:nvPicPr>
          <p:cNvPr id="9" name="Picture 8"/>
          <p:cNvPicPr>
            <a:picLocks noChangeAspect="1"/>
          </p:cNvPicPr>
          <p:nvPr/>
        </p:nvPicPr>
        <p:blipFill>
          <a:blip r:embed="rId4"/>
          <a:stretch>
            <a:fillRect/>
          </a:stretch>
        </p:blipFill>
        <p:spPr>
          <a:xfrm>
            <a:off x="222586" y="5473306"/>
            <a:ext cx="2043597" cy="108719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    </a:t>
            </a:r>
            <a:r>
              <a:rPr lang="en-US" sz="4000" b="1" dirty="0" smtClean="0"/>
              <a:t>But . . . </a:t>
            </a:r>
            <a:endParaRPr lang="en-US" sz="4000" b="1" dirty="0"/>
          </a:p>
        </p:txBody>
      </p:sp>
      <p:sp>
        <p:nvSpPr>
          <p:cNvPr id="3" name="Content Placeholder 2"/>
          <p:cNvSpPr>
            <a:spLocks noGrp="1"/>
          </p:cNvSpPr>
          <p:nvPr>
            <p:ph idx="1"/>
          </p:nvPr>
        </p:nvSpPr>
        <p:spPr>
          <a:xfrm>
            <a:off x="498474" y="4189722"/>
            <a:ext cx="7556313" cy="2118598"/>
          </a:xfrm>
        </p:spPr>
        <p:txBody>
          <a:bodyPr>
            <a:normAutofit/>
          </a:bodyPr>
          <a:lstStyle/>
          <a:p>
            <a:r>
              <a:rPr lang="en-US" dirty="0" smtClean="0">
                <a:solidFill>
                  <a:schemeClr val="tx1"/>
                </a:solidFill>
              </a:rPr>
              <a:t>David Palmer is a Democrat. Do we sympathize with him?</a:t>
            </a:r>
          </a:p>
          <a:p>
            <a:r>
              <a:rPr lang="en-US" dirty="0" smtClean="0">
                <a:solidFill>
                  <a:schemeClr val="tx1"/>
                </a:solidFill>
              </a:rPr>
              <a:t>The ultimate source of treason and tyranny lies within:</a:t>
            </a:r>
          </a:p>
          <a:p>
            <a:pPr>
              <a:buNone/>
            </a:pPr>
            <a:r>
              <a:rPr lang="en-US" dirty="0" smtClean="0">
                <a:solidFill>
                  <a:schemeClr val="tx1"/>
                </a:solidFill>
              </a:rPr>
              <a:t>	1) the U.S. government—those attempting to unseat Palmer</a:t>
            </a:r>
          </a:p>
          <a:p>
            <a:pPr>
              <a:buNone/>
            </a:pPr>
            <a:r>
              <a:rPr lang="en-US" dirty="0" smtClean="0">
                <a:solidFill>
                  <a:schemeClr val="tx1"/>
                </a:solidFill>
              </a:rPr>
              <a:t>	2) an international Oil Cartel</a:t>
            </a:r>
          </a:p>
          <a:p>
            <a:pPr>
              <a:buNone/>
            </a:pPr>
            <a:endParaRPr lang="en-US" dirty="0" smtClean="0">
              <a:solidFill>
                <a:schemeClr val="tx1"/>
              </a:solidFill>
            </a:endParaRP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a:p>
        </p:txBody>
      </p:sp>
      <p:pic>
        <p:nvPicPr>
          <p:cNvPr id="4" name="Picture 3"/>
          <p:cNvPicPr>
            <a:picLocks noChangeAspect="1"/>
          </p:cNvPicPr>
          <p:nvPr/>
        </p:nvPicPr>
        <p:blipFill>
          <a:blip r:embed="rId2"/>
          <a:stretch>
            <a:fillRect/>
          </a:stretch>
        </p:blipFill>
        <p:spPr>
          <a:xfrm>
            <a:off x="4017840" y="267169"/>
            <a:ext cx="2724061" cy="334240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Maria Warner, Terrorist</a:t>
            </a:r>
            <a:endParaRPr lang="en-US" dirty="0"/>
          </a:p>
        </p:txBody>
      </p:sp>
      <p:pic>
        <p:nvPicPr>
          <p:cNvPr id="6" name="Picture 5"/>
          <p:cNvPicPr>
            <a:picLocks noChangeAspect="1"/>
          </p:cNvPicPr>
          <p:nvPr/>
        </p:nvPicPr>
        <p:blipFill>
          <a:blip r:embed="rId2"/>
          <a:stretch>
            <a:fillRect/>
          </a:stretch>
        </p:blipFill>
        <p:spPr>
          <a:xfrm>
            <a:off x="4506283" y="2594365"/>
            <a:ext cx="4437312" cy="3345366"/>
          </a:xfrm>
          <a:prstGeom prst="rect">
            <a:avLst/>
          </a:prstGeom>
        </p:spPr>
      </p:pic>
      <p:pic>
        <p:nvPicPr>
          <p:cNvPr id="8" name="Picture 7"/>
          <p:cNvPicPr>
            <a:picLocks noChangeAspect="1"/>
          </p:cNvPicPr>
          <p:nvPr/>
        </p:nvPicPr>
        <p:blipFill>
          <a:blip r:embed="rId3"/>
          <a:stretch>
            <a:fillRect/>
          </a:stretch>
        </p:blipFill>
        <p:spPr>
          <a:xfrm>
            <a:off x="332114" y="2840109"/>
            <a:ext cx="3810000" cy="241689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Roger Stanton, Director of NSA </a:t>
            </a:r>
            <a:br>
              <a:rPr lang="en-US" dirty="0" smtClean="0"/>
            </a:br>
            <a:r>
              <a:rPr lang="en-US" dirty="0" smtClean="0"/>
              <a:t>and … Terrorist</a:t>
            </a:r>
            <a:endParaRPr lang="en-US" dirty="0"/>
          </a:p>
        </p:txBody>
      </p:sp>
      <p:pic>
        <p:nvPicPr>
          <p:cNvPr id="5" name="Picture 4"/>
          <p:cNvPicPr>
            <a:picLocks noChangeAspect="1"/>
          </p:cNvPicPr>
          <p:nvPr/>
        </p:nvPicPr>
        <p:blipFill>
          <a:blip r:embed="rId2"/>
          <a:stretch>
            <a:fillRect/>
          </a:stretch>
        </p:blipFill>
        <p:spPr>
          <a:xfrm>
            <a:off x="1322420" y="2368550"/>
            <a:ext cx="5919852" cy="328443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465809"/>
            <a:ext cx="7556313" cy="1180955"/>
          </a:xfrm>
        </p:spPr>
        <p:txBody>
          <a:bodyPr/>
          <a:lstStyle/>
          <a:p>
            <a:r>
              <a:rPr lang="en-US" sz="2000" dirty="0" smtClean="0"/>
              <a:t>“The industry used to produce films, TV programs, books, and music. Now it makes brands.” </a:t>
            </a:r>
            <a:br>
              <a:rPr lang="en-US" sz="2000" dirty="0" smtClean="0"/>
            </a:br>
            <a:r>
              <a:rPr lang="en-US" sz="2000" dirty="0" smtClean="0"/>
              <a:t>			</a:t>
            </a:r>
            <a:r>
              <a:rPr lang="en-US" sz="2000" i="1" dirty="0" smtClean="0"/>
              <a:t>The Economist</a:t>
            </a:r>
            <a:r>
              <a:rPr lang="en-US" sz="2000" dirty="0" smtClean="0"/>
              <a:t>, 1998</a:t>
            </a:r>
            <a:endParaRPr lang="en-US" sz="2000" dirty="0"/>
          </a:p>
        </p:txBody>
      </p:sp>
      <p:pic>
        <p:nvPicPr>
          <p:cNvPr id="4" name="Picture 3"/>
          <p:cNvPicPr>
            <a:picLocks noChangeAspect="1"/>
          </p:cNvPicPr>
          <p:nvPr/>
        </p:nvPicPr>
        <p:blipFill>
          <a:blip r:embed="rId2"/>
          <a:stretch>
            <a:fillRect/>
          </a:stretch>
        </p:blipFill>
        <p:spPr>
          <a:xfrm>
            <a:off x="425337" y="2929566"/>
            <a:ext cx="3789333" cy="2528026"/>
          </a:xfrm>
          <a:prstGeom prst="rect">
            <a:avLst/>
          </a:prstGeom>
        </p:spPr>
      </p:pic>
      <p:pic>
        <p:nvPicPr>
          <p:cNvPr id="5" name="Picture 4"/>
          <p:cNvPicPr>
            <a:picLocks noChangeAspect="1"/>
          </p:cNvPicPr>
          <p:nvPr/>
        </p:nvPicPr>
        <p:blipFill>
          <a:blip r:embed="rId3"/>
          <a:stretch>
            <a:fillRect/>
          </a:stretch>
        </p:blipFill>
        <p:spPr>
          <a:xfrm>
            <a:off x="4611267" y="4193579"/>
            <a:ext cx="4385031" cy="2469963"/>
          </a:xfrm>
          <a:prstGeom prst="rect">
            <a:avLst/>
          </a:prstGeom>
        </p:spPr>
      </p:pic>
      <p:sp>
        <p:nvSpPr>
          <p:cNvPr id="6" name="TextBox 5"/>
          <p:cNvSpPr txBox="1"/>
          <p:nvPr/>
        </p:nvSpPr>
        <p:spPr>
          <a:xfrm>
            <a:off x="747780" y="373871"/>
            <a:ext cx="7382857" cy="461665"/>
          </a:xfrm>
          <a:prstGeom prst="rect">
            <a:avLst/>
          </a:prstGeom>
          <a:noFill/>
        </p:spPr>
        <p:txBody>
          <a:bodyPr wrap="square" rtlCol="0">
            <a:spAutoFit/>
          </a:bodyPr>
          <a:lstStyle/>
          <a:p>
            <a:r>
              <a:rPr lang="en-US" sz="2400" dirty="0" smtClean="0"/>
              <a:t>Brand Propaganda (Insignia of Corporate Power)?</a:t>
            </a: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20519"/>
            <a:ext cx="7556313" cy="893802"/>
          </a:xfrm>
        </p:spPr>
        <p:txBody>
          <a:bodyPr/>
          <a:lstStyle/>
          <a:p>
            <a:r>
              <a:rPr lang="en-US" dirty="0" smtClean="0"/>
              <a:t>The Fox News Echo Chamber</a:t>
            </a:r>
            <a:endParaRPr lang="en-US" sz="3200" dirty="0"/>
          </a:p>
        </p:txBody>
      </p:sp>
      <p:sp>
        <p:nvSpPr>
          <p:cNvPr id="3" name="Content Placeholder 2"/>
          <p:cNvSpPr>
            <a:spLocks noGrp="1"/>
          </p:cNvSpPr>
          <p:nvPr>
            <p:ph idx="1"/>
          </p:nvPr>
        </p:nvSpPr>
        <p:spPr>
          <a:xfrm>
            <a:off x="207718" y="1123495"/>
            <a:ext cx="5673641" cy="3907807"/>
          </a:xfrm>
        </p:spPr>
        <p:txBody>
          <a:bodyPr>
            <a:normAutofit/>
          </a:bodyPr>
          <a:lstStyle/>
          <a:p>
            <a:pPr>
              <a:buNone/>
            </a:pPr>
            <a:r>
              <a:rPr lang="en-US" dirty="0" smtClean="0"/>
              <a:t>	“</a:t>
            </a:r>
            <a:r>
              <a:rPr lang="en-US" dirty="0" smtClean="0">
                <a:solidFill>
                  <a:schemeClr val="tx1"/>
                </a:solidFill>
              </a:rPr>
              <a:t>At a [2007] debate among prospective Republican candidates for the presidency, Fox anchor Brit Hume asked [the candidates to] imagine a scenario in which hundreds of Americans had been killed in three major suicide bombings, but a fourth attack had been averted. The attackers had been captured alive and taken to Guantanamo. U.S. intelligence believes that another attack is planned. “How aggressively would you interrogate” the subjects? </a:t>
            </a:r>
            <a:endParaRPr lang="en-US" dirty="0"/>
          </a:p>
        </p:txBody>
      </p:sp>
      <p:pic>
        <p:nvPicPr>
          <p:cNvPr id="5" name="Picture 4"/>
          <p:cNvPicPr>
            <a:picLocks noChangeAspect="1"/>
          </p:cNvPicPr>
          <p:nvPr/>
        </p:nvPicPr>
        <p:blipFill>
          <a:blip r:embed="rId2"/>
          <a:stretch>
            <a:fillRect/>
          </a:stretch>
        </p:blipFill>
        <p:spPr>
          <a:xfrm>
            <a:off x="6023489" y="2100705"/>
            <a:ext cx="3000895" cy="2439151"/>
          </a:xfrm>
          <a:prstGeom prst="rect">
            <a:avLst/>
          </a:prstGeom>
        </p:spPr>
      </p:pic>
      <p:sp>
        <p:nvSpPr>
          <p:cNvPr id="7" name="TextBox 6"/>
          <p:cNvSpPr txBox="1"/>
          <p:nvPr/>
        </p:nvSpPr>
        <p:spPr>
          <a:xfrm>
            <a:off x="379826" y="4539856"/>
            <a:ext cx="8451116" cy="2031325"/>
          </a:xfrm>
          <a:prstGeom prst="rect">
            <a:avLst/>
          </a:prstGeom>
          <a:noFill/>
        </p:spPr>
        <p:txBody>
          <a:bodyPr wrap="square" rtlCol="0">
            <a:spAutoFit/>
          </a:bodyPr>
          <a:lstStyle/>
          <a:p>
            <a:pPr>
              <a:buNone/>
            </a:pPr>
            <a:r>
              <a:rPr lang="en-US" dirty="0" smtClean="0"/>
              <a:t>“It was an unusual moment in American political debate, maybe even postmodern watershed. </a:t>
            </a:r>
            <a:r>
              <a:rPr lang="en-US" b="1" dirty="0" smtClean="0"/>
              <a:t>A real-life group of presidential candidates was asked by a Fox news anchor, on a Fox hosted debate, to comment on a  hypothetical question torn almost directly out of the script of Fox’s TV show, 24. No wonder, perhaps, that the replies ended up invoking Jack Bauer…”</a:t>
            </a:r>
          </a:p>
          <a:p>
            <a:pPr>
              <a:buNone/>
            </a:pPr>
            <a:r>
              <a:rPr lang="en-US" dirty="0" smtClean="0"/>
              <a:t>			Burstein et. al., </a:t>
            </a:r>
            <a:r>
              <a:rPr lang="en-US" i="1" dirty="0" smtClean="0"/>
              <a:t>Secrets of 24: The Unauthorized Guide</a:t>
            </a:r>
            <a:r>
              <a:rPr lang="en-US" dirty="0" smtClean="0"/>
              <a:t>, 143</a:t>
            </a:r>
            <a:endParaRPr lang="en-US" i="1"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288724"/>
            <a:ext cx="7556313" cy="4098512"/>
          </a:xfrm>
        </p:spPr>
        <p:txBody>
          <a:bodyPr>
            <a:normAutofit lnSpcReduction="10000"/>
          </a:bodyPr>
          <a:lstStyle/>
          <a:p>
            <a:pPr>
              <a:buNone/>
            </a:pPr>
            <a:r>
              <a:rPr lang="en-US" dirty="0" smtClean="0">
                <a:solidFill>
                  <a:schemeClr val="tx1"/>
                </a:solidFill>
              </a:rPr>
              <a:t>	“The ticking clock, perhaps the brand feature most associated with </a:t>
            </a:r>
            <a:r>
              <a:rPr lang="en-US" i="1" dirty="0" smtClean="0">
                <a:solidFill>
                  <a:schemeClr val="tx1"/>
                </a:solidFill>
              </a:rPr>
              <a:t>24</a:t>
            </a:r>
            <a:r>
              <a:rPr lang="en-US" dirty="0" smtClean="0">
                <a:solidFill>
                  <a:schemeClr val="tx1"/>
                </a:solidFill>
              </a:rPr>
              <a:t>, . . .has a subtle connection to “Big FOX” brand identity. It is a brand identifier not just for the individual FOX series, but also for FOX News, as the cable channel makes the claim that it is ‘on the clock’ 24 hours a day” </a:t>
            </a:r>
            <a:r>
              <a:rPr lang="en-US" dirty="0" smtClean="0">
                <a:solidFill>
                  <a:schemeClr val="bg1">
                    <a:lumMod val="50000"/>
                  </a:schemeClr>
                </a:solidFill>
              </a:rPr>
              <a:t>(</a:t>
            </a:r>
            <a:r>
              <a:rPr lang="en-US" dirty="0" err="1" smtClean="0">
                <a:solidFill>
                  <a:schemeClr val="bg1">
                    <a:lumMod val="50000"/>
                  </a:schemeClr>
                </a:solidFill>
              </a:rPr>
              <a:t>Gillan</a:t>
            </a:r>
            <a:r>
              <a:rPr lang="en-US" dirty="0" smtClean="0">
                <a:solidFill>
                  <a:schemeClr val="bg1">
                    <a:lumMod val="50000"/>
                  </a:schemeClr>
                </a:solidFill>
              </a:rPr>
              <a:t>, </a:t>
            </a:r>
            <a:r>
              <a:rPr lang="en-US" i="1" dirty="0" smtClean="0">
                <a:solidFill>
                  <a:schemeClr val="bg1">
                    <a:lumMod val="50000"/>
                  </a:schemeClr>
                </a:solidFill>
              </a:rPr>
              <a:t>Television and New Media</a:t>
            </a:r>
            <a:r>
              <a:rPr lang="en-US" dirty="0" smtClean="0">
                <a:solidFill>
                  <a:schemeClr val="bg1">
                    <a:lumMod val="50000"/>
                  </a:schemeClr>
                </a:solidFill>
              </a:rPr>
              <a:t>, 90).</a:t>
            </a:r>
          </a:p>
          <a:p>
            <a:pPr>
              <a:buNone/>
            </a:pPr>
            <a:r>
              <a:rPr lang="en-US" dirty="0" smtClean="0"/>
              <a:t>	</a:t>
            </a:r>
            <a:r>
              <a:rPr lang="en-US" dirty="0" smtClean="0">
                <a:solidFill>
                  <a:schemeClr val="tx1"/>
                </a:solidFill>
              </a:rPr>
              <a:t>“Jack Bauer’s office, for the first seven seasons the CTU situation room, exceeds even the loftiest fantasies of the most imaginative federal employee, looking much more like the studio of a post-MTV cable news channel, with its urban chic, concrete and exposed beams, and modern-minimalist furniture</a:t>
            </a:r>
            <a:r>
              <a:rPr lang="en-US" dirty="0" smtClean="0"/>
              <a:t>” (Shawn </a:t>
            </a:r>
            <a:r>
              <a:rPr lang="en-US" dirty="0" err="1" smtClean="0"/>
              <a:t>Shimpach</a:t>
            </a:r>
            <a:r>
              <a:rPr lang="en-US" dirty="0" smtClean="0"/>
              <a:t>, </a:t>
            </a:r>
            <a:r>
              <a:rPr lang="en-US" i="1" dirty="0" smtClean="0"/>
              <a:t>Television in Transition </a:t>
            </a:r>
            <a:r>
              <a:rPr lang="en-US" dirty="0" smtClean="0"/>
              <a:t>[New York: John Wiley, 2010], 132).</a:t>
            </a:r>
          </a:p>
          <a:p>
            <a:endParaRPr lang="en-US" dirty="0"/>
          </a:p>
        </p:txBody>
      </p:sp>
      <p:pic>
        <p:nvPicPr>
          <p:cNvPr id="4" name="Picture 3"/>
          <p:cNvPicPr>
            <a:picLocks noChangeAspect="1"/>
          </p:cNvPicPr>
          <p:nvPr/>
        </p:nvPicPr>
        <p:blipFill>
          <a:blip r:embed="rId2"/>
          <a:stretch>
            <a:fillRect/>
          </a:stretch>
        </p:blipFill>
        <p:spPr>
          <a:xfrm>
            <a:off x="6162752" y="4387236"/>
            <a:ext cx="2488481" cy="2005519"/>
          </a:xfrm>
          <a:prstGeom prst="rect">
            <a:avLst/>
          </a:prstGeom>
        </p:spPr>
      </p:pic>
      <p:sp>
        <p:nvSpPr>
          <p:cNvPr id="5" name="TextBox 4"/>
          <p:cNvSpPr txBox="1"/>
          <p:nvPr/>
        </p:nvSpPr>
        <p:spPr>
          <a:xfrm>
            <a:off x="824712" y="4593303"/>
            <a:ext cx="5071981" cy="1477328"/>
          </a:xfrm>
          <a:prstGeom prst="rect">
            <a:avLst/>
          </a:prstGeom>
          <a:noFill/>
        </p:spPr>
        <p:txBody>
          <a:bodyPr wrap="square" rtlCol="0">
            <a:spAutoFit/>
          </a:bodyPr>
          <a:lstStyle/>
          <a:p>
            <a:r>
              <a:rPr lang="en-US" dirty="0" smtClean="0"/>
              <a:t>On “Breaking Ground,” a </a:t>
            </a:r>
            <a:r>
              <a:rPr lang="en-US" i="1" dirty="0" smtClean="0"/>
              <a:t>24</a:t>
            </a:r>
            <a:r>
              <a:rPr lang="en-US" dirty="0" smtClean="0"/>
              <a:t> season four DVD </a:t>
            </a:r>
            <a:r>
              <a:rPr lang="en-US" dirty="0" err="1" smtClean="0"/>
              <a:t>featurette</a:t>
            </a:r>
            <a:r>
              <a:rPr lang="en-US" dirty="0" smtClean="0"/>
              <a:t>, production designer Jeff Hodges explains that the original set of the CTU office was modeled on the FOX Sports set and that the second was modeled on the FOX News set.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8474" y="615420"/>
            <a:ext cx="4516763" cy="5324535"/>
          </a:xfrm>
          <a:prstGeom prst="rect">
            <a:avLst/>
          </a:prstGeom>
          <a:noFill/>
        </p:spPr>
        <p:txBody>
          <a:bodyPr wrap="square" rtlCol="0">
            <a:spAutoFit/>
          </a:bodyPr>
          <a:lstStyle/>
          <a:p>
            <a:r>
              <a:rPr lang="en-US" sz="2000" dirty="0" smtClean="0"/>
              <a:t>“With all its focus on impending threats, </a:t>
            </a:r>
            <a:r>
              <a:rPr lang="en-US" sz="2000" i="1" dirty="0" smtClean="0"/>
              <a:t>24</a:t>
            </a:r>
            <a:r>
              <a:rPr lang="en-US" sz="2000" dirty="0" smtClean="0"/>
              <a:t> parallels the FOX News audience retention strategy of keeping viewers in </a:t>
            </a:r>
            <a:r>
              <a:rPr lang="en-US" sz="2000" b="1" dirty="0" smtClean="0"/>
              <a:t>a heighted state of alert and a constant state of anxiety</a:t>
            </a:r>
            <a:r>
              <a:rPr lang="en-US" sz="2000" dirty="0" smtClean="0"/>
              <a:t>. . . . As the screen splits into quarters on the series as well as on the news, viewers become aware of the simultaneity of threats in a post-9/11 world, but the promise is that </a:t>
            </a:r>
            <a:r>
              <a:rPr lang="en-US" sz="2000" b="1" dirty="0" smtClean="0"/>
              <a:t>Jack Bauer and News Corp, of which he is a part, will be vigilant on the viewers behalf</a:t>
            </a:r>
            <a:r>
              <a:rPr lang="en-US" sz="2000" dirty="0" smtClean="0"/>
              <a:t>.” </a:t>
            </a:r>
          </a:p>
          <a:p>
            <a:endParaRPr lang="en-US" sz="2000" dirty="0" smtClean="0"/>
          </a:p>
          <a:p>
            <a:r>
              <a:rPr lang="en-US" sz="2000" dirty="0" smtClean="0"/>
              <a:t>Jennifer </a:t>
            </a:r>
            <a:r>
              <a:rPr lang="en-US" sz="2000" dirty="0" err="1" smtClean="0"/>
              <a:t>Gillan</a:t>
            </a:r>
            <a:r>
              <a:rPr lang="en-US" sz="2000" dirty="0" smtClean="0"/>
              <a:t>, </a:t>
            </a:r>
            <a:r>
              <a:rPr lang="en-US" sz="2000" i="1" dirty="0" smtClean="0"/>
              <a:t>Television and New Media: Must-Click TV </a:t>
            </a:r>
            <a:r>
              <a:rPr lang="en-US" sz="2000" dirty="0" smtClean="0"/>
              <a:t>(New York: Routledge, 2011), 115.</a:t>
            </a:r>
          </a:p>
        </p:txBody>
      </p:sp>
      <p:pic>
        <p:nvPicPr>
          <p:cNvPr id="6" name="Picture 5"/>
          <p:cNvPicPr>
            <a:picLocks noChangeAspect="1"/>
          </p:cNvPicPr>
          <p:nvPr/>
        </p:nvPicPr>
        <p:blipFill>
          <a:blip r:embed="rId2"/>
          <a:stretch>
            <a:fillRect/>
          </a:stretch>
        </p:blipFill>
        <p:spPr>
          <a:xfrm>
            <a:off x="4964602" y="3273509"/>
            <a:ext cx="4058061" cy="269737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2796" y="0"/>
            <a:ext cx="9989689" cy="685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61116"/>
            <a:ext cx="7556313" cy="1339084"/>
          </a:xfrm>
        </p:spPr>
        <p:txBody>
          <a:bodyPr/>
          <a:lstStyle/>
          <a:p>
            <a:r>
              <a:rPr lang="en-US" dirty="0" smtClean="0"/>
              <a:t>News Corp. Incarnations</a:t>
            </a:r>
            <a:endParaRPr lang="en-US" dirty="0"/>
          </a:p>
        </p:txBody>
      </p:sp>
      <p:sp>
        <p:nvSpPr>
          <p:cNvPr id="3" name="Content Placeholder 2"/>
          <p:cNvSpPr>
            <a:spLocks noGrp="1"/>
          </p:cNvSpPr>
          <p:nvPr>
            <p:ph idx="1"/>
          </p:nvPr>
        </p:nvSpPr>
        <p:spPr>
          <a:xfrm>
            <a:off x="498474" y="1044464"/>
            <a:ext cx="7556313" cy="1358990"/>
          </a:xfrm>
        </p:spPr>
        <p:txBody>
          <a:bodyPr/>
          <a:lstStyle/>
          <a:p>
            <a:r>
              <a:rPr lang="en-US" dirty="0" smtClean="0"/>
              <a:t>“So when </a:t>
            </a:r>
            <a:r>
              <a:rPr lang="en-US" dirty="0" smtClean="0">
                <a:solidFill>
                  <a:schemeClr val="tx1"/>
                </a:solidFill>
              </a:rPr>
              <a:t>Fox </a:t>
            </a:r>
            <a:r>
              <a:rPr lang="en-US" dirty="0" err="1" smtClean="0">
                <a:solidFill>
                  <a:schemeClr val="tx1"/>
                </a:solidFill>
              </a:rPr>
              <a:t>Mulder</a:t>
            </a:r>
            <a:r>
              <a:rPr lang="en-US" dirty="0" smtClean="0">
                <a:solidFill>
                  <a:schemeClr val="tx1"/>
                </a:solidFill>
              </a:rPr>
              <a:t> was reincarnated on Fox News</a:t>
            </a:r>
            <a:r>
              <a:rPr lang="en-US" dirty="0" smtClean="0"/>
              <a:t>, it was like discovering that my first love, who had seemed so sophisticated and had taught me so much about myself and the world, was actually a </a:t>
            </a:r>
            <a:r>
              <a:rPr lang="en-US" dirty="0" err="1" smtClean="0"/>
              <a:t>skeevy</a:t>
            </a:r>
            <a:r>
              <a:rPr lang="en-US" dirty="0" smtClean="0"/>
              <a:t>, none-too-bright loser.”</a:t>
            </a:r>
            <a:endParaRPr lang="en-US" dirty="0"/>
          </a:p>
        </p:txBody>
      </p:sp>
      <p:pic>
        <p:nvPicPr>
          <p:cNvPr id="6" name="Picture 5"/>
          <p:cNvPicPr>
            <a:picLocks noChangeAspect="1"/>
          </p:cNvPicPr>
          <p:nvPr/>
        </p:nvPicPr>
        <p:blipFill>
          <a:blip r:embed="rId2"/>
          <a:stretch>
            <a:fillRect/>
          </a:stretch>
        </p:blipFill>
        <p:spPr>
          <a:xfrm>
            <a:off x="1431330" y="2486021"/>
            <a:ext cx="3132611" cy="1779323"/>
          </a:xfrm>
          <a:prstGeom prst="rect">
            <a:avLst/>
          </a:prstGeom>
        </p:spPr>
      </p:pic>
      <p:pic>
        <p:nvPicPr>
          <p:cNvPr id="8" name="Picture 7"/>
          <p:cNvPicPr>
            <a:picLocks noChangeAspect="1"/>
          </p:cNvPicPr>
          <p:nvPr/>
        </p:nvPicPr>
        <p:blipFill>
          <a:blip r:embed="rId3"/>
          <a:stretch>
            <a:fillRect/>
          </a:stretch>
        </p:blipFill>
        <p:spPr>
          <a:xfrm>
            <a:off x="4563941" y="4850891"/>
            <a:ext cx="2906454" cy="1889195"/>
          </a:xfrm>
          <a:prstGeom prst="rect">
            <a:avLst/>
          </a:prstGeom>
        </p:spPr>
      </p:pic>
      <p:sp>
        <p:nvSpPr>
          <p:cNvPr id="11" name="TextBox 10"/>
          <p:cNvSpPr txBox="1"/>
          <p:nvPr/>
        </p:nvSpPr>
        <p:spPr>
          <a:xfrm>
            <a:off x="593477" y="4713350"/>
            <a:ext cx="3543059" cy="1754327"/>
          </a:xfrm>
          <a:prstGeom prst="rect">
            <a:avLst/>
          </a:prstGeom>
          <a:noFill/>
        </p:spPr>
        <p:txBody>
          <a:bodyPr wrap="square" rtlCol="0">
            <a:spAutoFit/>
          </a:bodyPr>
          <a:lstStyle/>
          <a:p>
            <a:r>
              <a:rPr lang="en-US" dirty="0" smtClean="0"/>
              <a:t>“the promise is that Jack Bauer and News Corp, of which he is a part, will be vigilant on the viewers behalf”</a:t>
            </a:r>
          </a:p>
          <a:p>
            <a:endParaRPr lang="en-US" dirty="0" smtClean="0"/>
          </a:p>
          <a:p>
            <a:r>
              <a:rPr lang="en-US" dirty="0" smtClean="0"/>
              <a:t>	</a:t>
            </a:r>
            <a:r>
              <a:rPr lang="en-US" dirty="0" err="1" smtClean="0"/>
              <a:t>Gillan</a:t>
            </a:r>
            <a:r>
              <a:rPr lang="en-US" dirty="0" smtClean="0"/>
              <a:t> (from previous slide)</a:t>
            </a:r>
            <a:endParaRPr lang="en-US" dirty="0"/>
          </a:p>
        </p:txBody>
      </p:sp>
      <p:sp>
        <p:nvSpPr>
          <p:cNvPr id="12" name="TextBox 11"/>
          <p:cNvSpPr txBox="1"/>
          <p:nvPr/>
        </p:nvSpPr>
        <p:spPr>
          <a:xfrm>
            <a:off x="5240404" y="2569617"/>
            <a:ext cx="3050473" cy="1077218"/>
          </a:xfrm>
          <a:prstGeom prst="rect">
            <a:avLst/>
          </a:prstGeom>
          <a:noFill/>
        </p:spPr>
        <p:txBody>
          <a:bodyPr wrap="square" rtlCol="0">
            <a:spAutoFit/>
          </a:bodyPr>
          <a:lstStyle/>
          <a:p>
            <a:r>
              <a:rPr lang="en-US" sz="1600" dirty="0" err="1" smtClean="0"/>
              <a:t>Inkoo</a:t>
            </a:r>
            <a:r>
              <a:rPr lang="en-US" sz="1600" dirty="0" smtClean="0"/>
              <a:t> Kang, “How Fox News, Terrorists, and Truthiness Ruined the X-Files for Me,” </a:t>
            </a:r>
            <a:r>
              <a:rPr lang="en-US" sz="1600" i="1" dirty="0" smtClean="0"/>
              <a:t>Vulture</a:t>
            </a:r>
            <a:r>
              <a:rPr lang="en-US" sz="1600" dirty="0" smtClean="0"/>
              <a:t>, 9/10/2013</a:t>
            </a:r>
            <a:endParaRPr lang="en-US" sz="1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Jack Bauer . . . </a:t>
            </a:r>
            <a:br>
              <a:rPr lang="en-US" dirty="0" smtClean="0"/>
            </a:br>
            <a:r>
              <a:rPr lang="en-US" dirty="0" smtClean="0"/>
              <a:t>TV Reporter Extraordinaire</a:t>
            </a:r>
            <a:endParaRPr lang="en-US" dirty="0"/>
          </a:p>
        </p:txBody>
      </p:sp>
      <p:pic>
        <p:nvPicPr>
          <p:cNvPr id="4" name="Untitled1.png">
            <a:hlinkClick r:id="" action="ppaction://media"/>
          </p:cNvPr>
          <p:cNvPicPr>
            <a:picLocks noGrp="1"/>
          </p:cNvPicPr>
          <p:nvPr>
            <p:ph idx="1"/>
            <a:videoFile r:link="rId1"/>
          </p:nvPr>
        </p:nvPicPr>
        <p:blipFill>
          <a:blip r:embed="rId3"/>
          <a:stretch>
            <a:fillRect/>
          </a:stretch>
        </p:blipFill>
        <p:spPr>
          <a:xfrm>
            <a:off x="498474" y="2046136"/>
            <a:ext cx="3596397" cy="2767953"/>
          </a:xfrm>
        </p:spPr>
      </p:pic>
      <p:pic>
        <p:nvPicPr>
          <p:cNvPr id="5" name="Picture 4"/>
          <p:cNvPicPr>
            <a:picLocks noChangeAspect="1"/>
          </p:cNvPicPr>
          <p:nvPr/>
        </p:nvPicPr>
        <p:blipFill>
          <a:blip r:embed="rId4"/>
          <a:stretch>
            <a:fillRect/>
          </a:stretch>
        </p:blipFill>
        <p:spPr>
          <a:xfrm>
            <a:off x="4473312" y="3430113"/>
            <a:ext cx="4258252" cy="280148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717446"/>
            <a:ext cx="7556313" cy="5408717"/>
          </a:xfrm>
        </p:spPr>
        <p:txBody>
          <a:bodyPr/>
          <a:lstStyle/>
          <a:p>
            <a:r>
              <a:rPr lang="en-US" dirty="0" smtClean="0"/>
              <a:t>“ . . . </a:t>
            </a:r>
            <a:r>
              <a:rPr lang="en-US" dirty="0" smtClean="0">
                <a:solidFill>
                  <a:schemeClr val="tx1"/>
                </a:solidFill>
              </a:rPr>
              <a:t>the body in </a:t>
            </a:r>
            <a:r>
              <a:rPr lang="en-US" i="1" dirty="0" smtClean="0">
                <a:solidFill>
                  <a:schemeClr val="tx1"/>
                </a:solidFill>
              </a:rPr>
              <a:t>24</a:t>
            </a:r>
            <a:r>
              <a:rPr lang="en-US" dirty="0" smtClean="0">
                <a:solidFill>
                  <a:schemeClr val="tx1"/>
                </a:solidFill>
              </a:rPr>
              <a:t> is construed not so much as flesh and blood but as an informatic database</a:t>
            </a:r>
            <a:r>
              <a:rPr lang="en-US" dirty="0" smtClean="0"/>
              <a:t>. </a:t>
            </a:r>
            <a:r>
              <a:rPr lang="en-US" dirty="0" smtClean="0">
                <a:solidFill>
                  <a:schemeClr val="tx1"/>
                </a:solidFill>
              </a:rPr>
              <a:t>Perhaps the single most emblematic scenario in the show, the one motif that returns with most regularity and which sums up the entire signature of </a:t>
            </a:r>
            <a:r>
              <a:rPr lang="en-US" i="1" dirty="0" smtClean="0">
                <a:solidFill>
                  <a:schemeClr val="tx1"/>
                </a:solidFill>
              </a:rPr>
              <a:t>24</a:t>
            </a:r>
            <a:r>
              <a:rPr lang="en-US" dirty="0" smtClean="0">
                <a:solidFill>
                  <a:schemeClr val="tx1"/>
                </a:solidFill>
              </a:rPr>
              <a:t> in a single gesture, is the interrogation scene. . </a:t>
            </a:r>
            <a:r>
              <a:rPr lang="en-US" dirty="0" smtClean="0"/>
              <a:t>. . </a:t>
            </a:r>
            <a:r>
              <a:rPr lang="en-US" dirty="0" smtClean="0">
                <a:solidFill>
                  <a:schemeClr val="tx1"/>
                </a:solidFill>
              </a:rPr>
              <a:t>The </a:t>
            </a:r>
            <a:r>
              <a:rPr lang="en-US" i="1" dirty="0" smtClean="0">
                <a:solidFill>
                  <a:schemeClr val="tx1"/>
                </a:solidFill>
              </a:rPr>
              <a:t>24</a:t>
            </a:r>
            <a:r>
              <a:rPr lang="en-US" dirty="0" smtClean="0">
                <a:solidFill>
                  <a:schemeClr val="tx1"/>
                </a:solidFill>
              </a:rPr>
              <a:t> interrogation scene always carries a single goal, to extract information from organic bodies. Interrogation is merely the technique used for information retrieval. The body is a database, torture a query algorithm</a:t>
            </a:r>
            <a:r>
              <a:rPr lang="en-US" dirty="0" smtClean="0"/>
              <a:t>.”</a:t>
            </a:r>
          </a:p>
          <a:p>
            <a:pPr lvl="6"/>
            <a:r>
              <a:rPr lang="en-US" dirty="0" smtClean="0"/>
              <a:t>Alexander Galloway,</a:t>
            </a:r>
          </a:p>
          <a:p>
            <a:pPr lvl="6">
              <a:buNone/>
            </a:pPr>
            <a:r>
              <a:rPr lang="en-US" sz="1600" i="1" dirty="0" smtClean="0"/>
              <a:t>The Interface Effect </a:t>
            </a:r>
          </a:p>
          <a:p>
            <a:pPr lvl="6">
              <a:buNone/>
            </a:pPr>
            <a:r>
              <a:rPr lang="en-US" sz="1600" dirty="0" smtClean="0"/>
              <a:t>(New York: Polity, 2012)</a:t>
            </a:r>
            <a:r>
              <a:rPr lang="en-US" dirty="0" smtClean="0"/>
              <a:t>, </a:t>
            </a:r>
            <a:r>
              <a:rPr lang="en-US" sz="1600" dirty="0" smtClean="0"/>
              <a:t>112</a:t>
            </a:r>
            <a:endParaRPr lang="en-US" sz="1600" dirty="0"/>
          </a:p>
        </p:txBody>
      </p:sp>
      <p:pic>
        <p:nvPicPr>
          <p:cNvPr id="4" name="Picture 3"/>
          <p:cNvPicPr>
            <a:picLocks noChangeAspect="1"/>
          </p:cNvPicPr>
          <p:nvPr/>
        </p:nvPicPr>
        <p:blipFill>
          <a:blip r:embed="rId2"/>
          <a:stretch>
            <a:fillRect/>
          </a:stretch>
        </p:blipFill>
        <p:spPr>
          <a:xfrm>
            <a:off x="498474" y="3809886"/>
            <a:ext cx="2524947" cy="2931953"/>
          </a:xfrm>
          <a:prstGeom prst="rect">
            <a:avLst/>
          </a:prstGeom>
        </p:spPr>
      </p:pic>
      <p:pic>
        <p:nvPicPr>
          <p:cNvPr id="5" name="Picture 4"/>
          <p:cNvPicPr>
            <a:picLocks noChangeAspect="1"/>
          </p:cNvPicPr>
          <p:nvPr/>
        </p:nvPicPr>
        <p:blipFill>
          <a:blip r:embed="rId3"/>
          <a:stretch>
            <a:fillRect/>
          </a:stretch>
        </p:blipFill>
        <p:spPr>
          <a:xfrm>
            <a:off x="6490579" y="3425331"/>
            <a:ext cx="2407560" cy="3210080"/>
          </a:xfrm>
          <a:prstGeom prst="rect">
            <a:avLst/>
          </a:prstGeom>
        </p:spPr>
      </p:pic>
      <p:sp>
        <p:nvSpPr>
          <p:cNvPr id="6" name="TextBox 5"/>
          <p:cNvSpPr txBox="1"/>
          <p:nvPr/>
        </p:nvSpPr>
        <p:spPr>
          <a:xfrm>
            <a:off x="3515467" y="5406685"/>
            <a:ext cx="2556704" cy="369332"/>
          </a:xfrm>
          <a:prstGeom prst="rect">
            <a:avLst/>
          </a:prstGeom>
          <a:noFill/>
        </p:spPr>
        <p:txBody>
          <a:bodyPr wrap="square" rtlCol="0">
            <a:spAutoFit/>
          </a:bodyPr>
          <a:lstStyle/>
          <a:p>
            <a:r>
              <a:rPr lang="en-US" dirty="0" smtClean="0"/>
              <a:t>The Body in Numbers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Torture and Price</a:t>
            </a:r>
            <a:endParaRPr lang="en-US" dirty="0"/>
          </a:p>
        </p:txBody>
      </p:sp>
      <p:pic>
        <p:nvPicPr>
          <p:cNvPr id="4" name="24Season02Ep19_1900_2020.mov">
            <a:hlinkClick r:id="" action="ppaction://media"/>
          </p:cNvPr>
          <p:cNvPicPr>
            <a:picLocks noGrp="1"/>
          </p:cNvPicPr>
          <p:nvPr>
            <p:ph idx="1"/>
            <a:videoFile r:link="rId1"/>
          </p:nvPr>
        </p:nvPicPr>
        <p:blipFill>
          <a:blip r:embed="rId3"/>
          <a:stretch>
            <a:fillRect/>
          </a:stretch>
        </p:blipFill>
        <p:spPr>
          <a:xfrm>
            <a:off x="653778" y="1981200"/>
            <a:ext cx="7245894" cy="4144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54600"/>
            <a:ext cx="7556313" cy="1245600"/>
          </a:xfrm>
        </p:spPr>
        <p:txBody>
          <a:bodyPr/>
          <a:lstStyle/>
          <a:p>
            <a:r>
              <a:rPr lang="en-US" sz="2400" dirty="0" smtClean="0"/>
              <a:t>	On </a:t>
            </a:r>
            <a:r>
              <a:rPr lang="en-US" sz="2400" i="1" dirty="0" smtClean="0"/>
              <a:t>24</a:t>
            </a:r>
            <a:endParaRPr lang="en-US" sz="2400" i="1" dirty="0"/>
          </a:p>
        </p:txBody>
      </p:sp>
      <p:sp>
        <p:nvSpPr>
          <p:cNvPr id="3" name="Content Placeholder 2"/>
          <p:cNvSpPr>
            <a:spLocks noGrp="1"/>
          </p:cNvSpPr>
          <p:nvPr>
            <p:ph idx="1"/>
          </p:nvPr>
        </p:nvSpPr>
        <p:spPr>
          <a:xfrm>
            <a:off x="498475" y="846692"/>
            <a:ext cx="5001802" cy="4632382"/>
          </a:xfrm>
        </p:spPr>
        <p:txBody>
          <a:bodyPr>
            <a:normAutofit/>
          </a:bodyPr>
          <a:lstStyle/>
          <a:p>
            <a:r>
              <a:rPr lang="en-US" dirty="0" smtClean="0"/>
              <a:t>“The fixity of specific economies and flows, the logical destiny that this or that must happen no matter what the injury, the militarization of everyday life, the alienation of the here and now in exchange for some profiting to be realized later—such is the ideological framework of millennial American capitalism saturating the show’s moral infrastructure. </a:t>
            </a:r>
            <a:r>
              <a:rPr lang="en-US" dirty="0" smtClean="0">
                <a:solidFill>
                  <a:schemeClr val="accent2"/>
                </a:solidFill>
              </a:rPr>
              <a:t>Fundamentally it concerns the inability to think in a non-economic manner</a:t>
            </a:r>
            <a:r>
              <a:rPr lang="en-US" dirty="0" smtClean="0"/>
              <a:t>.”</a:t>
            </a:r>
          </a:p>
          <a:p>
            <a:pPr lvl="6"/>
            <a:r>
              <a:rPr lang="en-US" dirty="0" smtClean="0"/>
              <a:t>Alexander Galloway</a:t>
            </a:r>
            <a:endParaRPr lang="en-US" dirty="0"/>
          </a:p>
        </p:txBody>
      </p:sp>
      <p:pic>
        <p:nvPicPr>
          <p:cNvPr id="4" name="Picture 3"/>
          <p:cNvPicPr>
            <a:picLocks noChangeAspect="1"/>
          </p:cNvPicPr>
          <p:nvPr/>
        </p:nvPicPr>
        <p:blipFill>
          <a:blip r:embed="rId2"/>
          <a:stretch>
            <a:fillRect/>
          </a:stretch>
        </p:blipFill>
        <p:spPr>
          <a:xfrm>
            <a:off x="5751292" y="2372315"/>
            <a:ext cx="3106759" cy="3106759"/>
          </a:xfrm>
          <a:prstGeom prst="rect">
            <a:avLst/>
          </a:prstGeom>
        </p:spPr>
      </p:pic>
      <p:sp>
        <p:nvSpPr>
          <p:cNvPr id="5" name="TextBox 4"/>
          <p:cNvSpPr txBox="1"/>
          <p:nvPr/>
        </p:nvSpPr>
        <p:spPr>
          <a:xfrm>
            <a:off x="498475" y="5902419"/>
            <a:ext cx="7870127" cy="461665"/>
          </a:xfrm>
          <a:prstGeom prst="rect">
            <a:avLst/>
          </a:prstGeom>
          <a:noFill/>
        </p:spPr>
        <p:txBody>
          <a:bodyPr wrap="square" rtlCol="0">
            <a:spAutoFit/>
          </a:bodyPr>
          <a:lstStyle/>
          <a:p>
            <a:r>
              <a:rPr lang="en-US" sz="2400" dirty="0" smtClean="0"/>
              <a:t>Study Question</a:t>
            </a:r>
            <a:r>
              <a:rPr lang="en-US" sz="2400" dirty="0" smtClean="0">
                <a:solidFill>
                  <a:schemeClr val="tx2">
                    <a:lumMod val="90000"/>
                    <a:lumOff val="10000"/>
                  </a:schemeClr>
                </a:solidFill>
              </a:rPr>
              <a:t>: Does </a:t>
            </a:r>
            <a:r>
              <a:rPr lang="en-US" sz="2400" i="1" dirty="0" smtClean="0">
                <a:solidFill>
                  <a:schemeClr val="tx2">
                    <a:lumMod val="90000"/>
                    <a:lumOff val="10000"/>
                  </a:schemeClr>
                </a:solidFill>
              </a:rPr>
              <a:t>24</a:t>
            </a:r>
            <a:r>
              <a:rPr lang="en-US" sz="2400" dirty="0" smtClean="0">
                <a:solidFill>
                  <a:schemeClr val="tx2">
                    <a:lumMod val="90000"/>
                    <a:lumOff val="10000"/>
                  </a:schemeClr>
                </a:solidFill>
              </a:rPr>
              <a:t> support any “higher value”?</a:t>
            </a:r>
            <a:endParaRPr lang="en-US" sz="2400" dirty="0">
              <a:solidFill>
                <a:schemeClr val="tx2">
                  <a:lumMod val="90000"/>
                  <a:lumOff val="1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pic>
        <p:nvPicPr>
          <p:cNvPr id="4" name="Picture 3"/>
          <p:cNvPicPr>
            <a:picLocks noChangeAspect="1"/>
          </p:cNvPicPr>
          <p:nvPr/>
        </p:nvPicPr>
        <p:blipFill>
          <a:blip r:embed="rId2"/>
          <a:stretch>
            <a:fillRect/>
          </a:stretch>
        </p:blipFill>
        <p:spPr>
          <a:xfrm>
            <a:off x="4720810" y="2438472"/>
            <a:ext cx="3823228" cy="4228040"/>
          </a:xfrm>
          <a:prstGeom prst="rect">
            <a:avLst/>
          </a:prstGeom>
        </p:spPr>
      </p:pic>
      <p:sp>
        <p:nvSpPr>
          <p:cNvPr id="5" name="TextBox 4"/>
          <p:cNvSpPr txBox="1"/>
          <p:nvPr/>
        </p:nvSpPr>
        <p:spPr>
          <a:xfrm>
            <a:off x="498474" y="720172"/>
            <a:ext cx="3887765" cy="4247317"/>
          </a:xfrm>
          <a:prstGeom prst="rect">
            <a:avLst/>
          </a:prstGeom>
          <a:noFill/>
        </p:spPr>
        <p:txBody>
          <a:bodyPr wrap="square" rtlCol="0">
            <a:spAutoFit/>
          </a:bodyPr>
          <a:lstStyle/>
          <a:p>
            <a:r>
              <a:rPr lang="en-US" dirty="0" smtClean="0"/>
              <a:t>The Oxford English Dictionary defines montage as “</a:t>
            </a:r>
            <a:r>
              <a:rPr lang="en-US" b="1" dirty="0" smtClean="0"/>
              <a:t>the process or technique of selecting, editing, and piecing together separate sections of films to form a continuous whole; a sequence or picture resulting from such a process</a:t>
            </a:r>
            <a:r>
              <a:rPr lang="en-US" dirty="0" smtClean="0"/>
              <a:t>.”  Another definition it gives for montage is “</a:t>
            </a:r>
            <a:r>
              <a:rPr lang="en-US" b="1" dirty="0" smtClean="0"/>
              <a:t>the act or process of producing a composite picture by combining several different pictures or pictorial elements so that they blend with or into one another; a picture so produced</a:t>
            </a:r>
            <a:r>
              <a:rPr lang="en-US" dirty="0" smtClean="0"/>
              <a:t>.”  </a:t>
            </a:r>
            <a:endParaRPr lang="en-US" dirty="0"/>
          </a:p>
        </p:txBody>
      </p:sp>
      <p:sp>
        <p:nvSpPr>
          <p:cNvPr id="6" name="TextBox 5"/>
          <p:cNvSpPr txBox="1"/>
          <p:nvPr/>
        </p:nvSpPr>
        <p:spPr>
          <a:xfrm>
            <a:off x="4720810" y="720172"/>
            <a:ext cx="2723397" cy="584776"/>
          </a:xfrm>
          <a:prstGeom prst="rect">
            <a:avLst/>
          </a:prstGeom>
          <a:noFill/>
        </p:spPr>
        <p:txBody>
          <a:bodyPr wrap="square" rtlCol="0">
            <a:spAutoFit/>
          </a:bodyPr>
          <a:lstStyle/>
          <a:p>
            <a:r>
              <a:rPr lang="en-US" sz="3200" dirty="0" smtClean="0"/>
              <a:t>Montage</a:t>
            </a:r>
            <a:endParaRPr lang="en-US" sz="3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096" y="222599"/>
            <a:ext cx="5053995" cy="828758"/>
          </a:xfrm>
        </p:spPr>
        <p:txBody>
          <a:bodyPr/>
          <a:lstStyle/>
          <a:p>
            <a:r>
              <a:rPr lang="en-US" sz="2400" dirty="0" smtClean="0"/>
              <a:t>From Montage to Windowing</a:t>
            </a:r>
            <a:endParaRPr lang="en-US" sz="2400" dirty="0"/>
          </a:p>
        </p:txBody>
      </p:sp>
      <p:pic>
        <p:nvPicPr>
          <p:cNvPr id="4" name="Picture 3"/>
          <p:cNvPicPr>
            <a:picLocks noChangeAspect="1"/>
          </p:cNvPicPr>
          <p:nvPr/>
        </p:nvPicPr>
        <p:blipFill>
          <a:blip r:embed="rId2"/>
          <a:stretch>
            <a:fillRect/>
          </a:stretch>
        </p:blipFill>
        <p:spPr>
          <a:xfrm>
            <a:off x="1558096" y="881134"/>
            <a:ext cx="4395192" cy="2479339"/>
          </a:xfrm>
          <a:prstGeom prst="rect">
            <a:avLst/>
          </a:prstGeom>
        </p:spPr>
      </p:pic>
      <p:sp>
        <p:nvSpPr>
          <p:cNvPr id="5" name="TextBox 4"/>
          <p:cNvSpPr txBox="1"/>
          <p:nvPr/>
        </p:nvSpPr>
        <p:spPr>
          <a:xfrm>
            <a:off x="261865" y="3530696"/>
            <a:ext cx="8562987" cy="3139321"/>
          </a:xfrm>
          <a:prstGeom prst="rect">
            <a:avLst/>
          </a:prstGeom>
          <a:noFill/>
        </p:spPr>
        <p:txBody>
          <a:bodyPr wrap="square" rtlCol="0">
            <a:spAutoFit/>
          </a:bodyPr>
          <a:lstStyle/>
          <a:p>
            <a:r>
              <a:rPr lang="en-US" dirty="0" smtClean="0"/>
              <a:t>“ . . . Important for the waning of montage is the logic of ‘</a:t>
            </a:r>
            <a:r>
              <a:rPr lang="en-US" b="1" dirty="0" smtClean="0"/>
              <a:t>windowing</a:t>
            </a:r>
            <a:r>
              <a:rPr lang="en-US" dirty="0" smtClean="0"/>
              <a:t>’ whereby more than one image appears framed within the entire screen. This is one of the great aesthetic leaps of the graphical user interface beyond the example set by the cinema: </a:t>
            </a:r>
            <a:r>
              <a:rPr lang="en-US" b="1" dirty="0" smtClean="0"/>
              <a:t>no longer will the viewer experience montage cuts over time, proceeding from shot to shot, one must now ‘cut’ within any given frame, holding two or more source images side by side which themselves will persist montage free over much longer ‘takes’ than their cinematic predecessors</a:t>
            </a:r>
            <a:r>
              <a:rPr lang="en-US" dirty="0" smtClean="0"/>
              <a:t>. This phenomenon is evident in the windowed personal computer interface, but also in the gaming interface...”</a:t>
            </a:r>
          </a:p>
          <a:p>
            <a:endParaRPr lang="en-US" dirty="0" smtClean="0"/>
          </a:p>
          <a:p>
            <a:r>
              <a:rPr lang="en-US" dirty="0" smtClean="0"/>
              <a:t>Alexander Galloway</a:t>
            </a:r>
            <a:r>
              <a:rPr lang="en-US" i="1" dirty="0" smtClean="0"/>
              <a:t>, The Interface Effect</a:t>
            </a:r>
            <a:r>
              <a:rPr lang="en-US" dirty="0" smtClean="0"/>
              <a:t>, 114-15.</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and Simultaneous Feed…</a:t>
            </a:r>
            <a:endParaRPr lang="en-US" dirty="0"/>
          </a:p>
        </p:txBody>
      </p:sp>
      <p:pic>
        <p:nvPicPr>
          <p:cNvPr id="6" name="Content Placeholder 5" descr="24 crop.png"/>
          <p:cNvPicPr>
            <a:picLocks noGrp="1" noChangeAspect="1"/>
          </p:cNvPicPr>
          <p:nvPr>
            <p:ph idx="1"/>
          </p:nvPr>
        </p:nvPicPr>
        <p:blipFill>
          <a:blip r:embed="rId2"/>
          <a:srcRect l="-1507" r="-1507"/>
          <a:stretch>
            <a:fillRect/>
          </a:stretch>
        </p:blipFill>
        <p:spPr>
          <a:xfrm>
            <a:off x="263742" y="1475596"/>
            <a:ext cx="7556313" cy="4144963"/>
          </a:xfrm>
        </p:spPr>
      </p:pic>
      <p:sp>
        <p:nvSpPr>
          <p:cNvPr id="5" name="Rectangle 4"/>
          <p:cNvSpPr/>
          <p:nvPr/>
        </p:nvSpPr>
        <p:spPr>
          <a:xfrm>
            <a:off x="1796645" y="5829651"/>
            <a:ext cx="5293453" cy="461665"/>
          </a:xfrm>
          <a:prstGeom prst="rect">
            <a:avLst/>
          </a:prstGeom>
        </p:spPr>
        <p:txBody>
          <a:bodyPr wrap="square">
            <a:spAutoFit/>
          </a:bodyPr>
          <a:lstStyle/>
          <a:p>
            <a:r>
              <a:rPr lang="en-US" sz="2400" dirty="0" smtClean="0"/>
              <a:t>VP: “Have we confirmed we’re live?”</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7345" y="172099"/>
            <a:ext cx="5676573" cy="811029"/>
          </a:xfrm>
        </p:spPr>
        <p:txBody>
          <a:bodyPr/>
          <a:lstStyle/>
          <a:p>
            <a:r>
              <a:rPr lang="en-US" sz="2800" dirty="0" smtClean="0"/>
              <a:t>Impact and Influence</a:t>
            </a:r>
            <a:endParaRPr lang="en-US" sz="2800" dirty="0"/>
          </a:p>
        </p:txBody>
      </p:sp>
      <p:pic>
        <p:nvPicPr>
          <p:cNvPr id="4" name="CNN.mov">
            <a:hlinkClick r:id="" action="ppaction://media"/>
          </p:cNvPr>
          <p:cNvPicPr>
            <a:picLocks noGrp="1"/>
          </p:cNvPicPr>
          <p:nvPr>
            <p:ph idx="1"/>
            <a:videoFile r:link="rId1"/>
          </p:nvPr>
        </p:nvPicPr>
        <p:blipFill>
          <a:blip r:embed="rId3"/>
          <a:stretch>
            <a:fillRect/>
          </a:stretch>
        </p:blipFill>
        <p:spPr>
          <a:xfrm>
            <a:off x="2480735" y="3594766"/>
            <a:ext cx="4753165" cy="3045886"/>
          </a:xfrm>
        </p:spPr>
      </p:pic>
      <p:sp>
        <p:nvSpPr>
          <p:cNvPr id="5" name="TextBox 4"/>
          <p:cNvSpPr txBox="1"/>
          <p:nvPr/>
        </p:nvSpPr>
        <p:spPr>
          <a:xfrm>
            <a:off x="245797" y="983128"/>
            <a:ext cx="7997601" cy="2862323"/>
          </a:xfrm>
          <a:prstGeom prst="rect">
            <a:avLst/>
          </a:prstGeom>
          <a:noFill/>
        </p:spPr>
        <p:txBody>
          <a:bodyPr wrap="square" rtlCol="0">
            <a:spAutoFit/>
          </a:bodyPr>
          <a:lstStyle/>
          <a:p>
            <a:endParaRPr lang="en-US" dirty="0" smtClean="0"/>
          </a:p>
          <a:p>
            <a:r>
              <a:rPr lang="en-US" dirty="0" smtClean="0"/>
              <a:t>The cultural impact of “</a:t>
            </a:r>
            <a:r>
              <a:rPr lang="en-US" i="1" dirty="0" smtClean="0"/>
              <a:t>24</a:t>
            </a:r>
            <a:r>
              <a:rPr lang="en-US" dirty="0" smtClean="0"/>
              <a:t> was absolutely stunning. Everyone from Rush Limbaugh to Bill Clinton would talk about it, and we knew they were among our fans. I guess when people used it as </a:t>
            </a:r>
            <a:r>
              <a:rPr lang="en-US" b="1" dirty="0" smtClean="0"/>
              <a:t>propaganda </a:t>
            </a:r>
            <a:r>
              <a:rPr lang="en-US" dirty="0" smtClean="0"/>
              <a:t>for their own ideas—you know, when Justice Scalia mentioned Jack Bauer—that would make me feel uncomfortable.”</a:t>
            </a:r>
          </a:p>
          <a:p>
            <a:endParaRPr lang="en-US" dirty="0" smtClean="0"/>
          </a:p>
          <a:p>
            <a:r>
              <a:rPr lang="en-US" dirty="0" smtClean="0"/>
              <a:t>Howard Gordon, Executive Producer</a:t>
            </a:r>
          </a:p>
          <a:p>
            <a:r>
              <a:rPr lang="en-US" dirty="0" smtClean="0"/>
              <a:t> </a:t>
            </a:r>
          </a:p>
          <a:p>
            <a:r>
              <a:rPr lang="en-US" dirty="0" smtClean="0"/>
              <a:t>Wikipedia</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5" y="399678"/>
            <a:ext cx="5131624" cy="6127199"/>
          </a:xfrm>
        </p:spPr>
        <p:txBody>
          <a:bodyPr>
            <a:normAutofit lnSpcReduction="10000"/>
          </a:bodyPr>
          <a:lstStyle/>
          <a:p>
            <a:pPr>
              <a:buNone/>
            </a:pPr>
            <a:r>
              <a:rPr lang="en-US" dirty="0" smtClean="0"/>
              <a:t>"</a:t>
            </a:r>
            <a:r>
              <a:rPr lang="en-US" dirty="0" smtClean="0">
                <a:solidFill>
                  <a:schemeClr val="tx1"/>
                </a:solidFill>
              </a:rPr>
              <a:t>My only concern when I was playing this role was, God forbid if they do not feel comfortable in my home anymore and won't eat my food. </a:t>
            </a:r>
            <a:r>
              <a:rPr lang="en-US" b="1" dirty="0" smtClean="0">
                <a:solidFill>
                  <a:schemeClr val="tx1"/>
                </a:solidFill>
              </a:rPr>
              <a:t>But they can tell the difference between real life and fiction. They are smart kids</a:t>
            </a:r>
            <a:r>
              <a:rPr lang="en-US" dirty="0" smtClean="0"/>
              <a:t>.” </a:t>
            </a:r>
          </a:p>
          <a:p>
            <a:pPr>
              <a:buNone/>
            </a:pPr>
            <a:r>
              <a:rPr lang="en-US" dirty="0" smtClean="0"/>
              <a:t>	</a:t>
            </a:r>
            <a:r>
              <a:rPr lang="en-US" dirty="0" err="1" smtClean="0"/>
              <a:t>Shohreh</a:t>
            </a:r>
            <a:r>
              <a:rPr lang="en-US" dirty="0" smtClean="0"/>
              <a:t> </a:t>
            </a:r>
            <a:r>
              <a:rPr lang="en-US" dirty="0" err="1" smtClean="0"/>
              <a:t>Aghdashloo</a:t>
            </a:r>
            <a:r>
              <a:rPr lang="en-US" dirty="0" smtClean="0"/>
              <a:t>, Oscar-nominated Actress and Women’s Rights Advocate, on watching </a:t>
            </a:r>
            <a:r>
              <a:rPr lang="en-US" i="1" dirty="0" smtClean="0">
                <a:solidFill>
                  <a:schemeClr val="tx1"/>
                </a:solidFill>
              </a:rPr>
              <a:t>24</a:t>
            </a:r>
            <a:r>
              <a:rPr lang="en-US" dirty="0" smtClean="0"/>
              <a:t> with her 16-year-old daughter, Tara Jane, and a group of her daughter's friends.</a:t>
            </a:r>
          </a:p>
          <a:p>
            <a:pPr>
              <a:buNone/>
            </a:pPr>
            <a:endParaRPr lang="en-US" dirty="0" smtClean="0"/>
          </a:p>
          <a:p>
            <a:pPr>
              <a:buNone/>
            </a:pPr>
            <a:r>
              <a:rPr lang="en-US" sz="2400" i="1" dirty="0" smtClean="0">
                <a:solidFill>
                  <a:schemeClr val="accent1">
                    <a:lumMod val="50000"/>
                  </a:schemeClr>
                </a:solidFill>
              </a:rPr>
              <a:t>24</a:t>
            </a:r>
            <a:r>
              <a:rPr lang="en-US" sz="2400" dirty="0" smtClean="0">
                <a:solidFill>
                  <a:schemeClr val="accent1">
                    <a:lumMod val="50000"/>
                  </a:schemeClr>
                </a:solidFill>
              </a:rPr>
              <a:t> "</a:t>
            </a:r>
            <a:r>
              <a:rPr lang="en-US" sz="2400" b="1" dirty="0" smtClean="0">
                <a:solidFill>
                  <a:schemeClr val="accent1">
                    <a:lumMod val="50000"/>
                  </a:schemeClr>
                </a:solidFill>
              </a:rPr>
              <a:t>reflects real life</a:t>
            </a:r>
            <a:r>
              <a:rPr lang="en-US" sz="2400" dirty="0" smtClean="0">
                <a:solidFill>
                  <a:schemeClr val="accent1">
                    <a:lumMod val="50000"/>
                  </a:schemeClr>
                </a:solidFill>
              </a:rPr>
              <a:t>.” </a:t>
            </a:r>
          </a:p>
          <a:p>
            <a:pPr>
              <a:buNone/>
            </a:pPr>
            <a:r>
              <a:rPr lang="en-US" dirty="0" smtClean="0">
                <a:solidFill>
                  <a:schemeClr val="accent1">
                    <a:lumMod val="50000"/>
                  </a:schemeClr>
                </a:solidFill>
              </a:rPr>
              <a:t>	Michael </a:t>
            </a:r>
            <a:r>
              <a:rPr lang="en-US" dirty="0" err="1" smtClean="0">
                <a:solidFill>
                  <a:schemeClr val="accent1">
                    <a:lumMod val="50000"/>
                  </a:schemeClr>
                </a:solidFill>
              </a:rPr>
              <a:t>Chertoff</a:t>
            </a:r>
            <a:r>
              <a:rPr lang="en-US" dirty="0" smtClean="0">
                <a:solidFill>
                  <a:schemeClr val="accent1">
                    <a:lumMod val="50000"/>
                  </a:schemeClr>
                </a:solidFill>
              </a:rPr>
              <a:t> (Secretary of Homeland Security, 2005-2009), at a panel discussion on </a:t>
            </a:r>
            <a:r>
              <a:rPr lang="en-US" i="1" dirty="0" smtClean="0">
                <a:solidFill>
                  <a:schemeClr val="accent1">
                    <a:lumMod val="50000"/>
                  </a:schemeClr>
                </a:solidFill>
              </a:rPr>
              <a:t>24</a:t>
            </a:r>
            <a:r>
              <a:rPr lang="en-US" dirty="0" smtClean="0">
                <a:solidFill>
                  <a:schemeClr val="accent1">
                    <a:lumMod val="50000"/>
                  </a:schemeClr>
                </a:solidFill>
              </a:rPr>
              <a:t> organized by the Heritage Foundation</a:t>
            </a:r>
          </a:p>
          <a:p>
            <a:pPr>
              <a:buNone/>
            </a:pPr>
            <a:endParaRPr lang="en-US" dirty="0" smtClean="0">
              <a:solidFill>
                <a:schemeClr val="accent1">
                  <a:lumMod val="50000"/>
                </a:schemeClr>
              </a:solidFill>
            </a:endParaRPr>
          </a:p>
          <a:p>
            <a:endParaRPr lang="en-US" dirty="0" smtClean="0"/>
          </a:p>
          <a:p>
            <a:endParaRPr lang="en-US" dirty="0"/>
          </a:p>
        </p:txBody>
      </p:sp>
      <p:pic>
        <p:nvPicPr>
          <p:cNvPr id="4" name="Picture 3"/>
          <p:cNvPicPr>
            <a:picLocks noChangeAspect="1"/>
          </p:cNvPicPr>
          <p:nvPr/>
        </p:nvPicPr>
        <p:blipFill>
          <a:blip r:embed="rId2"/>
          <a:stretch>
            <a:fillRect/>
          </a:stretch>
        </p:blipFill>
        <p:spPr>
          <a:xfrm>
            <a:off x="5630099" y="399678"/>
            <a:ext cx="2336800" cy="3429000"/>
          </a:xfrm>
          <a:prstGeom prst="rect">
            <a:avLst/>
          </a:prstGeom>
        </p:spPr>
      </p:pic>
      <p:pic>
        <p:nvPicPr>
          <p:cNvPr id="5" name="Picture 4"/>
          <p:cNvPicPr>
            <a:picLocks noChangeAspect="1"/>
          </p:cNvPicPr>
          <p:nvPr/>
        </p:nvPicPr>
        <p:blipFill>
          <a:blip r:embed="rId3"/>
          <a:stretch>
            <a:fillRect/>
          </a:stretch>
        </p:blipFill>
        <p:spPr>
          <a:xfrm>
            <a:off x="5935887" y="4054894"/>
            <a:ext cx="1942272" cy="247198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real”?</a:t>
            </a:r>
            <a:endParaRPr lang="en-US" dirty="0"/>
          </a:p>
        </p:txBody>
      </p:sp>
      <p:sp>
        <p:nvSpPr>
          <p:cNvPr id="3" name="Content Placeholder 2"/>
          <p:cNvSpPr>
            <a:spLocks noGrp="1"/>
          </p:cNvSpPr>
          <p:nvPr>
            <p:ph idx="1"/>
          </p:nvPr>
        </p:nvSpPr>
        <p:spPr>
          <a:xfrm>
            <a:off x="498474" y="1679450"/>
            <a:ext cx="7952641" cy="1720991"/>
          </a:xfrm>
        </p:spPr>
        <p:txBody>
          <a:bodyPr/>
          <a:lstStyle/>
          <a:p>
            <a:r>
              <a:rPr lang="en-US" dirty="0" smtClean="0"/>
              <a:t>“We might almost say that reality is jealous of fiction, that </a:t>
            </a:r>
            <a:r>
              <a:rPr lang="en-US" b="1" dirty="0" smtClean="0">
                <a:solidFill>
                  <a:schemeClr val="tx1"/>
                </a:solidFill>
              </a:rPr>
              <a:t>the real is jealous of the image</a:t>
            </a:r>
            <a:r>
              <a:rPr lang="en-US" dirty="0" smtClean="0"/>
              <a:t>.”</a:t>
            </a:r>
          </a:p>
          <a:p>
            <a:pPr lvl="6"/>
            <a:r>
              <a:rPr lang="en-US" dirty="0" err="1" smtClean="0"/>
              <a:t>Baudrillard</a:t>
            </a:r>
            <a:endParaRPr lang="en-US" dirty="0" smtClean="0"/>
          </a:p>
          <a:p>
            <a:pPr lvl="6">
              <a:buNone/>
            </a:pPr>
            <a:endParaRPr lang="en-US" dirty="0" smtClean="0"/>
          </a:p>
        </p:txBody>
      </p:sp>
      <p:pic>
        <p:nvPicPr>
          <p:cNvPr id="4" name="Picture 3"/>
          <p:cNvPicPr>
            <a:picLocks noChangeAspect="1"/>
          </p:cNvPicPr>
          <p:nvPr/>
        </p:nvPicPr>
        <p:blipFill>
          <a:blip r:embed="rId2"/>
          <a:stretch>
            <a:fillRect/>
          </a:stretch>
        </p:blipFill>
        <p:spPr>
          <a:xfrm>
            <a:off x="3708313" y="3400441"/>
            <a:ext cx="4440129" cy="3265710"/>
          </a:xfrm>
          <a:prstGeom prst="rect">
            <a:avLst/>
          </a:prstGeom>
        </p:spPr>
      </p:pic>
      <p:sp>
        <p:nvSpPr>
          <p:cNvPr id="5" name="TextBox 4"/>
          <p:cNvSpPr txBox="1"/>
          <p:nvPr/>
        </p:nvSpPr>
        <p:spPr>
          <a:xfrm>
            <a:off x="1275976" y="4124443"/>
            <a:ext cx="2047496" cy="369332"/>
          </a:xfrm>
          <a:prstGeom prst="rect">
            <a:avLst/>
          </a:prstGeom>
          <a:noFill/>
        </p:spPr>
        <p:txBody>
          <a:bodyPr wrap="square" rtlCol="0">
            <a:spAutoFit/>
          </a:bodyPr>
          <a:lstStyle/>
          <a:p>
            <a:r>
              <a:rPr lang="en-US" dirty="0" smtClean="0"/>
              <a:t>The Body in Pain</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960519" y="3050909"/>
            <a:ext cx="2880688" cy="2880688"/>
          </a:xfrm>
          <a:prstGeom prst="rect">
            <a:avLst/>
          </a:prstGeom>
        </p:spPr>
      </p:pic>
      <p:sp>
        <p:nvSpPr>
          <p:cNvPr id="7" name="Rectangle 6"/>
          <p:cNvSpPr/>
          <p:nvPr/>
        </p:nvSpPr>
        <p:spPr>
          <a:xfrm>
            <a:off x="667756" y="170222"/>
            <a:ext cx="7423874" cy="2031325"/>
          </a:xfrm>
          <a:prstGeom prst="rect">
            <a:avLst/>
          </a:prstGeom>
        </p:spPr>
        <p:txBody>
          <a:bodyPr wrap="square">
            <a:spAutoFit/>
          </a:bodyPr>
          <a:lstStyle/>
          <a:p>
            <a:r>
              <a:rPr lang="en-US" dirty="0" smtClean="0"/>
              <a:t>“The most influential legal thinker in the development of modern American interrogation policy is not a behavioral psychologist, international lawyer, or counterinsurgency expert. . . . [but] none other than the star of Fox television's </a:t>
            </a:r>
            <a:r>
              <a:rPr lang="en-US" i="1" dirty="0" smtClean="0"/>
              <a:t>24</a:t>
            </a:r>
            <a:r>
              <a:rPr lang="en-US" dirty="0" smtClean="0"/>
              <a:t>: Jack Bauer.” </a:t>
            </a:r>
          </a:p>
          <a:p>
            <a:endParaRPr lang="en-US" dirty="0" smtClean="0"/>
          </a:p>
          <a:p>
            <a:r>
              <a:rPr lang="en-US" dirty="0" smtClean="0"/>
              <a:t>Bauer “was an inspiration at early "brainstorming meetings" of military officials at Guantanamo in September of 2002. </a:t>
            </a:r>
            <a:endParaRPr lang="en-US" dirty="0"/>
          </a:p>
        </p:txBody>
      </p:sp>
      <p:sp>
        <p:nvSpPr>
          <p:cNvPr id="9" name="TextBox 8"/>
          <p:cNvSpPr txBox="1"/>
          <p:nvPr/>
        </p:nvSpPr>
        <p:spPr>
          <a:xfrm>
            <a:off x="274958" y="2370019"/>
            <a:ext cx="5708657" cy="4524316"/>
          </a:xfrm>
          <a:prstGeom prst="rect">
            <a:avLst/>
          </a:prstGeom>
          <a:noFill/>
        </p:spPr>
        <p:txBody>
          <a:bodyPr wrap="square" rtlCol="0">
            <a:spAutoFit/>
          </a:bodyPr>
          <a:lstStyle/>
          <a:p>
            <a:r>
              <a:rPr lang="en-US" dirty="0" smtClean="0"/>
              <a:t>“Diane Beaver, the staff judge advocate general who gave legal approval to 18 controversial new interrogation techniques including water-boarding, sexual humiliation, and terrorizing prisoners with dogs, told [Philippe] Sands that Bauer ‘gave people lots of ideas.’”</a:t>
            </a:r>
          </a:p>
          <a:p>
            <a:endParaRPr lang="en-US" dirty="0" smtClean="0"/>
          </a:p>
          <a:p>
            <a:r>
              <a:rPr lang="en-US" dirty="0" smtClean="0"/>
              <a:t>“John </a:t>
            </a:r>
            <a:r>
              <a:rPr lang="en-US" dirty="0" err="1" smtClean="0"/>
              <a:t>Yoo</a:t>
            </a:r>
            <a:r>
              <a:rPr lang="en-US" dirty="0" smtClean="0"/>
              <a:t>, the former Justice Department lawyer who produced the so-called torture memos—simultaneously redefining both the laws of torture and logic—cites Bauer in his book </a:t>
            </a:r>
            <a:r>
              <a:rPr lang="en-US" i="1" dirty="0" smtClean="0"/>
              <a:t>War by Other Means</a:t>
            </a:r>
            <a:r>
              <a:rPr lang="en-US" dirty="0" smtClean="0"/>
              <a:t>. “</a:t>
            </a:r>
          </a:p>
          <a:p>
            <a:endParaRPr lang="en-US" dirty="0" smtClean="0"/>
          </a:p>
          <a:p>
            <a:r>
              <a:rPr lang="en-US" dirty="0" smtClean="0"/>
              <a:t>Dahlia </a:t>
            </a:r>
            <a:r>
              <a:rPr lang="en-US" dirty="0" err="1" smtClean="0"/>
              <a:t>Lithwick</a:t>
            </a:r>
            <a:r>
              <a:rPr lang="en-US" dirty="0" smtClean="0"/>
              <a:t>, </a:t>
            </a:r>
            <a:r>
              <a:rPr lang="en-US" i="1" dirty="0" smtClean="0"/>
              <a:t>Slate Magazine</a:t>
            </a:r>
            <a:r>
              <a:rPr lang="en-US" dirty="0" smtClean="0"/>
              <a:t>, July 26, 2008</a:t>
            </a:r>
          </a:p>
          <a:p>
            <a:endParaRPr lang="en-US"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451018"/>
            <a:ext cx="6023839" cy="5764162"/>
          </a:xfrm>
        </p:spPr>
        <p:txBody>
          <a:bodyPr>
            <a:normAutofit/>
          </a:bodyPr>
          <a:lstStyle/>
          <a:p>
            <a:r>
              <a:rPr lang="en-US" dirty="0" smtClean="0">
                <a:solidFill>
                  <a:schemeClr val="tx1"/>
                </a:solidFill>
              </a:rPr>
              <a:t>“In the very processes it uses to produce pain within the body of the prisoner, </a:t>
            </a:r>
            <a:r>
              <a:rPr lang="en-US" b="1" dirty="0" smtClean="0">
                <a:solidFill>
                  <a:schemeClr val="tx1"/>
                </a:solidFill>
              </a:rPr>
              <a:t>it bestows visibility on the structure and enormity of what is usually private and incommunicable</a:t>
            </a:r>
            <a:r>
              <a:rPr lang="en-US" dirty="0" smtClean="0">
                <a:solidFill>
                  <a:schemeClr val="tx1"/>
                </a:solidFill>
              </a:rPr>
              <a:t>, contained within the boundaries of the sufferer’s body. </a:t>
            </a:r>
            <a:r>
              <a:rPr lang="en-US" b="1" dirty="0" smtClean="0">
                <a:solidFill>
                  <a:schemeClr val="tx1"/>
                </a:solidFill>
              </a:rPr>
              <a:t>It then . . . converts the vision of suffering into the wholly illusory but, to the torturers and the regime they represent, wholly convincing spectacle of power</a:t>
            </a:r>
            <a:r>
              <a:rPr lang="en-US" dirty="0" smtClean="0">
                <a:solidFill>
                  <a:schemeClr val="tx1"/>
                </a:solidFill>
              </a:rPr>
              <a:t>.”</a:t>
            </a:r>
          </a:p>
          <a:p>
            <a:r>
              <a:rPr lang="en-US" dirty="0" smtClean="0">
                <a:solidFill>
                  <a:schemeClr val="tx1"/>
                </a:solidFill>
              </a:rPr>
              <a:t>Torture produces “</a:t>
            </a:r>
            <a:r>
              <a:rPr lang="en-US" b="1" i="1" dirty="0" smtClean="0">
                <a:solidFill>
                  <a:schemeClr val="tx1"/>
                </a:solidFill>
              </a:rPr>
              <a:t>Insignia of power</a:t>
            </a:r>
            <a:r>
              <a:rPr lang="en-US" dirty="0" smtClean="0">
                <a:solidFill>
                  <a:schemeClr val="tx1"/>
                </a:solidFill>
              </a:rPr>
              <a:t>”; it constitutes “</a:t>
            </a:r>
            <a:r>
              <a:rPr lang="en-US" b="1" dirty="0" smtClean="0">
                <a:solidFill>
                  <a:schemeClr val="tx1"/>
                </a:solidFill>
              </a:rPr>
              <a:t>the conversion of the enlarged map of human suffering into an emblem of the regime’s strength.</a:t>
            </a:r>
            <a:r>
              <a:rPr lang="en-US" dirty="0" smtClean="0">
                <a:solidFill>
                  <a:schemeClr val="tx1"/>
                </a:solidFill>
              </a:rPr>
              <a:t>”</a:t>
            </a:r>
          </a:p>
          <a:p>
            <a:pPr>
              <a:buNone/>
            </a:pPr>
            <a:r>
              <a:rPr lang="en-US" dirty="0" smtClean="0">
                <a:solidFill>
                  <a:schemeClr val="tx1"/>
                </a:solidFill>
              </a:rPr>
              <a:t>	Elaine </a:t>
            </a:r>
            <a:r>
              <a:rPr lang="en-US" dirty="0" err="1" smtClean="0">
                <a:solidFill>
                  <a:schemeClr val="tx1"/>
                </a:solidFill>
              </a:rPr>
              <a:t>Scarry</a:t>
            </a:r>
            <a:r>
              <a:rPr lang="en-US" dirty="0" smtClean="0">
                <a:solidFill>
                  <a:schemeClr val="tx1"/>
                </a:solidFill>
              </a:rPr>
              <a:t>, </a:t>
            </a:r>
            <a:r>
              <a:rPr lang="en-US" i="1" dirty="0" smtClean="0">
                <a:solidFill>
                  <a:schemeClr val="tx1"/>
                </a:solidFill>
              </a:rPr>
              <a:t>The Body in Pain</a:t>
            </a:r>
            <a:r>
              <a:rPr lang="en-US" dirty="0" smtClean="0">
                <a:solidFill>
                  <a:schemeClr val="tx1"/>
                </a:solidFill>
              </a:rPr>
              <a:t> (New York: Oxford University Press, 1985), 27, 56.</a:t>
            </a:r>
          </a:p>
          <a:p>
            <a:endParaRPr lang="en-US" dirty="0"/>
          </a:p>
        </p:txBody>
      </p:sp>
      <p:pic>
        <p:nvPicPr>
          <p:cNvPr id="5" name="Picture 4"/>
          <p:cNvPicPr>
            <a:picLocks noChangeAspect="1"/>
          </p:cNvPicPr>
          <p:nvPr/>
        </p:nvPicPr>
        <p:blipFill>
          <a:blip r:embed="rId2"/>
          <a:stretch>
            <a:fillRect/>
          </a:stretch>
        </p:blipFill>
        <p:spPr>
          <a:xfrm>
            <a:off x="6394480" y="2558084"/>
            <a:ext cx="2607057" cy="392036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259" y="484094"/>
            <a:ext cx="7259528" cy="1116106"/>
          </a:xfrm>
        </p:spPr>
        <p:txBody>
          <a:bodyPr/>
          <a:lstStyle/>
          <a:p>
            <a:r>
              <a:rPr lang="en-US" dirty="0" smtClean="0"/>
              <a:t>Insignia of Power</a:t>
            </a:r>
            <a:endParaRPr lang="en-US" dirty="0"/>
          </a:p>
        </p:txBody>
      </p:sp>
      <p:pic>
        <p:nvPicPr>
          <p:cNvPr id="4" name="Picture 3"/>
          <p:cNvPicPr>
            <a:picLocks noChangeAspect="1"/>
          </p:cNvPicPr>
          <p:nvPr/>
        </p:nvPicPr>
        <p:blipFill>
          <a:blip r:embed="rId2"/>
          <a:stretch>
            <a:fillRect/>
          </a:stretch>
        </p:blipFill>
        <p:spPr>
          <a:xfrm>
            <a:off x="1153597" y="5159912"/>
            <a:ext cx="1716882" cy="1340745"/>
          </a:xfrm>
          <a:prstGeom prst="rect">
            <a:avLst/>
          </a:prstGeom>
        </p:spPr>
      </p:pic>
      <p:pic>
        <p:nvPicPr>
          <p:cNvPr id="5" name="Picture 4"/>
          <p:cNvPicPr>
            <a:picLocks noChangeAspect="1"/>
          </p:cNvPicPr>
          <p:nvPr/>
        </p:nvPicPr>
        <p:blipFill>
          <a:blip r:embed="rId3"/>
          <a:stretch>
            <a:fillRect/>
          </a:stretch>
        </p:blipFill>
        <p:spPr>
          <a:xfrm>
            <a:off x="6546053" y="2790151"/>
            <a:ext cx="2376459" cy="1399832"/>
          </a:xfrm>
          <a:prstGeom prst="rect">
            <a:avLst/>
          </a:prstGeom>
        </p:spPr>
      </p:pic>
      <p:pic>
        <p:nvPicPr>
          <p:cNvPr id="7" name="Picture 6"/>
          <p:cNvPicPr>
            <a:picLocks noChangeAspect="1"/>
          </p:cNvPicPr>
          <p:nvPr/>
        </p:nvPicPr>
        <p:blipFill>
          <a:blip r:embed="rId4"/>
          <a:stretch>
            <a:fillRect/>
          </a:stretch>
        </p:blipFill>
        <p:spPr>
          <a:xfrm>
            <a:off x="640957" y="3625949"/>
            <a:ext cx="1228431" cy="1228431"/>
          </a:xfrm>
          <a:prstGeom prst="rect">
            <a:avLst/>
          </a:prstGeom>
        </p:spPr>
      </p:pic>
      <p:pic>
        <p:nvPicPr>
          <p:cNvPr id="8" name="Picture 7"/>
          <p:cNvPicPr>
            <a:picLocks noChangeAspect="1"/>
          </p:cNvPicPr>
          <p:nvPr/>
        </p:nvPicPr>
        <p:blipFill>
          <a:blip r:embed="rId5"/>
          <a:stretch>
            <a:fillRect/>
          </a:stretch>
        </p:blipFill>
        <p:spPr>
          <a:xfrm>
            <a:off x="3636764" y="1743330"/>
            <a:ext cx="2321091" cy="2321091"/>
          </a:xfrm>
          <a:prstGeom prst="rect">
            <a:avLst/>
          </a:prstGeom>
        </p:spPr>
      </p:pic>
      <p:pic>
        <p:nvPicPr>
          <p:cNvPr id="9" name="Picture 8"/>
          <p:cNvPicPr>
            <a:picLocks noChangeAspect="1"/>
          </p:cNvPicPr>
          <p:nvPr/>
        </p:nvPicPr>
        <p:blipFill>
          <a:blip r:embed="rId6"/>
          <a:stretch>
            <a:fillRect/>
          </a:stretch>
        </p:blipFill>
        <p:spPr>
          <a:xfrm>
            <a:off x="3887654" y="4523075"/>
            <a:ext cx="2208622" cy="2208622"/>
          </a:xfrm>
          <a:prstGeom prst="rect">
            <a:avLst/>
          </a:prstGeom>
        </p:spPr>
      </p:pic>
      <p:pic>
        <p:nvPicPr>
          <p:cNvPr id="10" name="Picture 9"/>
          <p:cNvPicPr>
            <a:picLocks noChangeAspect="1"/>
          </p:cNvPicPr>
          <p:nvPr/>
        </p:nvPicPr>
        <p:blipFill>
          <a:blip r:embed="rId7"/>
          <a:stretch>
            <a:fillRect/>
          </a:stretch>
        </p:blipFill>
        <p:spPr>
          <a:xfrm>
            <a:off x="468802" y="1550583"/>
            <a:ext cx="2801171" cy="1867447"/>
          </a:xfrm>
          <a:prstGeom prst="rect">
            <a:avLst/>
          </a:prstGeom>
        </p:spPr>
      </p:pic>
      <p:pic>
        <p:nvPicPr>
          <p:cNvPr id="11" name="Picture 10"/>
          <p:cNvPicPr>
            <a:picLocks noChangeAspect="1"/>
          </p:cNvPicPr>
          <p:nvPr/>
        </p:nvPicPr>
        <p:blipFill>
          <a:blip r:embed="rId8"/>
          <a:stretch>
            <a:fillRect/>
          </a:stretch>
        </p:blipFill>
        <p:spPr>
          <a:xfrm>
            <a:off x="4991965" y="484094"/>
            <a:ext cx="2837869" cy="1066489"/>
          </a:xfrm>
          <a:prstGeom prst="rect">
            <a:avLst/>
          </a:prstGeom>
        </p:spPr>
      </p:pic>
      <p:pic>
        <p:nvPicPr>
          <p:cNvPr id="12" name="Picture 11"/>
          <p:cNvPicPr>
            <a:picLocks noChangeAspect="1"/>
          </p:cNvPicPr>
          <p:nvPr/>
        </p:nvPicPr>
        <p:blipFill>
          <a:blip r:embed="rId9"/>
          <a:stretch>
            <a:fillRect/>
          </a:stretch>
        </p:blipFill>
        <p:spPr>
          <a:xfrm>
            <a:off x="7045835" y="4854380"/>
            <a:ext cx="1567998" cy="157334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from </a:t>
            </a:r>
            <a:r>
              <a:rPr lang="en-US" sz="3200" i="1" dirty="0" smtClean="0"/>
              <a:t>The Body in Pain</a:t>
            </a:r>
            <a:endParaRPr lang="en-US" sz="3200" i="1" dirty="0"/>
          </a:p>
        </p:txBody>
      </p:sp>
      <p:sp>
        <p:nvSpPr>
          <p:cNvPr id="3" name="Content Placeholder 2"/>
          <p:cNvSpPr>
            <a:spLocks noGrp="1"/>
          </p:cNvSpPr>
          <p:nvPr>
            <p:ph idx="1"/>
          </p:nvPr>
        </p:nvSpPr>
        <p:spPr>
          <a:xfrm>
            <a:off x="498474" y="1726926"/>
            <a:ext cx="7556313" cy="4399238"/>
          </a:xfrm>
        </p:spPr>
        <p:txBody>
          <a:bodyPr/>
          <a:lstStyle/>
          <a:p>
            <a:r>
              <a:rPr lang="en-US" dirty="0" smtClean="0"/>
              <a:t>“It is not accidental that in the torturer’s idiom the room in which the brutality occurs was called ‘</a:t>
            </a:r>
            <a:r>
              <a:rPr lang="en-US" b="1" dirty="0" smtClean="0">
                <a:solidFill>
                  <a:schemeClr val="tx1"/>
                </a:solidFill>
              </a:rPr>
              <a:t>the production room</a:t>
            </a:r>
            <a:r>
              <a:rPr lang="en-US" dirty="0" smtClean="0"/>
              <a:t>’ in Philippines, the ‘</a:t>
            </a:r>
            <a:r>
              <a:rPr lang="en-US" b="1" dirty="0" smtClean="0">
                <a:solidFill>
                  <a:schemeClr val="tx1"/>
                </a:solidFill>
              </a:rPr>
              <a:t>cinema room</a:t>
            </a:r>
            <a:r>
              <a:rPr lang="en-US" dirty="0" smtClean="0"/>
              <a:t>’ in South Vietnam, and the ‘</a:t>
            </a:r>
            <a:r>
              <a:rPr lang="en-US" b="1" dirty="0" smtClean="0">
                <a:solidFill>
                  <a:schemeClr val="tx1"/>
                </a:solidFill>
              </a:rPr>
              <a:t>blue lit stage</a:t>
            </a:r>
            <a:r>
              <a:rPr lang="en-US" dirty="0" smtClean="0"/>
              <a:t>’ in Chile: built on these repeated acts of display and having as its purpose the production of a fantastic illusion of power, torture is a grotesque piece of compensatory drama” (28).</a:t>
            </a:r>
          </a:p>
        </p:txBody>
      </p:sp>
      <p:pic>
        <p:nvPicPr>
          <p:cNvPr id="5" name="Picture 4"/>
          <p:cNvPicPr>
            <a:picLocks noChangeAspect="1"/>
          </p:cNvPicPr>
          <p:nvPr/>
        </p:nvPicPr>
        <p:blipFill>
          <a:blip r:embed="rId2"/>
          <a:stretch>
            <a:fillRect/>
          </a:stretch>
        </p:blipFill>
        <p:spPr>
          <a:xfrm>
            <a:off x="5195014" y="4283826"/>
            <a:ext cx="3433173" cy="2283060"/>
          </a:xfrm>
          <a:prstGeom prst="rect">
            <a:avLst/>
          </a:prstGeom>
        </p:spPr>
      </p:pic>
      <p:pic>
        <p:nvPicPr>
          <p:cNvPr id="6" name="Picture 5"/>
          <p:cNvPicPr>
            <a:picLocks noChangeAspect="1"/>
          </p:cNvPicPr>
          <p:nvPr/>
        </p:nvPicPr>
        <p:blipFill>
          <a:blip r:embed="rId3"/>
          <a:stretch>
            <a:fillRect/>
          </a:stretch>
        </p:blipFill>
        <p:spPr>
          <a:xfrm>
            <a:off x="801501" y="4283826"/>
            <a:ext cx="3429489" cy="228306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602</TotalTime>
  <Words>1505</Words>
  <Application>Microsoft Office PowerPoint</Application>
  <PresentationFormat>On-screen Show (4:3)</PresentationFormat>
  <Paragraphs>100</Paragraphs>
  <Slides>27</Slides>
  <Notes>0</Notes>
  <HiddenSlides>0</HiddenSlides>
  <MMClips>4</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Advantage</vt:lpstr>
      <vt:lpstr>Selling War</vt:lpstr>
      <vt:lpstr>PowerPoint Presentation</vt:lpstr>
      <vt:lpstr>Impact and Influence</vt:lpstr>
      <vt:lpstr>PowerPoint Presentation</vt:lpstr>
      <vt:lpstr>What is “the real”?</vt:lpstr>
      <vt:lpstr>PowerPoint Presentation</vt:lpstr>
      <vt:lpstr>PowerPoint Presentation</vt:lpstr>
      <vt:lpstr>Insignia of Power</vt:lpstr>
      <vt:lpstr>from The Body in Pain</vt:lpstr>
      <vt:lpstr>Vision and Power </vt:lpstr>
      <vt:lpstr>         The Male Gaze</vt:lpstr>
      <vt:lpstr>Party Propaganda (Insignia of State Power)?</vt:lpstr>
      <vt:lpstr>     But . . . </vt:lpstr>
      <vt:lpstr>Maria Warner, Terrorist</vt:lpstr>
      <vt:lpstr>Roger Stanton, Director of NSA  and … Terrorist</vt:lpstr>
      <vt:lpstr>“The industry used to produce films, TV programs, books, and music. Now it makes brands.”     The Economist, 1998</vt:lpstr>
      <vt:lpstr>The Fox News Echo Chamber</vt:lpstr>
      <vt:lpstr>PowerPoint Presentation</vt:lpstr>
      <vt:lpstr>PowerPoint Presentation</vt:lpstr>
      <vt:lpstr>News Corp. Incarnations</vt:lpstr>
      <vt:lpstr>Jack Bauer . . .  TV Reporter Extraordinaire</vt:lpstr>
      <vt:lpstr>PowerPoint Presentation</vt:lpstr>
      <vt:lpstr>Torture and Price</vt:lpstr>
      <vt:lpstr> On 24</vt:lpstr>
      <vt:lpstr> </vt:lpstr>
      <vt:lpstr>From Montage to Windowing</vt:lpstr>
      <vt:lpstr>Live and Simultaneous Feed…</vt:lpstr>
    </vt:vector>
  </TitlesOfParts>
  <Company>uci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Selling War</dc:title>
  <dc:creator>MICHAEL SZALAY</dc:creator>
  <cp:lastModifiedBy>core</cp:lastModifiedBy>
  <cp:revision>74</cp:revision>
  <dcterms:created xsi:type="dcterms:W3CDTF">2014-03-03T16:16:03Z</dcterms:created>
  <dcterms:modified xsi:type="dcterms:W3CDTF">2014-03-03T17:07:45Z</dcterms:modified>
</cp:coreProperties>
</file>