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87" r:id="rId2"/>
    <p:sldId id="257" r:id="rId3"/>
    <p:sldId id="277" r:id="rId4"/>
    <p:sldId id="258" r:id="rId5"/>
    <p:sldId id="263" r:id="rId6"/>
    <p:sldId id="259" r:id="rId7"/>
    <p:sldId id="261" r:id="rId8"/>
    <p:sldId id="260" r:id="rId9"/>
    <p:sldId id="262" r:id="rId10"/>
    <p:sldId id="264" r:id="rId11"/>
    <p:sldId id="281" r:id="rId12"/>
    <p:sldId id="283" r:id="rId13"/>
    <p:sldId id="279" r:id="rId14"/>
    <p:sldId id="266" r:id="rId15"/>
    <p:sldId id="268" r:id="rId16"/>
    <p:sldId id="282" r:id="rId17"/>
    <p:sldId id="267" r:id="rId18"/>
    <p:sldId id="269" r:id="rId19"/>
    <p:sldId id="270" r:id="rId20"/>
    <p:sldId id="271" r:id="rId21"/>
    <p:sldId id="272" r:id="rId22"/>
    <p:sldId id="285" r:id="rId23"/>
    <p:sldId id="275" r:id="rId24"/>
    <p:sldId id="274" r:id="rId25"/>
    <p:sldId id="276" r:id="rId26"/>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Oren Izenberg"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2" d="100"/>
          <a:sy n="92" d="100"/>
        </p:scale>
        <p:origin x="-128" y="-96"/>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printerSettings" Target="printerSettings/printerSettings1.bin"/><Relationship Id="rId28" Type="http://schemas.openxmlformats.org/officeDocument/2006/relationships/commentAuthors" Target="commentAuthors.xml"/><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B88AD0C-110A-C44F-8843-683DA171D895}" type="datetimeFigureOut">
              <a:rPr lang="en-US" smtClean="0"/>
              <a:t>9/29/15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01A91F-2FE2-1949-AAED-430048B2F8D8}"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88AD0C-110A-C44F-8843-683DA171D895}" type="datetimeFigureOut">
              <a:rPr lang="en-US" smtClean="0"/>
              <a:t>9/29/15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01A91F-2FE2-1949-AAED-430048B2F8D8}"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0"/>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88AD0C-110A-C44F-8843-683DA171D895}" type="datetimeFigureOut">
              <a:rPr lang="en-US" smtClean="0"/>
              <a:t>9/29/15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01A91F-2FE2-1949-AAED-430048B2F8D8}"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88AD0C-110A-C44F-8843-683DA171D895}" type="datetimeFigureOut">
              <a:rPr lang="en-US" smtClean="0"/>
              <a:t>9/29/15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01A91F-2FE2-1949-AAED-430048B2F8D8}"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88AD0C-110A-C44F-8843-683DA171D895}" type="datetimeFigureOut">
              <a:rPr lang="en-US" smtClean="0"/>
              <a:t>9/29/15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01A91F-2FE2-1949-AAED-430048B2F8D8}"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B88AD0C-110A-C44F-8843-683DA171D895}" type="datetimeFigureOut">
              <a:rPr lang="en-US" smtClean="0"/>
              <a:t>9/29/15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01A91F-2FE2-1949-AAED-430048B2F8D8}"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8"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8"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88AD0C-110A-C44F-8843-683DA171D895}" type="datetimeFigureOut">
              <a:rPr lang="en-US" smtClean="0"/>
              <a:t>9/29/15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01A91F-2FE2-1949-AAED-430048B2F8D8}"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B88AD0C-110A-C44F-8843-683DA171D895}" type="datetimeFigureOut">
              <a:rPr lang="en-US" smtClean="0"/>
              <a:t>9/29/15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01A91F-2FE2-1949-AAED-430048B2F8D8}"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88AD0C-110A-C44F-8843-683DA171D895}" type="datetimeFigureOut">
              <a:rPr lang="en-US" smtClean="0"/>
              <a:t>9/29/15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01A91F-2FE2-1949-AAED-430048B2F8D8}"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3"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88AD0C-110A-C44F-8843-683DA171D895}" type="datetimeFigureOut">
              <a:rPr lang="en-US" smtClean="0"/>
              <a:t>9/29/15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01A91F-2FE2-1949-AAED-430048B2F8D8}"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88AD0C-110A-C44F-8843-683DA171D895}" type="datetimeFigureOut">
              <a:rPr lang="en-US" smtClean="0"/>
              <a:t>9/29/15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01A91F-2FE2-1949-AAED-430048B2F8D8}"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AB88AD0C-110A-C44F-8843-683DA171D895}" type="datetimeFigureOut">
              <a:rPr lang="en-US" smtClean="0"/>
              <a:t>9/29/15</a:t>
            </a:fld>
            <a:endParaRPr lang="en-US"/>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6F01A91F-2FE2-1949-AAED-430048B2F8D8}"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2484615"/>
          </a:xfrm>
        </p:spPr>
        <p:txBody>
          <a:bodyPr>
            <a:normAutofit fontScale="55000" lnSpcReduction="20000"/>
          </a:bodyPr>
          <a:lstStyle/>
          <a:p>
            <a:pPr marL="0" indent="0" algn="ctr">
              <a:buNone/>
            </a:pPr>
            <a:r>
              <a:rPr lang="en-US" sz="1600" dirty="0"/>
              <a:t/>
            </a:r>
            <a:br>
              <a:rPr lang="en-US" sz="1600" dirty="0"/>
            </a:br>
            <a:r>
              <a:rPr lang="en-US" sz="5500" dirty="0" smtClean="0"/>
              <a:t>Friday </a:t>
            </a:r>
            <a:r>
              <a:rPr lang="en-US" sz="5500" dirty="0"/>
              <a:t>Forum              October 2, </a:t>
            </a:r>
            <a:r>
              <a:rPr lang="en-US" sz="5500" dirty="0" smtClean="0"/>
              <a:t>2015</a:t>
            </a:r>
          </a:p>
          <a:p>
            <a:pPr marL="0" indent="0" algn="ctr">
              <a:buNone/>
            </a:pPr>
            <a:r>
              <a:rPr lang="en-US" sz="5500" i="1" dirty="0" smtClean="0"/>
              <a:t>Presented </a:t>
            </a:r>
            <a:r>
              <a:rPr lang="en-US" sz="5500" i="1" dirty="0"/>
              <a:t>by: Prof. Andromache </a:t>
            </a:r>
            <a:r>
              <a:rPr lang="en-US" sz="5500" i="1" dirty="0" err="1"/>
              <a:t>Karanika</a:t>
            </a:r>
            <a:r>
              <a:rPr lang="en-US" sz="5500" dirty="0"/>
              <a:t>  </a:t>
            </a:r>
            <a:r>
              <a:rPr lang="en-US" sz="5500" dirty="0" smtClean="0"/>
              <a:t>		</a:t>
            </a:r>
          </a:p>
          <a:p>
            <a:pPr marL="0" indent="0" algn="ctr">
              <a:buNone/>
            </a:pPr>
            <a:r>
              <a:rPr lang="en-US" sz="5500" dirty="0" smtClean="0"/>
              <a:t>“</a:t>
            </a:r>
            <a:r>
              <a:rPr lang="en-US" sz="5500" dirty="0"/>
              <a:t>The War Prayer: Women’s Rituals in the </a:t>
            </a:r>
            <a:r>
              <a:rPr lang="en-US" sz="5500" i="1" dirty="0"/>
              <a:t>Iliad</a:t>
            </a:r>
            <a:r>
              <a:rPr lang="en-US" sz="5500" dirty="0"/>
              <a:t>.” </a:t>
            </a:r>
            <a:br>
              <a:rPr lang="en-US" sz="5500" dirty="0"/>
            </a:br>
            <a:r>
              <a:rPr lang="en-US" sz="5500" dirty="0"/>
              <a:t/>
            </a:r>
            <a:br>
              <a:rPr lang="en-US" sz="5500" dirty="0"/>
            </a:br>
            <a:r>
              <a:rPr lang="en-US" sz="5500" dirty="0" smtClean="0"/>
              <a:t>11am</a:t>
            </a:r>
            <a:r>
              <a:rPr lang="en-US" sz="5500" dirty="0"/>
              <a:t>-12pm                                 	</a:t>
            </a:r>
            <a:r>
              <a:rPr lang="en-US" sz="5500" dirty="0" smtClean="0"/>
              <a:t>		  </a:t>
            </a:r>
            <a:r>
              <a:rPr lang="en-US" sz="5500" dirty="0"/>
              <a:t>BS3 1200 </a:t>
            </a:r>
            <a:endParaRPr lang="en-US" sz="55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53172" y="2123492"/>
            <a:ext cx="4711213" cy="3020008"/>
          </a:xfrm>
          <a:prstGeom prst="rect">
            <a:avLst/>
          </a:prstGeom>
        </p:spPr>
      </p:pic>
    </p:spTree>
    <p:extLst>
      <p:ext uri="{BB962C8B-B14F-4D97-AF65-F5344CB8AC3E}">
        <p14:creationId xmlns:p14="http://schemas.microsoft.com/office/powerpoint/2010/main" val="14591369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230267"/>
          </a:xfrm>
        </p:spPr>
        <p:txBody>
          <a:bodyPr>
            <a:noAutofit/>
          </a:bodyPr>
          <a:lstStyle/>
          <a:p>
            <a:r>
              <a:rPr lang="en-US" sz="2800" dirty="0" smtClean="0"/>
              <a:t>	</a:t>
            </a:r>
            <a:r>
              <a:rPr lang="en-US" sz="1800" i="1" dirty="0" smtClean="0"/>
              <a:t>Iliad</a:t>
            </a:r>
            <a:r>
              <a:rPr lang="en-US" sz="1800" dirty="0" smtClean="0"/>
              <a:t> I.222-261</a:t>
            </a:r>
            <a:endParaRPr lang="en-US" sz="1800" dirty="0"/>
          </a:p>
        </p:txBody>
      </p:sp>
      <p:sp>
        <p:nvSpPr>
          <p:cNvPr id="5" name="Content Placeholder 4"/>
          <p:cNvSpPr>
            <a:spLocks noGrp="1"/>
          </p:cNvSpPr>
          <p:nvPr>
            <p:ph idx="1"/>
          </p:nvPr>
        </p:nvSpPr>
        <p:spPr>
          <a:xfrm>
            <a:off x="152865" y="327956"/>
            <a:ext cx="8877956" cy="4728815"/>
          </a:xfrm>
        </p:spPr>
        <p:txBody>
          <a:bodyPr numCol="2">
            <a:noAutofit/>
          </a:bodyPr>
          <a:lstStyle/>
          <a:p>
            <a:pPr marL="0" indent="0">
              <a:spcBef>
                <a:spcPts val="0"/>
              </a:spcBef>
              <a:buNone/>
            </a:pPr>
            <a:r>
              <a:rPr lang="en-US" sz="1400" dirty="0" smtClean="0"/>
              <a:t>   He </a:t>
            </a:r>
            <a:r>
              <a:rPr lang="en-US" sz="1400" dirty="0"/>
              <a:t>broke off and anguish gripped Achilles.</a:t>
            </a:r>
            <a:r>
              <a:rPr lang="en-US" sz="1400" dirty="0" smtClean="0"/>
              <a:t> The </a:t>
            </a:r>
            <a:r>
              <a:rPr lang="en-US" sz="1400" dirty="0"/>
              <a:t>heart in his rugged chest was pounding, torn . . .</a:t>
            </a:r>
            <a:r>
              <a:rPr lang="en-US" sz="1400" dirty="0" smtClean="0"/>
              <a:t> Should </a:t>
            </a:r>
            <a:r>
              <a:rPr lang="en-US" sz="1400" dirty="0"/>
              <a:t>he draw the long sharp sword slung at his hip</a:t>
            </a:r>
            <a:r>
              <a:rPr lang="en-US" sz="1400" dirty="0" smtClean="0"/>
              <a:t>, thrust </a:t>
            </a:r>
            <a:r>
              <a:rPr lang="en-US" sz="1400" dirty="0"/>
              <a:t>through the ranks and kill Agamemnon now?—</a:t>
            </a:r>
            <a:r>
              <a:rPr lang="en-US" sz="1400" dirty="0" smtClean="0"/>
              <a:t> or </a:t>
            </a:r>
            <a:r>
              <a:rPr lang="en-US" sz="1400" dirty="0"/>
              <a:t>check his rage and beat his fury down?</a:t>
            </a:r>
            <a:r>
              <a:rPr lang="en-US" sz="1400" dirty="0" smtClean="0"/>
              <a:t> As </a:t>
            </a:r>
            <a:r>
              <a:rPr lang="en-US" sz="1400" dirty="0"/>
              <a:t>his racing spirit veered back and forth,</a:t>
            </a:r>
          </a:p>
          <a:p>
            <a:pPr marL="0" indent="0">
              <a:spcBef>
                <a:spcPts val="0"/>
              </a:spcBef>
              <a:buNone/>
            </a:pPr>
            <a:r>
              <a:rPr lang="en-US" sz="1400" dirty="0"/>
              <a:t>just as he drew his huge blade from its sheath,</a:t>
            </a:r>
            <a:r>
              <a:rPr lang="en-US" sz="1400" dirty="0" smtClean="0"/>
              <a:t> down </a:t>
            </a:r>
            <a:r>
              <a:rPr lang="en-US" sz="1400" dirty="0"/>
              <a:t>from the vaulting heavens swept Athena,</a:t>
            </a:r>
            <a:r>
              <a:rPr lang="en-US" sz="1400" dirty="0" smtClean="0"/>
              <a:t> the </a:t>
            </a:r>
            <a:r>
              <a:rPr lang="en-US" sz="1400" dirty="0"/>
              <a:t>white‑armed goddess Hera sped her down:</a:t>
            </a:r>
            <a:r>
              <a:rPr lang="en-US" sz="1400" dirty="0" smtClean="0"/>
              <a:t> Hera </a:t>
            </a:r>
            <a:r>
              <a:rPr lang="en-US" sz="1400" dirty="0"/>
              <a:t>loved both men and cared for both alike.</a:t>
            </a:r>
            <a:r>
              <a:rPr lang="en-US" sz="1400" dirty="0" smtClean="0"/>
              <a:t> </a:t>
            </a:r>
            <a:r>
              <a:rPr lang="en-US" sz="1400" dirty="0" smtClean="0">
                <a:solidFill>
                  <a:srgbClr val="FF0000"/>
                </a:solidFill>
              </a:rPr>
              <a:t>Rearing </a:t>
            </a:r>
            <a:r>
              <a:rPr lang="en-US" sz="1400" dirty="0">
                <a:solidFill>
                  <a:srgbClr val="FF0000"/>
                </a:solidFill>
              </a:rPr>
              <a:t>behind him Pallas seized his fiery hair—</a:t>
            </a:r>
            <a:r>
              <a:rPr lang="en-US" sz="1400" dirty="0" smtClean="0">
                <a:solidFill>
                  <a:srgbClr val="FF0000"/>
                </a:solidFill>
              </a:rPr>
              <a:t> only </a:t>
            </a:r>
            <a:r>
              <a:rPr lang="en-US" sz="1400" dirty="0">
                <a:solidFill>
                  <a:srgbClr val="FF0000"/>
                </a:solidFill>
              </a:rPr>
              <a:t>Achilles saw her, none of the other </a:t>
            </a:r>
            <a:r>
              <a:rPr lang="en-US" sz="1400" dirty="0" smtClean="0">
                <a:solidFill>
                  <a:srgbClr val="FF0000"/>
                </a:solidFill>
              </a:rPr>
              <a:t>fighters, struck </a:t>
            </a:r>
            <a:r>
              <a:rPr lang="en-US" sz="1400" dirty="0">
                <a:solidFill>
                  <a:srgbClr val="FF0000"/>
                </a:solidFill>
              </a:rPr>
              <a:t>with wonder he spun around, he knew her at once,</a:t>
            </a:r>
            <a:r>
              <a:rPr lang="en-US" sz="1400" dirty="0" smtClean="0">
                <a:solidFill>
                  <a:srgbClr val="FF0000"/>
                </a:solidFill>
              </a:rPr>
              <a:t> Pallas </a:t>
            </a:r>
            <a:r>
              <a:rPr lang="en-US" sz="1400" dirty="0">
                <a:solidFill>
                  <a:srgbClr val="FF0000"/>
                </a:solidFill>
              </a:rPr>
              <a:t>Athena! </a:t>
            </a:r>
            <a:r>
              <a:rPr lang="en-US" sz="1400" dirty="0"/>
              <a:t>the terrible blazing of those eyes,</a:t>
            </a:r>
            <a:r>
              <a:rPr lang="en-US" sz="1400" dirty="0" smtClean="0"/>
              <a:t> and </a:t>
            </a:r>
            <a:r>
              <a:rPr lang="en-US" sz="1400" dirty="0"/>
              <a:t>his winged words went flying: "Why, why now?</a:t>
            </a:r>
            <a:r>
              <a:rPr lang="en-US" sz="1400" dirty="0" smtClean="0"/>
              <a:t> Child </a:t>
            </a:r>
            <a:r>
              <a:rPr lang="en-US" sz="1400" dirty="0"/>
              <a:t>of Zeus with the shield of thunder, why come now?</a:t>
            </a:r>
            <a:r>
              <a:rPr lang="en-US" sz="1400" dirty="0" smtClean="0"/>
              <a:t> To </a:t>
            </a:r>
            <a:r>
              <a:rPr lang="en-US" sz="1400" dirty="0"/>
              <a:t>witness the outrage Agamemnon just committed?</a:t>
            </a:r>
            <a:r>
              <a:rPr lang="en-US" sz="1400" dirty="0" smtClean="0"/>
              <a:t> I </a:t>
            </a:r>
            <a:r>
              <a:rPr lang="en-US" sz="1400" dirty="0"/>
              <a:t>tell you this, and so help me it's the truth—</a:t>
            </a:r>
            <a:r>
              <a:rPr lang="en-US" sz="1400" dirty="0" smtClean="0"/>
              <a:t> he'll </a:t>
            </a:r>
            <a:r>
              <a:rPr lang="en-US" sz="1400" dirty="0"/>
              <a:t>soon pay for his arrogance with his life</a:t>
            </a:r>
            <a:r>
              <a:rPr lang="en-US" sz="1400" dirty="0" smtClean="0"/>
              <a:t>!”</a:t>
            </a:r>
          </a:p>
          <a:p>
            <a:pPr marL="0" indent="0">
              <a:spcBef>
                <a:spcPts val="0"/>
              </a:spcBef>
              <a:buNone/>
            </a:pPr>
            <a:endParaRPr lang="en-US" sz="1400" dirty="0"/>
          </a:p>
          <a:p>
            <a:pPr marL="0" indent="0">
              <a:spcBef>
                <a:spcPts val="0"/>
              </a:spcBef>
              <a:buNone/>
            </a:pPr>
            <a:r>
              <a:rPr lang="en-US" sz="1400" dirty="0"/>
              <a:t>      Her gray eyes clear, the goddess Athena answered,</a:t>
            </a:r>
            <a:r>
              <a:rPr lang="en-US" sz="1400" dirty="0" smtClean="0"/>
              <a:t> "</a:t>
            </a:r>
            <a:r>
              <a:rPr lang="en-US" sz="1400" dirty="0"/>
              <a:t>Down from the skies I come to check your rage </a:t>
            </a:r>
          </a:p>
          <a:p>
            <a:pPr marL="0" indent="0">
              <a:spcBef>
                <a:spcPts val="0"/>
              </a:spcBef>
              <a:buNone/>
            </a:pPr>
            <a:r>
              <a:rPr lang="en-US" sz="1400" dirty="0"/>
              <a:t>if only you will yield</a:t>
            </a:r>
            <a:r>
              <a:rPr lang="en-US" sz="1400" dirty="0" smtClean="0"/>
              <a:t>.</a:t>
            </a:r>
            <a:endParaRPr lang="en-US" sz="1400" dirty="0"/>
          </a:p>
          <a:p>
            <a:pPr marL="0" indent="0">
              <a:spcBef>
                <a:spcPts val="0"/>
              </a:spcBef>
              <a:buNone/>
            </a:pPr>
            <a:r>
              <a:rPr lang="en-US" sz="1400" dirty="0"/>
              <a:t>The white‑armed goddess Hera sped me down:</a:t>
            </a:r>
            <a:r>
              <a:rPr lang="en-US" sz="1400" dirty="0" smtClean="0"/>
              <a:t> she </a:t>
            </a:r>
            <a:r>
              <a:rPr lang="en-US" sz="1400" dirty="0"/>
              <a:t>loves you both, she cares for you both alike</a:t>
            </a:r>
            <a:r>
              <a:rPr lang="en-US" sz="1400" dirty="0" smtClean="0"/>
              <a:t>.</a:t>
            </a:r>
            <a:endParaRPr lang="en-US" sz="1400" dirty="0"/>
          </a:p>
          <a:p>
            <a:pPr marL="0" indent="0">
              <a:spcBef>
                <a:spcPts val="0"/>
              </a:spcBef>
              <a:buNone/>
            </a:pPr>
            <a:r>
              <a:rPr lang="en-US" sz="1400" dirty="0"/>
              <a:t>Stop this fighting, now. Don't lay hand to sword</a:t>
            </a:r>
            <a:r>
              <a:rPr lang="en-US" sz="1400" dirty="0" smtClean="0"/>
              <a:t>.</a:t>
            </a:r>
            <a:endParaRPr lang="en-US" sz="1400" dirty="0"/>
          </a:p>
          <a:p>
            <a:pPr marL="0" indent="0">
              <a:spcBef>
                <a:spcPts val="0"/>
              </a:spcBef>
              <a:buNone/>
            </a:pPr>
            <a:r>
              <a:rPr lang="en-US" sz="1400" dirty="0"/>
              <a:t>Lash him with threats of the price that he will face</a:t>
            </a:r>
            <a:r>
              <a:rPr lang="en-US" sz="1400" dirty="0" smtClean="0"/>
              <a:t>.</a:t>
            </a:r>
            <a:endParaRPr lang="en-US" sz="1400" dirty="0"/>
          </a:p>
          <a:p>
            <a:pPr marL="0" indent="0">
              <a:spcBef>
                <a:spcPts val="0"/>
              </a:spcBef>
              <a:buNone/>
            </a:pPr>
            <a:r>
              <a:rPr lang="en-US" sz="1400" dirty="0"/>
              <a:t>And I tell you this‑and I know it is the truth </a:t>
            </a:r>
            <a:r>
              <a:rPr lang="en-US" sz="1400" dirty="0" smtClean="0"/>
              <a:t>—</a:t>
            </a:r>
            <a:endParaRPr lang="en-US" sz="1400" dirty="0"/>
          </a:p>
          <a:p>
            <a:pPr marL="0" indent="0">
              <a:spcBef>
                <a:spcPts val="0"/>
              </a:spcBef>
              <a:buNone/>
            </a:pPr>
            <a:r>
              <a:rPr lang="en-US" sz="1400" dirty="0"/>
              <a:t>one day glittering gifts will lie before you</a:t>
            </a:r>
            <a:r>
              <a:rPr lang="en-US" sz="1400" dirty="0" smtClean="0"/>
              <a:t>,</a:t>
            </a:r>
            <a:endParaRPr lang="en-US" sz="1400" dirty="0"/>
          </a:p>
          <a:p>
            <a:pPr marL="0" indent="0">
              <a:spcBef>
                <a:spcPts val="0"/>
              </a:spcBef>
              <a:buNone/>
            </a:pPr>
            <a:r>
              <a:rPr lang="en-US" sz="1400" dirty="0"/>
              <a:t>three times over to pay for all his outrage</a:t>
            </a:r>
            <a:r>
              <a:rPr lang="en-US" sz="1400" dirty="0" smtClean="0"/>
              <a:t>.</a:t>
            </a:r>
            <a:endParaRPr lang="en-US" sz="1400" dirty="0"/>
          </a:p>
          <a:p>
            <a:pPr marL="0" indent="0">
              <a:spcBef>
                <a:spcPts val="0"/>
              </a:spcBef>
              <a:buNone/>
            </a:pPr>
            <a:r>
              <a:rPr lang="en-US" sz="1400" dirty="0"/>
              <a:t>Hold back now. Obey us both</a:t>
            </a:r>
            <a:r>
              <a:rPr lang="en-US" sz="1400" dirty="0" smtClean="0"/>
              <a:t>.”</a:t>
            </a:r>
            <a:endParaRPr lang="en-US" sz="1400" dirty="0"/>
          </a:p>
          <a:p>
            <a:pPr marL="0" indent="0">
              <a:spcBef>
                <a:spcPts val="0"/>
              </a:spcBef>
              <a:buNone/>
            </a:pPr>
            <a:r>
              <a:rPr lang="en-US" sz="1400" dirty="0"/>
              <a:t>                                                   </a:t>
            </a:r>
            <a:r>
              <a:rPr lang="en-US" sz="1400" dirty="0" smtClean="0"/>
              <a:t>	    So </a:t>
            </a:r>
            <a:r>
              <a:rPr lang="en-US" sz="1400" dirty="0"/>
              <a:t>she </a:t>
            </a:r>
            <a:r>
              <a:rPr lang="en-US" sz="1400" dirty="0" smtClean="0"/>
              <a:t>urged</a:t>
            </a:r>
            <a:endParaRPr lang="en-US" sz="1400" dirty="0"/>
          </a:p>
          <a:p>
            <a:pPr marL="0" indent="0">
              <a:spcBef>
                <a:spcPts val="0"/>
              </a:spcBef>
              <a:buNone/>
            </a:pPr>
            <a:r>
              <a:rPr lang="en-US" sz="1400" dirty="0"/>
              <a:t>and the swift runner complied at once: </a:t>
            </a:r>
            <a:r>
              <a:rPr lang="en-US" sz="1400" dirty="0">
                <a:solidFill>
                  <a:srgbClr val="FFFFFF"/>
                </a:solidFill>
              </a:rPr>
              <a:t>"I must</a:t>
            </a:r>
            <a:r>
              <a:rPr lang="en-US" sz="1400" dirty="0" smtClean="0">
                <a:solidFill>
                  <a:srgbClr val="FFFFFF"/>
                </a:solidFill>
              </a:rPr>
              <a:t>—</a:t>
            </a:r>
            <a:endParaRPr lang="en-US" sz="1400" dirty="0">
              <a:solidFill>
                <a:srgbClr val="FFFFFF"/>
              </a:solidFill>
            </a:endParaRPr>
          </a:p>
          <a:p>
            <a:pPr marL="0" indent="0">
              <a:spcBef>
                <a:spcPts val="0"/>
              </a:spcBef>
              <a:buNone/>
            </a:pPr>
            <a:r>
              <a:rPr lang="en-US" sz="1400" dirty="0">
                <a:solidFill>
                  <a:srgbClr val="FFFFFF"/>
                </a:solidFill>
              </a:rPr>
              <a:t>when the two of you hand down commands, Goddess</a:t>
            </a:r>
            <a:r>
              <a:rPr lang="en-US" sz="1400" dirty="0" smtClean="0">
                <a:solidFill>
                  <a:srgbClr val="FFFFFF"/>
                </a:solidFill>
              </a:rPr>
              <a:t>,</a:t>
            </a:r>
            <a:endParaRPr lang="en-US" sz="1400" dirty="0">
              <a:solidFill>
                <a:srgbClr val="FFFFFF"/>
              </a:solidFill>
            </a:endParaRPr>
          </a:p>
          <a:p>
            <a:pPr marL="0" indent="0">
              <a:spcBef>
                <a:spcPts val="0"/>
              </a:spcBef>
              <a:buNone/>
            </a:pPr>
            <a:r>
              <a:rPr lang="en-US" sz="1400" dirty="0">
                <a:solidFill>
                  <a:srgbClr val="FFFFFF"/>
                </a:solidFill>
              </a:rPr>
              <a:t>a man submits though his heart breaks with fury</a:t>
            </a:r>
            <a:r>
              <a:rPr lang="en-US" sz="1400" dirty="0" smtClean="0">
                <a:solidFill>
                  <a:srgbClr val="FFFFFF"/>
                </a:solidFill>
              </a:rPr>
              <a:t>.</a:t>
            </a:r>
            <a:endParaRPr lang="en-US" sz="1400" dirty="0">
              <a:solidFill>
                <a:srgbClr val="FFFFFF"/>
              </a:solidFill>
            </a:endParaRPr>
          </a:p>
          <a:p>
            <a:pPr marL="0" indent="0">
              <a:spcBef>
                <a:spcPts val="0"/>
              </a:spcBef>
              <a:buNone/>
            </a:pPr>
            <a:r>
              <a:rPr lang="en-US" sz="1400" dirty="0"/>
              <a:t>Better for him by far. If a man obeys the </a:t>
            </a:r>
            <a:r>
              <a:rPr lang="en-US" sz="1400" dirty="0" smtClean="0"/>
              <a:t>gods</a:t>
            </a:r>
            <a:endParaRPr lang="en-US" sz="1400" dirty="0"/>
          </a:p>
          <a:p>
            <a:pPr marL="0" indent="0">
              <a:spcBef>
                <a:spcPts val="0"/>
              </a:spcBef>
              <a:buNone/>
            </a:pPr>
            <a:r>
              <a:rPr lang="en-US" sz="1400" dirty="0"/>
              <a:t>they're quick to hear his prayers</a:t>
            </a:r>
            <a:r>
              <a:rPr lang="en-US" sz="1400" dirty="0" smtClean="0"/>
              <a:t>.”</a:t>
            </a:r>
            <a:endParaRPr lang="en-US" sz="1400" dirty="0"/>
          </a:p>
          <a:p>
            <a:pPr marL="0" indent="0">
              <a:spcBef>
                <a:spcPts val="0"/>
              </a:spcBef>
              <a:buNone/>
            </a:pPr>
            <a:r>
              <a:rPr lang="en-US" sz="1400" dirty="0"/>
              <a:t>                                                   </a:t>
            </a:r>
            <a:r>
              <a:rPr lang="en-US" sz="1400" dirty="0" smtClean="0"/>
              <a:t>	        And </a:t>
            </a:r>
            <a:r>
              <a:rPr lang="en-US" sz="1400" dirty="0"/>
              <a:t>with </a:t>
            </a:r>
            <a:r>
              <a:rPr lang="en-US" sz="1400" dirty="0" smtClean="0"/>
              <a:t>that</a:t>
            </a:r>
            <a:endParaRPr lang="en-US" sz="1400" dirty="0"/>
          </a:p>
          <a:p>
            <a:pPr marL="0" indent="0">
              <a:spcBef>
                <a:spcPts val="0"/>
              </a:spcBef>
              <a:buNone/>
            </a:pPr>
            <a:r>
              <a:rPr lang="en-US" sz="1400" dirty="0"/>
              <a:t>Achilles stayed his burly hand on the silver hilt </a:t>
            </a:r>
          </a:p>
          <a:p>
            <a:pPr marL="0" indent="0">
              <a:spcBef>
                <a:spcPts val="0"/>
              </a:spcBef>
              <a:buNone/>
            </a:pPr>
            <a:r>
              <a:rPr lang="en-US" sz="1400" dirty="0"/>
              <a:t>and slid the huge blade back in its sheath</a:t>
            </a:r>
            <a:r>
              <a:rPr lang="en-US" sz="1400" dirty="0" smtClean="0"/>
              <a:t>.</a:t>
            </a:r>
            <a:endParaRPr lang="en-US" sz="1400" dirty="0"/>
          </a:p>
          <a:p>
            <a:pPr marL="0" indent="0">
              <a:spcBef>
                <a:spcPts val="0"/>
              </a:spcBef>
              <a:buNone/>
            </a:pPr>
            <a:r>
              <a:rPr lang="en-US" sz="1400" dirty="0"/>
              <a:t>He would not fight the orders of Athena</a:t>
            </a:r>
            <a:r>
              <a:rPr lang="en-US" sz="1400" dirty="0" smtClean="0"/>
              <a:t>.</a:t>
            </a:r>
            <a:endParaRPr lang="en-US" sz="1400" dirty="0"/>
          </a:p>
          <a:p>
            <a:pPr marL="0" indent="0">
              <a:spcBef>
                <a:spcPts val="0"/>
              </a:spcBef>
              <a:buNone/>
            </a:pPr>
            <a:r>
              <a:rPr lang="en-US" sz="1400" dirty="0"/>
              <a:t>Soaring home to Olympus, she rejoined the </a:t>
            </a:r>
            <a:r>
              <a:rPr lang="en-US" sz="1400" dirty="0" smtClean="0"/>
              <a:t>gods</a:t>
            </a:r>
            <a:endParaRPr lang="en-US" sz="1400" dirty="0"/>
          </a:p>
          <a:p>
            <a:pPr marL="0" indent="0">
              <a:spcBef>
                <a:spcPts val="0"/>
              </a:spcBef>
              <a:buNone/>
            </a:pPr>
            <a:r>
              <a:rPr lang="en-US" sz="1400" dirty="0"/>
              <a:t>aloft in the halls of Zeus whose shield is thunder.</a:t>
            </a:r>
            <a:r>
              <a:rPr lang="en-US" sz="1400" dirty="0" smtClean="0">
                <a:effectLst/>
              </a:rPr>
              <a:t> </a:t>
            </a:r>
            <a:endParaRPr lang="en-US" sz="1400" dirty="0"/>
          </a:p>
        </p:txBody>
      </p:sp>
    </p:spTree>
    <p:extLst>
      <p:ext uri="{BB962C8B-B14F-4D97-AF65-F5344CB8AC3E}">
        <p14:creationId xmlns:p14="http://schemas.microsoft.com/office/powerpoint/2010/main" val="314144751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230267"/>
          </a:xfrm>
        </p:spPr>
        <p:txBody>
          <a:bodyPr>
            <a:noAutofit/>
          </a:bodyPr>
          <a:lstStyle/>
          <a:p>
            <a:r>
              <a:rPr lang="en-US" sz="2800" dirty="0" smtClean="0"/>
              <a:t>	</a:t>
            </a:r>
            <a:r>
              <a:rPr lang="en-US" sz="1800" i="1" dirty="0" smtClean="0"/>
              <a:t>Iliad</a:t>
            </a:r>
            <a:r>
              <a:rPr lang="en-US" sz="1800" dirty="0" smtClean="0"/>
              <a:t> I.222-261</a:t>
            </a:r>
            <a:endParaRPr lang="en-US" sz="1800" dirty="0"/>
          </a:p>
        </p:txBody>
      </p:sp>
      <p:sp>
        <p:nvSpPr>
          <p:cNvPr id="5" name="Content Placeholder 4"/>
          <p:cNvSpPr>
            <a:spLocks noGrp="1"/>
          </p:cNvSpPr>
          <p:nvPr>
            <p:ph idx="1"/>
          </p:nvPr>
        </p:nvSpPr>
        <p:spPr>
          <a:xfrm>
            <a:off x="152865" y="327956"/>
            <a:ext cx="8877956" cy="4728815"/>
          </a:xfrm>
        </p:spPr>
        <p:txBody>
          <a:bodyPr numCol="2">
            <a:noAutofit/>
          </a:bodyPr>
          <a:lstStyle/>
          <a:p>
            <a:pPr marL="0" indent="0">
              <a:spcBef>
                <a:spcPts val="0"/>
              </a:spcBef>
              <a:buNone/>
            </a:pPr>
            <a:r>
              <a:rPr lang="en-US" sz="1400" dirty="0" smtClean="0"/>
              <a:t>   He </a:t>
            </a:r>
            <a:r>
              <a:rPr lang="en-US" sz="1400" dirty="0"/>
              <a:t>broke off and anguish gripped Achilles.</a:t>
            </a:r>
            <a:r>
              <a:rPr lang="en-US" sz="1400" dirty="0" smtClean="0"/>
              <a:t> The </a:t>
            </a:r>
            <a:r>
              <a:rPr lang="en-US" sz="1400" dirty="0"/>
              <a:t>heart in his rugged chest was pounding, torn . . .</a:t>
            </a:r>
            <a:r>
              <a:rPr lang="en-US" sz="1400" dirty="0" smtClean="0"/>
              <a:t> Should </a:t>
            </a:r>
            <a:r>
              <a:rPr lang="en-US" sz="1400" dirty="0"/>
              <a:t>he draw the long sharp sword slung at his hip</a:t>
            </a:r>
            <a:r>
              <a:rPr lang="en-US" sz="1400" dirty="0" smtClean="0"/>
              <a:t>, thrust </a:t>
            </a:r>
            <a:r>
              <a:rPr lang="en-US" sz="1400" dirty="0"/>
              <a:t>through the ranks and kill Agamemnon now?—</a:t>
            </a:r>
            <a:r>
              <a:rPr lang="en-US" sz="1400" dirty="0" smtClean="0"/>
              <a:t> or </a:t>
            </a:r>
            <a:r>
              <a:rPr lang="en-US" sz="1400" dirty="0"/>
              <a:t>check his rage and beat his fury down?</a:t>
            </a:r>
            <a:r>
              <a:rPr lang="en-US" sz="1400" dirty="0" smtClean="0"/>
              <a:t> As </a:t>
            </a:r>
            <a:r>
              <a:rPr lang="en-US" sz="1400" dirty="0"/>
              <a:t>his racing spirit veered back and forth,</a:t>
            </a:r>
          </a:p>
          <a:p>
            <a:pPr marL="0" indent="0">
              <a:spcBef>
                <a:spcPts val="0"/>
              </a:spcBef>
              <a:buNone/>
            </a:pPr>
            <a:r>
              <a:rPr lang="en-US" sz="1400" dirty="0"/>
              <a:t>just as he drew his huge blade from its sheath,</a:t>
            </a:r>
            <a:r>
              <a:rPr lang="en-US" sz="1400" dirty="0" smtClean="0"/>
              <a:t> down </a:t>
            </a:r>
            <a:r>
              <a:rPr lang="en-US" sz="1400" dirty="0"/>
              <a:t>from the vaulting heavens swept Athena,</a:t>
            </a:r>
            <a:r>
              <a:rPr lang="en-US" sz="1400" dirty="0" smtClean="0"/>
              <a:t> the </a:t>
            </a:r>
            <a:r>
              <a:rPr lang="en-US" sz="1400" dirty="0"/>
              <a:t>white‑armed goddess Hera sped her down:</a:t>
            </a:r>
            <a:r>
              <a:rPr lang="en-US" sz="1400" dirty="0" smtClean="0"/>
              <a:t> Hera </a:t>
            </a:r>
            <a:r>
              <a:rPr lang="en-US" sz="1400" dirty="0"/>
              <a:t>loved both men and cared for both alike.</a:t>
            </a:r>
            <a:r>
              <a:rPr lang="en-US" sz="1400" dirty="0" smtClean="0"/>
              <a:t> Rearing </a:t>
            </a:r>
            <a:r>
              <a:rPr lang="en-US" sz="1400" dirty="0"/>
              <a:t>behind him Pallas seized his fiery hair—</a:t>
            </a:r>
            <a:r>
              <a:rPr lang="en-US" sz="1400" dirty="0" smtClean="0"/>
              <a:t> only </a:t>
            </a:r>
            <a:r>
              <a:rPr lang="en-US" sz="1400" dirty="0"/>
              <a:t>Achilles saw her, none of the other fighters</a:t>
            </a:r>
            <a:r>
              <a:rPr lang="en-US" sz="1400" dirty="0" smtClean="0"/>
              <a:t> struck </a:t>
            </a:r>
            <a:r>
              <a:rPr lang="en-US" sz="1400" dirty="0"/>
              <a:t>with wonder he spun around, he knew her at once,</a:t>
            </a:r>
            <a:r>
              <a:rPr lang="en-US" sz="1400" dirty="0" smtClean="0"/>
              <a:t> Pallas </a:t>
            </a:r>
            <a:r>
              <a:rPr lang="en-US" sz="1400" dirty="0"/>
              <a:t>Athena! the terrible blazing of those eyes,</a:t>
            </a:r>
            <a:r>
              <a:rPr lang="en-US" sz="1400" dirty="0" smtClean="0"/>
              <a:t> and </a:t>
            </a:r>
            <a:r>
              <a:rPr lang="en-US" sz="1400" dirty="0"/>
              <a:t>his winged words went flying: "Why, why now?</a:t>
            </a:r>
            <a:r>
              <a:rPr lang="en-US" sz="1400" dirty="0" smtClean="0"/>
              <a:t> Child </a:t>
            </a:r>
            <a:r>
              <a:rPr lang="en-US" sz="1400" dirty="0"/>
              <a:t>of Zeus with the shield of thunder, why come now?</a:t>
            </a:r>
            <a:r>
              <a:rPr lang="en-US" sz="1400" dirty="0" smtClean="0"/>
              <a:t> To </a:t>
            </a:r>
            <a:r>
              <a:rPr lang="en-US" sz="1400" dirty="0"/>
              <a:t>witness the outrage Agamemnon just committed?</a:t>
            </a:r>
            <a:r>
              <a:rPr lang="en-US" sz="1400" dirty="0" smtClean="0"/>
              <a:t> I </a:t>
            </a:r>
            <a:r>
              <a:rPr lang="en-US" sz="1400" dirty="0"/>
              <a:t>tell you this, and so help me it's the truth—</a:t>
            </a:r>
            <a:r>
              <a:rPr lang="en-US" sz="1400" dirty="0" smtClean="0"/>
              <a:t> he'll </a:t>
            </a:r>
            <a:r>
              <a:rPr lang="en-US" sz="1400" dirty="0"/>
              <a:t>soon pay for his arrogance with his life</a:t>
            </a:r>
            <a:r>
              <a:rPr lang="en-US" sz="1400" dirty="0" smtClean="0"/>
              <a:t>!”</a:t>
            </a:r>
          </a:p>
          <a:p>
            <a:pPr marL="0" indent="0">
              <a:spcBef>
                <a:spcPts val="0"/>
              </a:spcBef>
              <a:buNone/>
            </a:pPr>
            <a:endParaRPr lang="en-US" sz="1400" dirty="0"/>
          </a:p>
          <a:p>
            <a:pPr marL="0" indent="0">
              <a:spcBef>
                <a:spcPts val="0"/>
              </a:spcBef>
              <a:buNone/>
            </a:pPr>
            <a:r>
              <a:rPr lang="en-US" sz="1400" dirty="0"/>
              <a:t>      Her gray eyes clear, the goddess Athena answered,</a:t>
            </a:r>
            <a:r>
              <a:rPr lang="en-US" sz="1400" dirty="0" smtClean="0"/>
              <a:t> "</a:t>
            </a:r>
            <a:r>
              <a:rPr lang="en-US" sz="1400" dirty="0"/>
              <a:t>Down from the skies I come to check your rage </a:t>
            </a:r>
          </a:p>
          <a:p>
            <a:pPr marL="0" indent="0">
              <a:spcBef>
                <a:spcPts val="0"/>
              </a:spcBef>
              <a:buNone/>
            </a:pPr>
            <a:r>
              <a:rPr lang="en-US" sz="1400" dirty="0"/>
              <a:t>if only you will yield</a:t>
            </a:r>
            <a:r>
              <a:rPr lang="en-US" sz="1400" dirty="0" smtClean="0"/>
              <a:t>.</a:t>
            </a:r>
            <a:endParaRPr lang="en-US" sz="1400" dirty="0"/>
          </a:p>
          <a:p>
            <a:pPr marL="0" indent="0">
              <a:spcBef>
                <a:spcPts val="0"/>
              </a:spcBef>
              <a:buNone/>
            </a:pPr>
            <a:r>
              <a:rPr lang="en-US" sz="1400" dirty="0"/>
              <a:t>The white‑armed goddess Hera sped me down:</a:t>
            </a:r>
            <a:r>
              <a:rPr lang="en-US" sz="1400" dirty="0" smtClean="0"/>
              <a:t> she </a:t>
            </a:r>
            <a:r>
              <a:rPr lang="en-US" sz="1400" dirty="0"/>
              <a:t>loves you both, she cares for you both alike</a:t>
            </a:r>
            <a:r>
              <a:rPr lang="en-US" sz="1400" dirty="0" smtClean="0"/>
              <a:t>.</a:t>
            </a:r>
            <a:endParaRPr lang="en-US" sz="1400" dirty="0"/>
          </a:p>
          <a:p>
            <a:pPr marL="0" indent="0">
              <a:spcBef>
                <a:spcPts val="0"/>
              </a:spcBef>
              <a:buNone/>
            </a:pPr>
            <a:r>
              <a:rPr lang="en-US" sz="1400" dirty="0"/>
              <a:t>Stop this fighting, now. Don't lay hand to sword</a:t>
            </a:r>
            <a:r>
              <a:rPr lang="en-US" sz="1400" dirty="0" smtClean="0"/>
              <a:t>.</a:t>
            </a:r>
            <a:endParaRPr lang="en-US" sz="1400" dirty="0"/>
          </a:p>
          <a:p>
            <a:pPr marL="0" indent="0">
              <a:spcBef>
                <a:spcPts val="0"/>
              </a:spcBef>
              <a:buNone/>
            </a:pPr>
            <a:r>
              <a:rPr lang="en-US" sz="1400" dirty="0"/>
              <a:t>Lash him with threats of the price that he will face</a:t>
            </a:r>
            <a:r>
              <a:rPr lang="en-US" sz="1400" dirty="0" smtClean="0"/>
              <a:t>.</a:t>
            </a:r>
            <a:endParaRPr lang="en-US" sz="1400" dirty="0"/>
          </a:p>
          <a:p>
            <a:pPr marL="0" indent="0">
              <a:spcBef>
                <a:spcPts val="0"/>
              </a:spcBef>
              <a:buNone/>
            </a:pPr>
            <a:r>
              <a:rPr lang="en-US" sz="1400" dirty="0"/>
              <a:t>And I tell you this‑and I know it is the truth </a:t>
            </a:r>
            <a:r>
              <a:rPr lang="en-US" sz="1400" dirty="0" smtClean="0"/>
              <a:t>—</a:t>
            </a:r>
            <a:endParaRPr lang="en-US" sz="1400" dirty="0"/>
          </a:p>
          <a:p>
            <a:pPr marL="0" indent="0">
              <a:spcBef>
                <a:spcPts val="0"/>
              </a:spcBef>
              <a:buNone/>
            </a:pPr>
            <a:r>
              <a:rPr lang="en-US" sz="1400" dirty="0"/>
              <a:t>one day glittering gifts will lie before you</a:t>
            </a:r>
            <a:r>
              <a:rPr lang="en-US" sz="1400" dirty="0" smtClean="0"/>
              <a:t>,</a:t>
            </a:r>
            <a:endParaRPr lang="en-US" sz="1400" dirty="0"/>
          </a:p>
          <a:p>
            <a:pPr marL="0" indent="0">
              <a:spcBef>
                <a:spcPts val="0"/>
              </a:spcBef>
              <a:buNone/>
            </a:pPr>
            <a:r>
              <a:rPr lang="en-US" sz="1400" dirty="0"/>
              <a:t>three times over to pay for all his outrage</a:t>
            </a:r>
            <a:r>
              <a:rPr lang="en-US" sz="1400" dirty="0" smtClean="0"/>
              <a:t>.</a:t>
            </a:r>
            <a:endParaRPr lang="en-US" sz="1400" dirty="0"/>
          </a:p>
          <a:p>
            <a:pPr marL="0" indent="0">
              <a:spcBef>
                <a:spcPts val="0"/>
              </a:spcBef>
              <a:buNone/>
            </a:pPr>
            <a:r>
              <a:rPr lang="en-US" sz="1400" dirty="0"/>
              <a:t>Hold back now. Obey us both</a:t>
            </a:r>
            <a:r>
              <a:rPr lang="en-US" sz="1400" dirty="0" smtClean="0"/>
              <a:t>.”</a:t>
            </a:r>
            <a:endParaRPr lang="en-US" sz="1400" dirty="0"/>
          </a:p>
          <a:p>
            <a:pPr marL="0" indent="0">
              <a:spcBef>
                <a:spcPts val="0"/>
              </a:spcBef>
              <a:buNone/>
            </a:pPr>
            <a:r>
              <a:rPr lang="en-US" sz="1400" dirty="0"/>
              <a:t>                                                   </a:t>
            </a:r>
            <a:r>
              <a:rPr lang="en-US" sz="1400" dirty="0" smtClean="0"/>
              <a:t>	    So </a:t>
            </a:r>
            <a:r>
              <a:rPr lang="en-US" sz="1400" dirty="0"/>
              <a:t>she </a:t>
            </a:r>
            <a:r>
              <a:rPr lang="en-US" sz="1400" dirty="0" smtClean="0"/>
              <a:t>urged</a:t>
            </a:r>
            <a:endParaRPr lang="en-US" sz="1400" dirty="0"/>
          </a:p>
          <a:p>
            <a:pPr marL="0" indent="0">
              <a:spcBef>
                <a:spcPts val="0"/>
              </a:spcBef>
              <a:buNone/>
            </a:pPr>
            <a:r>
              <a:rPr lang="en-US" sz="1400" dirty="0"/>
              <a:t>and the swift runner complied </a:t>
            </a:r>
            <a:r>
              <a:rPr lang="en-US" sz="1400" dirty="0">
                <a:solidFill>
                  <a:srgbClr val="008000"/>
                </a:solidFill>
              </a:rPr>
              <a:t>at once:</a:t>
            </a:r>
            <a:r>
              <a:rPr lang="en-US" sz="1400" dirty="0"/>
              <a:t> </a:t>
            </a:r>
            <a:r>
              <a:rPr lang="en-US" sz="1400" dirty="0">
                <a:solidFill>
                  <a:srgbClr val="FF0000"/>
                </a:solidFill>
              </a:rPr>
              <a:t>"I must</a:t>
            </a:r>
            <a:r>
              <a:rPr lang="en-US" sz="1400" dirty="0" smtClean="0">
                <a:solidFill>
                  <a:srgbClr val="FF0000"/>
                </a:solidFill>
              </a:rPr>
              <a:t>—</a:t>
            </a:r>
            <a:endParaRPr lang="en-US" sz="1400" dirty="0">
              <a:solidFill>
                <a:srgbClr val="FF0000"/>
              </a:solidFill>
            </a:endParaRPr>
          </a:p>
          <a:p>
            <a:pPr marL="0" indent="0">
              <a:spcBef>
                <a:spcPts val="0"/>
              </a:spcBef>
              <a:buNone/>
            </a:pPr>
            <a:r>
              <a:rPr lang="en-US" sz="1400" dirty="0">
                <a:solidFill>
                  <a:srgbClr val="FF0000"/>
                </a:solidFill>
              </a:rPr>
              <a:t>when the two of you hand down commands, Goddess</a:t>
            </a:r>
            <a:r>
              <a:rPr lang="en-US" sz="1400" dirty="0" smtClean="0">
                <a:solidFill>
                  <a:srgbClr val="FF0000"/>
                </a:solidFill>
              </a:rPr>
              <a:t>,</a:t>
            </a:r>
            <a:endParaRPr lang="en-US" sz="1400" dirty="0">
              <a:solidFill>
                <a:srgbClr val="FF0000"/>
              </a:solidFill>
            </a:endParaRPr>
          </a:p>
          <a:p>
            <a:pPr marL="0" indent="0">
              <a:spcBef>
                <a:spcPts val="0"/>
              </a:spcBef>
              <a:buNone/>
            </a:pPr>
            <a:r>
              <a:rPr lang="en-US" sz="1400" dirty="0">
                <a:solidFill>
                  <a:srgbClr val="FF0000"/>
                </a:solidFill>
              </a:rPr>
              <a:t>a man submits though his heart breaks with fury</a:t>
            </a:r>
            <a:r>
              <a:rPr lang="en-US" sz="1400" dirty="0" smtClean="0">
                <a:solidFill>
                  <a:srgbClr val="FF0000"/>
                </a:solidFill>
              </a:rPr>
              <a:t>.</a:t>
            </a:r>
            <a:endParaRPr lang="en-US" sz="1400" dirty="0">
              <a:solidFill>
                <a:srgbClr val="FF0000"/>
              </a:solidFill>
            </a:endParaRPr>
          </a:p>
          <a:p>
            <a:pPr marL="0" indent="0">
              <a:spcBef>
                <a:spcPts val="0"/>
              </a:spcBef>
              <a:buNone/>
            </a:pPr>
            <a:r>
              <a:rPr lang="en-US" sz="1400" dirty="0"/>
              <a:t>Better for him by far. If a man obeys the </a:t>
            </a:r>
            <a:r>
              <a:rPr lang="en-US" sz="1400" dirty="0" smtClean="0"/>
              <a:t>gods</a:t>
            </a:r>
            <a:endParaRPr lang="en-US" sz="1400" dirty="0"/>
          </a:p>
          <a:p>
            <a:pPr marL="0" indent="0">
              <a:spcBef>
                <a:spcPts val="0"/>
              </a:spcBef>
              <a:buNone/>
            </a:pPr>
            <a:r>
              <a:rPr lang="en-US" sz="1400" dirty="0"/>
              <a:t>they're quick to hear his prayers</a:t>
            </a:r>
            <a:r>
              <a:rPr lang="en-US" sz="1400" dirty="0" smtClean="0"/>
              <a:t>.”</a:t>
            </a:r>
            <a:endParaRPr lang="en-US" sz="1400" dirty="0"/>
          </a:p>
          <a:p>
            <a:pPr marL="0" indent="0">
              <a:spcBef>
                <a:spcPts val="0"/>
              </a:spcBef>
              <a:buNone/>
            </a:pPr>
            <a:r>
              <a:rPr lang="en-US" sz="1400" dirty="0"/>
              <a:t>                                                   </a:t>
            </a:r>
            <a:r>
              <a:rPr lang="en-US" sz="1400" dirty="0" smtClean="0"/>
              <a:t>	        And </a:t>
            </a:r>
            <a:r>
              <a:rPr lang="en-US" sz="1400" dirty="0"/>
              <a:t>with </a:t>
            </a:r>
            <a:r>
              <a:rPr lang="en-US" sz="1400" dirty="0" smtClean="0"/>
              <a:t>that</a:t>
            </a:r>
            <a:endParaRPr lang="en-US" sz="1400" dirty="0"/>
          </a:p>
          <a:p>
            <a:pPr marL="0" indent="0">
              <a:spcBef>
                <a:spcPts val="0"/>
              </a:spcBef>
              <a:buNone/>
            </a:pPr>
            <a:r>
              <a:rPr lang="en-US" sz="1400" dirty="0"/>
              <a:t>Achilles stayed his burly hand on the silver hilt </a:t>
            </a:r>
          </a:p>
          <a:p>
            <a:pPr marL="0" indent="0">
              <a:spcBef>
                <a:spcPts val="0"/>
              </a:spcBef>
              <a:buNone/>
            </a:pPr>
            <a:r>
              <a:rPr lang="en-US" sz="1400" dirty="0"/>
              <a:t>and slid the huge blade back in its sheath</a:t>
            </a:r>
            <a:r>
              <a:rPr lang="en-US" sz="1400" dirty="0" smtClean="0"/>
              <a:t>.</a:t>
            </a:r>
            <a:endParaRPr lang="en-US" sz="1400" dirty="0"/>
          </a:p>
          <a:p>
            <a:pPr marL="0" indent="0">
              <a:spcBef>
                <a:spcPts val="0"/>
              </a:spcBef>
              <a:buNone/>
            </a:pPr>
            <a:r>
              <a:rPr lang="en-US" sz="1400" dirty="0">
                <a:solidFill>
                  <a:srgbClr val="008000"/>
                </a:solidFill>
              </a:rPr>
              <a:t>He would not fight the orders of Athena</a:t>
            </a:r>
            <a:r>
              <a:rPr lang="en-US" sz="1400" dirty="0" smtClean="0">
                <a:solidFill>
                  <a:srgbClr val="008000"/>
                </a:solidFill>
              </a:rPr>
              <a:t>.</a:t>
            </a:r>
            <a:endParaRPr lang="en-US" sz="1400" dirty="0">
              <a:solidFill>
                <a:srgbClr val="008000"/>
              </a:solidFill>
            </a:endParaRPr>
          </a:p>
          <a:p>
            <a:pPr marL="0" indent="0">
              <a:spcBef>
                <a:spcPts val="0"/>
              </a:spcBef>
              <a:buNone/>
            </a:pPr>
            <a:r>
              <a:rPr lang="en-US" sz="1400" dirty="0"/>
              <a:t>Soaring home to Olympus, she rejoined the </a:t>
            </a:r>
            <a:r>
              <a:rPr lang="en-US" sz="1400" dirty="0" smtClean="0"/>
              <a:t>gods</a:t>
            </a:r>
            <a:endParaRPr lang="en-US" sz="1400" dirty="0"/>
          </a:p>
          <a:p>
            <a:pPr marL="0" indent="0">
              <a:spcBef>
                <a:spcPts val="0"/>
              </a:spcBef>
              <a:buNone/>
            </a:pPr>
            <a:r>
              <a:rPr lang="en-US" sz="1400" dirty="0"/>
              <a:t>aloft in the halls of Zeus whose shield is thunder.</a:t>
            </a:r>
            <a:r>
              <a:rPr lang="en-US" sz="1400" dirty="0" smtClean="0">
                <a:effectLst/>
              </a:rPr>
              <a:t> </a:t>
            </a:r>
            <a:endParaRPr lang="en-US" sz="1400" dirty="0"/>
          </a:p>
        </p:txBody>
      </p:sp>
    </p:spTree>
    <p:extLst>
      <p:ext uri="{BB962C8B-B14F-4D97-AF65-F5344CB8AC3E}">
        <p14:creationId xmlns:p14="http://schemas.microsoft.com/office/powerpoint/2010/main" val="408146813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Simone Weil, “</a:t>
            </a:r>
            <a:r>
              <a:rPr lang="en-US" sz="2400" i="1" dirty="0" smtClean="0"/>
              <a:t>The Iliad, </a:t>
            </a:r>
            <a:r>
              <a:rPr lang="en-US" sz="2400" dirty="0" smtClean="0"/>
              <a:t>or the Poem of Force”</a:t>
            </a:r>
            <a:endParaRPr lang="en-US" sz="2400"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“Thus war effaces all conceptions of purpose or goal, including even its own “war aims.” It effaces the very notion of war’s being brought to an end….Consequently nobody does anything to bring this end about. </a:t>
            </a:r>
            <a:r>
              <a:rPr lang="en-US" dirty="0" smtClean="0">
                <a:solidFill>
                  <a:srgbClr val="FF0000"/>
                </a:solidFill>
              </a:rPr>
              <a:t>In the presence of an armed enemy, what hand can relinquish its weapon? </a:t>
            </a:r>
            <a:r>
              <a:rPr lang="en-US" dirty="0" smtClean="0"/>
              <a:t>The mind ought to find a way out, but the mind has lost all capacity to so much as look outward.”</a:t>
            </a:r>
            <a:endParaRPr lang="en-US" dirty="0"/>
          </a:p>
        </p:txBody>
      </p:sp>
    </p:spTree>
    <p:extLst>
      <p:ext uri="{BB962C8B-B14F-4D97-AF65-F5344CB8AC3E}">
        <p14:creationId xmlns:p14="http://schemas.microsoft.com/office/powerpoint/2010/main" val="278222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87596"/>
            <a:ext cx="9144000" cy="4787617"/>
          </a:xfrm>
        </p:spPr>
        <p:txBody>
          <a:bodyPr>
            <a:noAutofit/>
          </a:bodyPr>
          <a:lstStyle/>
          <a:p>
            <a:endParaRPr lang="en-US" sz="1800" dirty="0" smtClean="0"/>
          </a:p>
          <a:p>
            <a:pPr marL="0" indent="0">
              <a:buNone/>
            </a:pPr>
            <a:r>
              <a:rPr lang="en-US" sz="1800" dirty="0" smtClean="0"/>
              <a:t>“</a:t>
            </a:r>
            <a:r>
              <a:rPr lang="en-US" sz="1800" dirty="0"/>
              <a:t>Characters in the Iliad do not sit down and think out what to do. They have no conscious minds such as we say we have, and certainly no introspections. The beginning of actions are not in conscious plans, reasons and motives, they are in actions and speeches of Gods. To another, a man seems </a:t>
            </a:r>
            <a:r>
              <a:rPr lang="en-US" sz="1800" dirty="0" smtClean="0"/>
              <a:t>not </a:t>
            </a:r>
            <a:r>
              <a:rPr lang="en-US" sz="1800" dirty="0"/>
              <a:t>be a cause of his own behavior, but not to the man himself.</a:t>
            </a:r>
            <a:r>
              <a:rPr lang="en-US" sz="1800" dirty="0" smtClean="0"/>
              <a:t>”</a:t>
            </a:r>
          </a:p>
          <a:p>
            <a:pPr marL="0" indent="0">
              <a:buNone/>
            </a:pPr>
            <a:r>
              <a:rPr lang="en-US" sz="1800" dirty="0" smtClean="0"/>
              <a:t>		</a:t>
            </a:r>
            <a:r>
              <a:rPr lang="en-US" sz="1400" dirty="0" smtClean="0"/>
              <a:t>—Julian </a:t>
            </a:r>
            <a:r>
              <a:rPr lang="en-US" sz="1400" dirty="0" err="1" smtClean="0"/>
              <a:t>Jaynes</a:t>
            </a:r>
            <a:r>
              <a:rPr lang="en-US" sz="1400" dirty="0" smtClean="0"/>
              <a:t>, </a:t>
            </a:r>
            <a:r>
              <a:rPr lang="en-US" sz="1400" i="1" dirty="0" smtClean="0"/>
              <a:t>The </a:t>
            </a:r>
            <a:r>
              <a:rPr lang="en-US" sz="1400" i="1" dirty="0"/>
              <a:t>Origin of Consciousness in the Breakdown of the Bicameral </a:t>
            </a:r>
            <a:r>
              <a:rPr lang="en-US" sz="1400" i="1" dirty="0" smtClean="0"/>
              <a:t>Mind</a:t>
            </a:r>
            <a:r>
              <a:rPr lang="en-US" sz="1400" dirty="0" smtClean="0"/>
              <a:t> (1976)</a:t>
            </a:r>
          </a:p>
          <a:p>
            <a:pPr marL="0" indent="0">
              <a:buNone/>
            </a:pPr>
            <a:endParaRPr lang="en-US" sz="1800" dirty="0" smtClean="0"/>
          </a:p>
          <a:p>
            <a:pPr marL="0" indent="0">
              <a:buNone/>
            </a:pPr>
            <a:endParaRPr lang="en-US" sz="1800" dirty="0" smtClean="0"/>
          </a:p>
          <a:p>
            <a:pPr marL="0" indent="0">
              <a:buNone/>
            </a:pPr>
            <a:r>
              <a:rPr lang="en-US" sz="1800" dirty="0"/>
              <a:t>“The deliberative part of the soul is entirely missing from a slave, a woman has it but it lacks authority, a child has it but it is incompletely </a:t>
            </a:r>
            <a:r>
              <a:rPr lang="en-US" sz="1800" dirty="0" smtClean="0"/>
              <a:t>developed….</a:t>
            </a:r>
          </a:p>
          <a:p>
            <a:pPr marL="0" indent="0">
              <a:buNone/>
            </a:pPr>
            <a:r>
              <a:rPr lang="en-US" sz="1800" dirty="0" smtClean="0"/>
              <a:t>Since </a:t>
            </a:r>
            <a:r>
              <a:rPr lang="en-US" sz="1800" dirty="0"/>
              <a:t>a child is incompletely developed, it is clear that his virtue too does not belong to him in relation to himself but in relation to his end and his leader. The same holds of a slave in relation to his master</a:t>
            </a:r>
            <a:r>
              <a:rPr lang="en-US" sz="1800" dirty="0" smtClean="0"/>
              <a:t>”</a:t>
            </a:r>
          </a:p>
          <a:p>
            <a:pPr marL="0" indent="0">
              <a:buNone/>
            </a:pPr>
            <a:r>
              <a:rPr lang="en-US" sz="1800" dirty="0"/>
              <a:t>	</a:t>
            </a:r>
            <a:r>
              <a:rPr lang="en-US" sz="1800" dirty="0" smtClean="0"/>
              <a:t>				</a:t>
            </a:r>
            <a:r>
              <a:rPr lang="en-US" sz="1400" dirty="0" smtClean="0"/>
              <a:t>—Aristotle, </a:t>
            </a:r>
            <a:r>
              <a:rPr lang="en-US" sz="1400" i="1" dirty="0" smtClean="0"/>
              <a:t>Politics </a:t>
            </a:r>
            <a:r>
              <a:rPr lang="en-US" sz="1400" dirty="0" smtClean="0"/>
              <a:t>i</a:t>
            </a:r>
            <a:r>
              <a:rPr lang="en-US" sz="1400" dirty="0"/>
              <a:t>.13.1260a12-</a:t>
            </a:r>
            <a:r>
              <a:rPr lang="en-US" sz="1400" dirty="0" smtClean="0"/>
              <a:t>14, 31</a:t>
            </a:r>
            <a:r>
              <a:rPr lang="en-US" sz="1400" dirty="0"/>
              <a:t>-34 </a:t>
            </a:r>
          </a:p>
          <a:p>
            <a:endParaRPr lang="en-US" sz="1400" dirty="0"/>
          </a:p>
        </p:txBody>
      </p:sp>
    </p:spTree>
    <p:extLst>
      <p:ext uri="{BB962C8B-B14F-4D97-AF65-F5344CB8AC3E}">
        <p14:creationId xmlns:p14="http://schemas.microsoft.com/office/powerpoint/2010/main" val="360609637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230267"/>
          </a:xfrm>
        </p:spPr>
        <p:txBody>
          <a:bodyPr>
            <a:noAutofit/>
          </a:bodyPr>
          <a:lstStyle/>
          <a:p>
            <a:r>
              <a:rPr lang="en-US" sz="2800" dirty="0" smtClean="0"/>
              <a:t>	</a:t>
            </a:r>
            <a:r>
              <a:rPr lang="en-US" sz="1800" i="1" dirty="0" smtClean="0"/>
              <a:t>Iliad</a:t>
            </a:r>
            <a:r>
              <a:rPr lang="en-US" sz="1800" dirty="0" smtClean="0"/>
              <a:t> I.222-261</a:t>
            </a:r>
            <a:endParaRPr lang="en-US" sz="1800" dirty="0"/>
          </a:p>
        </p:txBody>
      </p:sp>
      <p:sp>
        <p:nvSpPr>
          <p:cNvPr id="5" name="Content Placeholder 4"/>
          <p:cNvSpPr>
            <a:spLocks noGrp="1"/>
          </p:cNvSpPr>
          <p:nvPr>
            <p:ph idx="1"/>
          </p:nvPr>
        </p:nvSpPr>
        <p:spPr>
          <a:xfrm>
            <a:off x="152865" y="327956"/>
            <a:ext cx="8877956" cy="4728815"/>
          </a:xfrm>
        </p:spPr>
        <p:txBody>
          <a:bodyPr numCol="2">
            <a:noAutofit/>
          </a:bodyPr>
          <a:lstStyle/>
          <a:p>
            <a:pPr marL="0" indent="0">
              <a:spcBef>
                <a:spcPts val="0"/>
              </a:spcBef>
              <a:buNone/>
            </a:pPr>
            <a:r>
              <a:rPr lang="en-US" sz="1400" dirty="0" smtClean="0"/>
              <a:t>   He </a:t>
            </a:r>
            <a:r>
              <a:rPr lang="en-US" sz="1400" dirty="0"/>
              <a:t>broke off and anguish gripped Achilles.</a:t>
            </a:r>
            <a:r>
              <a:rPr lang="en-US" sz="1400" dirty="0" smtClean="0"/>
              <a:t> The </a:t>
            </a:r>
            <a:r>
              <a:rPr lang="en-US" sz="1400" dirty="0"/>
              <a:t>heart in his rugged chest was pounding, </a:t>
            </a:r>
            <a:r>
              <a:rPr lang="en-US" sz="1400" dirty="0">
                <a:solidFill>
                  <a:srgbClr val="FF0000"/>
                </a:solidFill>
              </a:rPr>
              <a:t>torn</a:t>
            </a:r>
            <a:r>
              <a:rPr lang="en-US" sz="1400" dirty="0"/>
              <a:t> . . .</a:t>
            </a:r>
            <a:r>
              <a:rPr lang="en-US" sz="1400" dirty="0" smtClean="0"/>
              <a:t> Should </a:t>
            </a:r>
            <a:r>
              <a:rPr lang="en-US" sz="1400" dirty="0"/>
              <a:t>he draw the long sharp sword slung at his hip</a:t>
            </a:r>
            <a:r>
              <a:rPr lang="en-US" sz="1400" dirty="0" smtClean="0"/>
              <a:t>, thrust </a:t>
            </a:r>
            <a:r>
              <a:rPr lang="en-US" sz="1400" dirty="0"/>
              <a:t>through the ranks and kill Agamemnon now?—</a:t>
            </a:r>
            <a:r>
              <a:rPr lang="en-US" sz="1400" dirty="0" smtClean="0"/>
              <a:t> or </a:t>
            </a:r>
            <a:r>
              <a:rPr lang="en-US" sz="1400" dirty="0"/>
              <a:t>check his rage and beat his fury down?</a:t>
            </a:r>
            <a:r>
              <a:rPr lang="en-US" sz="1400" dirty="0" smtClean="0"/>
              <a:t> As </a:t>
            </a:r>
            <a:r>
              <a:rPr lang="en-US" sz="1400" dirty="0"/>
              <a:t>his racing spirit </a:t>
            </a:r>
            <a:r>
              <a:rPr lang="en-US" sz="1400" dirty="0">
                <a:solidFill>
                  <a:srgbClr val="FF0000"/>
                </a:solidFill>
              </a:rPr>
              <a:t>veered</a:t>
            </a:r>
            <a:r>
              <a:rPr lang="en-US" sz="1400" dirty="0"/>
              <a:t> back and forth,</a:t>
            </a:r>
          </a:p>
          <a:p>
            <a:pPr marL="0" indent="0">
              <a:spcBef>
                <a:spcPts val="0"/>
              </a:spcBef>
              <a:buNone/>
            </a:pPr>
            <a:r>
              <a:rPr lang="en-US" sz="1400" dirty="0"/>
              <a:t>just as he drew his huge blade from its sheath,</a:t>
            </a:r>
            <a:r>
              <a:rPr lang="en-US" sz="1400" dirty="0" smtClean="0"/>
              <a:t> down </a:t>
            </a:r>
            <a:r>
              <a:rPr lang="en-US" sz="1400" dirty="0"/>
              <a:t>from the vaulting heavens swept Athena,</a:t>
            </a:r>
            <a:r>
              <a:rPr lang="en-US" sz="1400" dirty="0" smtClean="0"/>
              <a:t> the </a:t>
            </a:r>
            <a:r>
              <a:rPr lang="en-US" sz="1400" dirty="0"/>
              <a:t>white‑armed goddess Hera sped her down:</a:t>
            </a:r>
            <a:r>
              <a:rPr lang="en-US" sz="1400" dirty="0" smtClean="0"/>
              <a:t> Hera </a:t>
            </a:r>
            <a:r>
              <a:rPr lang="en-US" sz="1400" dirty="0"/>
              <a:t>loved both men and cared for both alike.</a:t>
            </a:r>
            <a:r>
              <a:rPr lang="en-US" sz="1400" dirty="0" smtClean="0"/>
              <a:t> Rearing </a:t>
            </a:r>
            <a:r>
              <a:rPr lang="en-US" sz="1400" dirty="0"/>
              <a:t>behind him Pallas seized his fiery hair—</a:t>
            </a:r>
            <a:r>
              <a:rPr lang="en-US" sz="1400" dirty="0" smtClean="0"/>
              <a:t> only </a:t>
            </a:r>
            <a:r>
              <a:rPr lang="en-US" sz="1400" dirty="0"/>
              <a:t>Achilles saw her, none of the other fighters</a:t>
            </a:r>
            <a:r>
              <a:rPr lang="en-US" sz="1400" dirty="0" smtClean="0"/>
              <a:t> struck </a:t>
            </a:r>
            <a:r>
              <a:rPr lang="en-US" sz="1400" dirty="0"/>
              <a:t>with wonder he spun around, he knew her at once,</a:t>
            </a:r>
            <a:r>
              <a:rPr lang="en-US" sz="1400" dirty="0" smtClean="0"/>
              <a:t> Pallas </a:t>
            </a:r>
            <a:r>
              <a:rPr lang="en-US" sz="1400" dirty="0"/>
              <a:t>Athena! the terrible blazing of those eyes,</a:t>
            </a:r>
            <a:r>
              <a:rPr lang="en-US" sz="1400" dirty="0" smtClean="0"/>
              <a:t> and </a:t>
            </a:r>
            <a:r>
              <a:rPr lang="en-US" sz="1400" dirty="0"/>
              <a:t>his winged words went flying: "Why, why now?</a:t>
            </a:r>
            <a:r>
              <a:rPr lang="en-US" sz="1400" dirty="0" smtClean="0"/>
              <a:t> Child </a:t>
            </a:r>
            <a:r>
              <a:rPr lang="en-US" sz="1400" dirty="0"/>
              <a:t>of Zeus with the shield of thunder, why come now?</a:t>
            </a:r>
            <a:r>
              <a:rPr lang="en-US" sz="1400" dirty="0" smtClean="0"/>
              <a:t> To </a:t>
            </a:r>
            <a:r>
              <a:rPr lang="en-US" sz="1400" dirty="0"/>
              <a:t>witness the outrage Agamemnon just committed?</a:t>
            </a:r>
            <a:r>
              <a:rPr lang="en-US" sz="1400" dirty="0" smtClean="0"/>
              <a:t> I </a:t>
            </a:r>
            <a:r>
              <a:rPr lang="en-US" sz="1400" dirty="0"/>
              <a:t>tell you this, and so help me it's the truth—</a:t>
            </a:r>
            <a:r>
              <a:rPr lang="en-US" sz="1400" dirty="0" smtClean="0"/>
              <a:t> he'll </a:t>
            </a:r>
            <a:r>
              <a:rPr lang="en-US" sz="1400" dirty="0"/>
              <a:t>soon pay for his arrogance with his life</a:t>
            </a:r>
            <a:r>
              <a:rPr lang="en-US" sz="1400" dirty="0" smtClean="0"/>
              <a:t>!”</a:t>
            </a:r>
          </a:p>
          <a:p>
            <a:pPr marL="0" indent="0">
              <a:spcBef>
                <a:spcPts val="0"/>
              </a:spcBef>
              <a:buNone/>
            </a:pPr>
            <a:endParaRPr lang="en-US" sz="1400" dirty="0"/>
          </a:p>
          <a:p>
            <a:pPr marL="0" indent="0">
              <a:spcBef>
                <a:spcPts val="0"/>
              </a:spcBef>
              <a:buNone/>
            </a:pPr>
            <a:r>
              <a:rPr lang="en-US" sz="1400" dirty="0"/>
              <a:t>      Her gray eyes clear, the goddess Athena answered,</a:t>
            </a:r>
            <a:r>
              <a:rPr lang="en-US" sz="1400" dirty="0" smtClean="0"/>
              <a:t> "</a:t>
            </a:r>
            <a:r>
              <a:rPr lang="en-US" sz="1400" dirty="0"/>
              <a:t>Down from the skies I come to check your rage </a:t>
            </a:r>
          </a:p>
          <a:p>
            <a:pPr marL="0" indent="0">
              <a:spcBef>
                <a:spcPts val="0"/>
              </a:spcBef>
              <a:buNone/>
            </a:pPr>
            <a:r>
              <a:rPr lang="en-US" sz="1400" dirty="0"/>
              <a:t>if only you will yield</a:t>
            </a:r>
            <a:r>
              <a:rPr lang="en-US" sz="1400" dirty="0" smtClean="0"/>
              <a:t>.</a:t>
            </a:r>
            <a:endParaRPr lang="en-US" sz="1400" dirty="0"/>
          </a:p>
          <a:p>
            <a:pPr marL="0" indent="0">
              <a:spcBef>
                <a:spcPts val="0"/>
              </a:spcBef>
              <a:buNone/>
            </a:pPr>
            <a:r>
              <a:rPr lang="en-US" sz="1400" dirty="0"/>
              <a:t>The white‑armed goddess Hera sped me down:</a:t>
            </a:r>
            <a:r>
              <a:rPr lang="en-US" sz="1400" dirty="0" smtClean="0"/>
              <a:t> she </a:t>
            </a:r>
            <a:r>
              <a:rPr lang="en-US" sz="1400" dirty="0"/>
              <a:t>loves you both, she cares for you both alike</a:t>
            </a:r>
            <a:r>
              <a:rPr lang="en-US" sz="1400" dirty="0" smtClean="0"/>
              <a:t>.</a:t>
            </a:r>
            <a:endParaRPr lang="en-US" sz="1400" dirty="0"/>
          </a:p>
          <a:p>
            <a:pPr marL="0" indent="0">
              <a:spcBef>
                <a:spcPts val="0"/>
              </a:spcBef>
              <a:buNone/>
            </a:pPr>
            <a:r>
              <a:rPr lang="en-US" sz="1400" dirty="0"/>
              <a:t>Stop this fighting, now. Don't lay hand to sword</a:t>
            </a:r>
            <a:r>
              <a:rPr lang="en-US" sz="1400" dirty="0" smtClean="0"/>
              <a:t>.</a:t>
            </a:r>
            <a:endParaRPr lang="en-US" sz="1400" dirty="0"/>
          </a:p>
          <a:p>
            <a:pPr marL="0" indent="0">
              <a:spcBef>
                <a:spcPts val="0"/>
              </a:spcBef>
              <a:buNone/>
            </a:pPr>
            <a:r>
              <a:rPr lang="en-US" sz="1400" dirty="0"/>
              <a:t>Lash him with threats of the price that he will face</a:t>
            </a:r>
            <a:r>
              <a:rPr lang="en-US" sz="1400" dirty="0" smtClean="0"/>
              <a:t>.</a:t>
            </a:r>
            <a:endParaRPr lang="en-US" sz="1400" dirty="0"/>
          </a:p>
          <a:p>
            <a:pPr marL="0" indent="0">
              <a:spcBef>
                <a:spcPts val="0"/>
              </a:spcBef>
              <a:buNone/>
            </a:pPr>
            <a:r>
              <a:rPr lang="en-US" sz="1400" dirty="0"/>
              <a:t>And I tell you this‑and I know it is the truth </a:t>
            </a:r>
            <a:r>
              <a:rPr lang="en-US" sz="1400" dirty="0" smtClean="0"/>
              <a:t>—</a:t>
            </a:r>
            <a:endParaRPr lang="en-US" sz="1400" dirty="0"/>
          </a:p>
          <a:p>
            <a:pPr marL="0" indent="0">
              <a:spcBef>
                <a:spcPts val="0"/>
              </a:spcBef>
              <a:buNone/>
            </a:pPr>
            <a:r>
              <a:rPr lang="en-US" sz="1400" dirty="0"/>
              <a:t>one day glittering gifts will lie before you</a:t>
            </a:r>
            <a:r>
              <a:rPr lang="en-US" sz="1400" dirty="0" smtClean="0"/>
              <a:t>,</a:t>
            </a:r>
            <a:endParaRPr lang="en-US" sz="1400" dirty="0"/>
          </a:p>
          <a:p>
            <a:pPr marL="0" indent="0">
              <a:spcBef>
                <a:spcPts val="0"/>
              </a:spcBef>
              <a:buNone/>
            </a:pPr>
            <a:r>
              <a:rPr lang="en-US" sz="1400" dirty="0"/>
              <a:t>three times over to pay for all his outrage</a:t>
            </a:r>
            <a:r>
              <a:rPr lang="en-US" sz="1400" dirty="0" smtClean="0"/>
              <a:t>.</a:t>
            </a:r>
            <a:endParaRPr lang="en-US" sz="1400" dirty="0"/>
          </a:p>
          <a:p>
            <a:pPr marL="0" indent="0">
              <a:spcBef>
                <a:spcPts val="0"/>
              </a:spcBef>
              <a:buNone/>
            </a:pPr>
            <a:r>
              <a:rPr lang="en-US" sz="1400" dirty="0"/>
              <a:t>Hold back now. Obey us both</a:t>
            </a:r>
            <a:r>
              <a:rPr lang="en-US" sz="1400" dirty="0" smtClean="0"/>
              <a:t>.”</a:t>
            </a:r>
            <a:endParaRPr lang="en-US" sz="1400" dirty="0"/>
          </a:p>
          <a:p>
            <a:pPr marL="0" indent="0">
              <a:spcBef>
                <a:spcPts val="0"/>
              </a:spcBef>
              <a:buNone/>
            </a:pPr>
            <a:r>
              <a:rPr lang="en-US" sz="1400" dirty="0"/>
              <a:t>                                                   </a:t>
            </a:r>
            <a:r>
              <a:rPr lang="en-US" sz="1400" dirty="0" smtClean="0"/>
              <a:t>	    So </a:t>
            </a:r>
            <a:r>
              <a:rPr lang="en-US" sz="1400" dirty="0"/>
              <a:t>she </a:t>
            </a:r>
            <a:r>
              <a:rPr lang="en-US" sz="1400" dirty="0" smtClean="0"/>
              <a:t>urged</a:t>
            </a:r>
            <a:endParaRPr lang="en-US" sz="1400" dirty="0"/>
          </a:p>
          <a:p>
            <a:pPr marL="0" indent="0">
              <a:spcBef>
                <a:spcPts val="0"/>
              </a:spcBef>
              <a:buNone/>
            </a:pPr>
            <a:r>
              <a:rPr lang="en-US" sz="1400" dirty="0"/>
              <a:t>and the swift runner complied at once: "I must</a:t>
            </a:r>
            <a:r>
              <a:rPr lang="en-US" sz="1400" dirty="0" smtClean="0"/>
              <a:t>—</a:t>
            </a:r>
            <a:endParaRPr lang="en-US" sz="1400" dirty="0"/>
          </a:p>
          <a:p>
            <a:pPr marL="0" indent="0">
              <a:spcBef>
                <a:spcPts val="0"/>
              </a:spcBef>
              <a:buNone/>
            </a:pPr>
            <a:r>
              <a:rPr lang="en-US" sz="1400" dirty="0"/>
              <a:t>when the two of you hand down commands, Goddess</a:t>
            </a:r>
            <a:r>
              <a:rPr lang="en-US" sz="1400" dirty="0" smtClean="0"/>
              <a:t>,</a:t>
            </a:r>
            <a:endParaRPr lang="en-US" sz="1400" dirty="0"/>
          </a:p>
          <a:p>
            <a:pPr marL="0" indent="0">
              <a:spcBef>
                <a:spcPts val="0"/>
              </a:spcBef>
              <a:buNone/>
            </a:pPr>
            <a:r>
              <a:rPr lang="en-US" sz="1400" dirty="0"/>
              <a:t>a man submits though his heart breaks with fury</a:t>
            </a:r>
            <a:r>
              <a:rPr lang="en-US" sz="1400" dirty="0" smtClean="0"/>
              <a:t>.</a:t>
            </a:r>
            <a:endParaRPr lang="en-US" sz="1400" dirty="0"/>
          </a:p>
          <a:p>
            <a:pPr marL="0" indent="0">
              <a:spcBef>
                <a:spcPts val="0"/>
              </a:spcBef>
              <a:buNone/>
            </a:pPr>
            <a:r>
              <a:rPr lang="en-US" sz="1400" dirty="0"/>
              <a:t>Better for him by far. If a man obeys the </a:t>
            </a:r>
            <a:r>
              <a:rPr lang="en-US" sz="1400" dirty="0" smtClean="0"/>
              <a:t>gods</a:t>
            </a:r>
            <a:endParaRPr lang="en-US" sz="1400" dirty="0"/>
          </a:p>
          <a:p>
            <a:pPr marL="0" indent="0">
              <a:spcBef>
                <a:spcPts val="0"/>
              </a:spcBef>
              <a:buNone/>
            </a:pPr>
            <a:r>
              <a:rPr lang="en-US" sz="1400" dirty="0"/>
              <a:t>they're quick to hear his prayers</a:t>
            </a:r>
            <a:r>
              <a:rPr lang="en-US" sz="1400" dirty="0" smtClean="0"/>
              <a:t>.”</a:t>
            </a:r>
            <a:endParaRPr lang="en-US" sz="1400" dirty="0"/>
          </a:p>
          <a:p>
            <a:pPr marL="0" indent="0">
              <a:spcBef>
                <a:spcPts val="0"/>
              </a:spcBef>
              <a:buNone/>
            </a:pPr>
            <a:r>
              <a:rPr lang="en-US" sz="1400" dirty="0"/>
              <a:t>                                                   </a:t>
            </a:r>
            <a:r>
              <a:rPr lang="en-US" sz="1400" dirty="0" smtClean="0"/>
              <a:t>	        And </a:t>
            </a:r>
            <a:r>
              <a:rPr lang="en-US" sz="1400" dirty="0"/>
              <a:t>with </a:t>
            </a:r>
            <a:r>
              <a:rPr lang="en-US" sz="1400" dirty="0" smtClean="0"/>
              <a:t>that</a:t>
            </a:r>
            <a:endParaRPr lang="en-US" sz="1400" dirty="0"/>
          </a:p>
          <a:p>
            <a:pPr marL="0" indent="0">
              <a:spcBef>
                <a:spcPts val="0"/>
              </a:spcBef>
              <a:buNone/>
            </a:pPr>
            <a:r>
              <a:rPr lang="en-US" sz="1400" dirty="0"/>
              <a:t>Achilles stayed his burly hand on the silver hilt </a:t>
            </a:r>
          </a:p>
          <a:p>
            <a:pPr marL="0" indent="0">
              <a:spcBef>
                <a:spcPts val="0"/>
              </a:spcBef>
              <a:buNone/>
            </a:pPr>
            <a:r>
              <a:rPr lang="en-US" sz="1400" dirty="0"/>
              <a:t>and slid the huge blade back in its sheath</a:t>
            </a:r>
            <a:r>
              <a:rPr lang="en-US" sz="1400" dirty="0" smtClean="0"/>
              <a:t>.</a:t>
            </a:r>
            <a:endParaRPr lang="en-US" sz="1400" dirty="0"/>
          </a:p>
          <a:p>
            <a:pPr marL="0" indent="0">
              <a:spcBef>
                <a:spcPts val="0"/>
              </a:spcBef>
              <a:buNone/>
            </a:pPr>
            <a:r>
              <a:rPr lang="en-US" sz="1400" dirty="0"/>
              <a:t>He would not fight the orders of Athena</a:t>
            </a:r>
            <a:r>
              <a:rPr lang="en-US" sz="1400" dirty="0" smtClean="0"/>
              <a:t>.</a:t>
            </a:r>
            <a:endParaRPr lang="en-US" sz="1400" dirty="0"/>
          </a:p>
          <a:p>
            <a:pPr marL="0" indent="0">
              <a:spcBef>
                <a:spcPts val="0"/>
              </a:spcBef>
              <a:buNone/>
            </a:pPr>
            <a:r>
              <a:rPr lang="en-US" sz="1400" dirty="0"/>
              <a:t>Soaring home to Olympus, she rejoined the </a:t>
            </a:r>
            <a:r>
              <a:rPr lang="en-US" sz="1400" dirty="0" smtClean="0"/>
              <a:t>gods</a:t>
            </a:r>
            <a:endParaRPr lang="en-US" sz="1400" dirty="0"/>
          </a:p>
          <a:p>
            <a:pPr marL="0" indent="0">
              <a:spcBef>
                <a:spcPts val="0"/>
              </a:spcBef>
              <a:buNone/>
            </a:pPr>
            <a:r>
              <a:rPr lang="en-US" sz="1400" dirty="0"/>
              <a:t>aloft in the halls of Zeus whose shield is thunder.</a:t>
            </a:r>
            <a:r>
              <a:rPr lang="en-US" sz="1400" dirty="0" smtClean="0">
                <a:effectLst/>
              </a:rPr>
              <a:t> </a:t>
            </a:r>
            <a:endParaRPr lang="en-US" sz="1400" dirty="0"/>
          </a:p>
        </p:txBody>
      </p:sp>
    </p:spTree>
    <p:extLst>
      <p:ext uri="{BB962C8B-B14F-4D97-AF65-F5344CB8AC3E}">
        <p14:creationId xmlns:p14="http://schemas.microsoft.com/office/powerpoint/2010/main" val="330956872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230267"/>
          </a:xfrm>
        </p:spPr>
        <p:txBody>
          <a:bodyPr>
            <a:noAutofit/>
          </a:bodyPr>
          <a:lstStyle/>
          <a:p>
            <a:r>
              <a:rPr lang="en-US" sz="2800" dirty="0" smtClean="0"/>
              <a:t>	</a:t>
            </a:r>
            <a:r>
              <a:rPr lang="en-US" sz="1800" i="1" dirty="0" smtClean="0"/>
              <a:t>Iliad</a:t>
            </a:r>
            <a:r>
              <a:rPr lang="en-US" sz="1800" dirty="0" smtClean="0"/>
              <a:t> I.222-261</a:t>
            </a:r>
            <a:endParaRPr lang="en-US" sz="1800" dirty="0"/>
          </a:p>
        </p:txBody>
      </p:sp>
      <p:sp>
        <p:nvSpPr>
          <p:cNvPr id="5" name="Content Placeholder 4"/>
          <p:cNvSpPr>
            <a:spLocks noGrp="1"/>
          </p:cNvSpPr>
          <p:nvPr>
            <p:ph idx="1"/>
          </p:nvPr>
        </p:nvSpPr>
        <p:spPr>
          <a:xfrm>
            <a:off x="152865" y="327956"/>
            <a:ext cx="8877956" cy="4728815"/>
          </a:xfrm>
        </p:spPr>
        <p:txBody>
          <a:bodyPr numCol="2">
            <a:noAutofit/>
          </a:bodyPr>
          <a:lstStyle/>
          <a:p>
            <a:pPr marL="0" indent="0">
              <a:spcBef>
                <a:spcPts val="0"/>
              </a:spcBef>
              <a:buNone/>
            </a:pPr>
            <a:r>
              <a:rPr lang="en-US" sz="1400" dirty="0" smtClean="0"/>
              <a:t>   He </a:t>
            </a:r>
            <a:r>
              <a:rPr lang="en-US" sz="1400" dirty="0"/>
              <a:t>broke off and anguish gripped Achilles.</a:t>
            </a:r>
            <a:r>
              <a:rPr lang="en-US" sz="1400" dirty="0" smtClean="0"/>
              <a:t> The </a:t>
            </a:r>
            <a:r>
              <a:rPr lang="en-US" sz="1400" dirty="0"/>
              <a:t>heart in his rugged chest was pounding, torn . . .</a:t>
            </a:r>
            <a:r>
              <a:rPr lang="en-US" sz="1400" dirty="0" smtClean="0"/>
              <a:t> Should </a:t>
            </a:r>
            <a:r>
              <a:rPr lang="en-US" sz="1400" dirty="0"/>
              <a:t>he draw the long sharp sword slung at his hip</a:t>
            </a:r>
            <a:r>
              <a:rPr lang="en-US" sz="1400" dirty="0" smtClean="0"/>
              <a:t>, thrust </a:t>
            </a:r>
            <a:r>
              <a:rPr lang="en-US" sz="1400" dirty="0"/>
              <a:t>through the ranks and kill Agamemnon now?—</a:t>
            </a:r>
            <a:r>
              <a:rPr lang="en-US" sz="1400" dirty="0" smtClean="0"/>
              <a:t> or </a:t>
            </a:r>
            <a:r>
              <a:rPr lang="en-US" sz="1400" dirty="0"/>
              <a:t>check his rage and beat his fury down?</a:t>
            </a:r>
            <a:r>
              <a:rPr lang="en-US" sz="1400" dirty="0" smtClean="0"/>
              <a:t> As </a:t>
            </a:r>
            <a:r>
              <a:rPr lang="en-US" sz="1400" dirty="0"/>
              <a:t>his racing spirit veered back and forth,</a:t>
            </a:r>
          </a:p>
          <a:p>
            <a:pPr marL="0" indent="0">
              <a:spcBef>
                <a:spcPts val="0"/>
              </a:spcBef>
              <a:buNone/>
            </a:pPr>
            <a:r>
              <a:rPr lang="en-US" sz="1400" dirty="0">
                <a:solidFill>
                  <a:srgbClr val="FF0000"/>
                </a:solidFill>
              </a:rPr>
              <a:t>just as he drew his huge blade from its sheath,</a:t>
            </a:r>
            <a:r>
              <a:rPr lang="en-US" sz="1400" dirty="0" smtClean="0"/>
              <a:t> down </a:t>
            </a:r>
            <a:r>
              <a:rPr lang="en-US" sz="1400" dirty="0"/>
              <a:t>from the vaulting heavens swept Athena,</a:t>
            </a:r>
            <a:r>
              <a:rPr lang="en-US" sz="1400" dirty="0" smtClean="0"/>
              <a:t> the </a:t>
            </a:r>
            <a:r>
              <a:rPr lang="en-US" sz="1400" dirty="0"/>
              <a:t>white‑armed goddess Hera sped her down:</a:t>
            </a:r>
            <a:r>
              <a:rPr lang="en-US" sz="1400" dirty="0" smtClean="0"/>
              <a:t> Hera </a:t>
            </a:r>
            <a:r>
              <a:rPr lang="en-US" sz="1400" dirty="0"/>
              <a:t>loved both men and cared for both alike.</a:t>
            </a:r>
            <a:r>
              <a:rPr lang="en-US" sz="1400" dirty="0" smtClean="0"/>
              <a:t> Rearing </a:t>
            </a:r>
            <a:r>
              <a:rPr lang="en-US" sz="1400" dirty="0"/>
              <a:t>behind him Pallas seized his fiery hair—</a:t>
            </a:r>
            <a:r>
              <a:rPr lang="en-US" sz="1400" dirty="0" smtClean="0"/>
              <a:t> only </a:t>
            </a:r>
            <a:r>
              <a:rPr lang="en-US" sz="1400" dirty="0"/>
              <a:t>Achilles saw her, none of the other fighters</a:t>
            </a:r>
            <a:r>
              <a:rPr lang="en-US" sz="1400" dirty="0" smtClean="0"/>
              <a:t> struck </a:t>
            </a:r>
            <a:r>
              <a:rPr lang="en-US" sz="1400" dirty="0"/>
              <a:t>with wonder he spun around, he knew her at once,</a:t>
            </a:r>
            <a:r>
              <a:rPr lang="en-US" sz="1400" dirty="0" smtClean="0"/>
              <a:t> Pallas </a:t>
            </a:r>
            <a:r>
              <a:rPr lang="en-US" sz="1400" dirty="0"/>
              <a:t>Athena! the terrible blazing of those eyes,</a:t>
            </a:r>
            <a:r>
              <a:rPr lang="en-US" sz="1400" dirty="0" smtClean="0"/>
              <a:t> and </a:t>
            </a:r>
            <a:r>
              <a:rPr lang="en-US" sz="1400" dirty="0"/>
              <a:t>his winged words went flying: "Why, why now?</a:t>
            </a:r>
            <a:r>
              <a:rPr lang="en-US" sz="1400" dirty="0" smtClean="0"/>
              <a:t> Child </a:t>
            </a:r>
            <a:r>
              <a:rPr lang="en-US" sz="1400" dirty="0"/>
              <a:t>of Zeus with the shield of thunder, why come now?</a:t>
            </a:r>
            <a:r>
              <a:rPr lang="en-US" sz="1400" dirty="0" smtClean="0"/>
              <a:t> To </a:t>
            </a:r>
            <a:r>
              <a:rPr lang="en-US" sz="1400" dirty="0"/>
              <a:t>witness the outrage Agamemnon just committed?</a:t>
            </a:r>
            <a:r>
              <a:rPr lang="en-US" sz="1400" dirty="0" smtClean="0"/>
              <a:t> I </a:t>
            </a:r>
            <a:r>
              <a:rPr lang="en-US" sz="1400" dirty="0"/>
              <a:t>tell you this, and so help me it's the truth—</a:t>
            </a:r>
            <a:r>
              <a:rPr lang="en-US" sz="1400" dirty="0" smtClean="0"/>
              <a:t> he'll </a:t>
            </a:r>
            <a:r>
              <a:rPr lang="en-US" sz="1400" dirty="0"/>
              <a:t>soon pay for his arrogance with his life</a:t>
            </a:r>
            <a:r>
              <a:rPr lang="en-US" sz="1400" dirty="0" smtClean="0"/>
              <a:t>!”</a:t>
            </a:r>
          </a:p>
          <a:p>
            <a:pPr marL="0" indent="0">
              <a:spcBef>
                <a:spcPts val="0"/>
              </a:spcBef>
              <a:buNone/>
            </a:pPr>
            <a:endParaRPr lang="en-US" sz="1400" dirty="0"/>
          </a:p>
          <a:p>
            <a:pPr marL="0" indent="0">
              <a:spcBef>
                <a:spcPts val="0"/>
              </a:spcBef>
              <a:buNone/>
            </a:pPr>
            <a:r>
              <a:rPr lang="en-US" sz="1400" dirty="0"/>
              <a:t>      Her gray eyes clear, the goddess Athena answered,</a:t>
            </a:r>
            <a:r>
              <a:rPr lang="en-US" sz="1400" dirty="0" smtClean="0"/>
              <a:t> "</a:t>
            </a:r>
            <a:r>
              <a:rPr lang="en-US" sz="1400" dirty="0"/>
              <a:t>Down from the skies I come to check your rage </a:t>
            </a:r>
          </a:p>
          <a:p>
            <a:pPr marL="0" indent="0">
              <a:spcBef>
                <a:spcPts val="0"/>
              </a:spcBef>
              <a:buNone/>
            </a:pPr>
            <a:r>
              <a:rPr lang="en-US" sz="1400" dirty="0"/>
              <a:t>if only you will yield</a:t>
            </a:r>
            <a:r>
              <a:rPr lang="en-US" sz="1400" dirty="0" smtClean="0"/>
              <a:t>.</a:t>
            </a:r>
            <a:endParaRPr lang="en-US" sz="1400" dirty="0"/>
          </a:p>
          <a:p>
            <a:pPr marL="0" indent="0">
              <a:spcBef>
                <a:spcPts val="0"/>
              </a:spcBef>
              <a:buNone/>
            </a:pPr>
            <a:r>
              <a:rPr lang="en-US" sz="1400" dirty="0"/>
              <a:t>The white‑armed goddess Hera sped me down:</a:t>
            </a:r>
            <a:r>
              <a:rPr lang="en-US" sz="1400" dirty="0" smtClean="0"/>
              <a:t> she </a:t>
            </a:r>
            <a:r>
              <a:rPr lang="en-US" sz="1400" dirty="0"/>
              <a:t>loves you both, she cares for you both alike</a:t>
            </a:r>
            <a:r>
              <a:rPr lang="en-US" sz="1400" dirty="0" smtClean="0"/>
              <a:t>.</a:t>
            </a:r>
            <a:endParaRPr lang="en-US" sz="1400" dirty="0"/>
          </a:p>
          <a:p>
            <a:pPr marL="0" indent="0">
              <a:spcBef>
                <a:spcPts val="0"/>
              </a:spcBef>
              <a:buNone/>
            </a:pPr>
            <a:r>
              <a:rPr lang="en-US" sz="1400" dirty="0"/>
              <a:t>Stop this fighting, now. Don't lay hand to sword</a:t>
            </a:r>
            <a:r>
              <a:rPr lang="en-US" sz="1400" dirty="0" smtClean="0"/>
              <a:t>.</a:t>
            </a:r>
            <a:endParaRPr lang="en-US" sz="1400" dirty="0"/>
          </a:p>
          <a:p>
            <a:pPr marL="0" indent="0">
              <a:spcBef>
                <a:spcPts val="0"/>
              </a:spcBef>
              <a:buNone/>
            </a:pPr>
            <a:r>
              <a:rPr lang="en-US" sz="1400" dirty="0"/>
              <a:t>Lash him with threats of the price that he will face</a:t>
            </a:r>
            <a:r>
              <a:rPr lang="en-US" sz="1400" dirty="0" smtClean="0"/>
              <a:t>.</a:t>
            </a:r>
            <a:endParaRPr lang="en-US" sz="1400" dirty="0"/>
          </a:p>
          <a:p>
            <a:pPr marL="0" indent="0">
              <a:spcBef>
                <a:spcPts val="0"/>
              </a:spcBef>
              <a:buNone/>
            </a:pPr>
            <a:r>
              <a:rPr lang="en-US" sz="1400" dirty="0"/>
              <a:t>And I tell you this‑and I know it is the truth </a:t>
            </a:r>
            <a:r>
              <a:rPr lang="en-US" sz="1400" dirty="0" smtClean="0"/>
              <a:t>—</a:t>
            </a:r>
            <a:endParaRPr lang="en-US" sz="1400" dirty="0"/>
          </a:p>
          <a:p>
            <a:pPr marL="0" indent="0">
              <a:spcBef>
                <a:spcPts val="0"/>
              </a:spcBef>
              <a:buNone/>
            </a:pPr>
            <a:r>
              <a:rPr lang="en-US" sz="1400" dirty="0"/>
              <a:t>one day glittering gifts will lie before you</a:t>
            </a:r>
            <a:r>
              <a:rPr lang="en-US" sz="1400" dirty="0" smtClean="0"/>
              <a:t>,</a:t>
            </a:r>
            <a:endParaRPr lang="en-US" sz="1400" dirty="0"/>
          </a:p>
          <a:p>
            <a:pPr marL="0" indent="0">
              <a:spcBef>
                <a:spcPts val="0"/>
              </a:spcBef>
              <a:buNone/>
            </a:pPr>
            <a:r>
              <a:rPr lang="en-US" sz="1400" dirty="0"/>
              <a:t>three times over to pay for all his outrage</a:t>
            </a:r>
            <a:r>
              <a:rPr lang="en-US" sz="1400" dirty="0" smtClean="0"/>
              <a:t>.</a:t>
            </a:r>
            <a:endParaRPr lang="en-US" sz="1400" dirty="0"/>
          </a:p>
          <a:p>
            <a:pPr marL="0" indent="0">
              <a:spcBef>
                <a:spcPts val="0"/>
              </a:spcBef>
              <a:buNone/>
            </a:pPr>
            <a:r>
              <a:rPr lang="en-US" sz="1400" dirty="0"/>
              <a:t>Hold back now. Obey us both</a:t>
            </a:r>
            <a:r>
              <a:rPr lang="en-US" sz="1400" dirty="0" smtClean="0"/>
              <a:t>.”</a:t>
            </a:r>
            <a:endParaRPr lang="en-US" sz="1400" dirty="0"/>
          </a:p>
          <a:p>
            <a:pPr marL="0" indent="0">
              <a:spcBef>
                <a:spcPts val="0"/>
              </a:spcBef>
              <a:buNone/>
            </a:pPr>
            <a:r>
              <a:rPr lang="en-US" sz="1400" dirty="0"/>
              <a:t>                                                   </a:t>
            </a:r>
            <a:r>
              <a:rPr lang="en-US" sz="1400" dirty="0" smtClean="0"/>
              <a:t>	    So </a:t>
            </a:r>
            <a:r>
              <a:rPr lang="en-US" sz="1400" dirty="0"/>
              <a:t>she </a:t>
            </a:r>
            <a:r>
              <a:rPr lang="en-US" sz="1400" dirty="0" smtClean="0"/>
              <a:t>urged</a:t>
            </a:r>
            <a:endParaRPr lang="en-US" sz="1400" dirty="0"/>
          </a:p>
          <a:p>
            <a:pPr marL="0" indent="0">
              <a:spcBef>
                <a:spcPts val="0"/>
              </a:spcBef>
              <a:buNone/>
            </a:pPr>
            <a:r>
              <a:rPr lang="en-US" sz="1400" dirty="0"/>
              <a:t>and the swift runner complied at once: "I must</a:t>
            </a:r>
            <a:r>
              <a:rPr lang="en-US" sz="1400" dirty="0" smtClean="0"/>
              <a:t>—</a:t>
            </a:r>
            <a:endParaRPr lang="en-US" sz="1400" dirty="0"/>
          </a:p>
          <a:p>
            <a:pPr marL="0" indent="0">
              <a:spcBef>
                <a:spcPts val="0"/>
              </a:spcBef>
              <a:buNone/>
            </a:pPr>
            <a:r>
              <a:rPr lang="en-US" sz="1400" dirty="0"/>
              <a:t>when the two of you hand down commands, Goddess</a:t>
            </a:r>
            <a:r>
              <a:rPr lang="en-US" sz="1400" dirty="0" smtClean="0"/>
              <a:t>,</a:t>
            </a:r>
            <a:endParaRPr lang="en-US" sz="1400" dirty="0"/>
          </a:p>
          <a:p>
            <a:pPr marL="0" indent="0">
              <a:spcBef>
                <a:spcPts val="0"/>
              </a:spcBef>
              <a:buNone/>
            </a:pPr>
            <a:r>
              <a:rPr lang="en-US" sz="1400" dirty="0"/>
              <a:t>a man submits though his heart breaks with fury</a:t>
            </a:r>
            <a:r>
              <a:rPr lang="en-US" sz="1400" dirty="0" smtClean="0"/>
              <a:t>.</a:t>
            </a:r>
            <a:endParaRPr lang="en-US" sz="1400" dirty="0"/>
          </a:p>
          <a:p>
            <a:pPr marL="0" indent="0">
              <a:spcBef>
                <a:spcPts val="0"/>
              </a:spcBef>
              <a:buNone/>
            </a:pPr>
            <a:r>
              <a:rPr lang="en-US" sz="1400" dirty="0"/>
              <a:t>Better for him by far. If a man obeys the </a:t>
            </a:r>
            <a:r>
              <a:rPr lang="en-US" sz="1400" dirty="0" smtClean="0"/>
              <a:t>gods</a:t>
            </a:r>
            <a:endParaRPr lang="en-US" sz="1400" dirty="0"/>
          </a:p>
          <a:p>
            <a:pPr marL="0" indent="0">
              <a:spcBef>
                <a:spcPts val="0"/>
              </a:spcBef>
              <a:buNone/>
            </a:pPr>
            <a:r>
              <a:rPr lang="en-US" sz="1400" dirty="0"/>
              <a:t>they're quick to hear his prayers</a:t>
            </a:r>
            <a:r>
              <a:rPr lang="en-US" sz="1400" dirty="0" smtClean="0"/>
              <a:t>.”</a:t>
            </a:r>
            <a:endParaRPr lang="en-US" sz="1400" dirty="0"/>
          </a:p>
          <a:p>
            <a:pPr marL="0" indent="0">
              <a:spcBef>
                <a:spcPts val="0"/>
              </a:spcBef>
              <a:buNone/>
            </a:pPr>
            <a:r>
              <a:rPr lang="en-US" sz="1400" dirty="0"/>
              <a:t>                                                   </a:t>
            </a:r>
            <a:r>
              <a:rPr lang="en-US" sz="1400" dirty="0" smtClean="0"/>
              <a:t>	        And </a:t>
            </a:r>
            <a:r>
              <a:rPr lang="en-US" sz="1400" dirty="0"/>
              <a:t>with </a:t>
            </a:r>
            <a:r>
              <a:rPr lang="en-US" sz="1400" dirty="0" smtClean="0"/>
              <a:t>that</a:t>
            </a:r>
            <a:endParaRPr lang="en-US" sz="1400" dirty="0"/>
          </a:p>
          <a:p>
            <a:pPr marL="0" indent="0">
              <a:spcBef>
                <a:spcPts val="0"/>
              </a:spcBef>
              <a:buNone/>
            </a:pPr>
            <a:r>
              <a:rPr lang="en-US" sz="1400" dirty="0"/>
              <a:t>Achilles stayed his burly hand on the silver hilt </a:t>
            </a:r>
          </a:p>
          <a:p>
            <a:pPr marL="0" indent="0">
              <a:spcBef>
                <a:spcPts val="0"/>
              </a:spcBef>
              <a:buNone/>
            </a:pPr>
            <a:r>
              <a:rPr lang="en-US" sz="1400" dirty="0"/>
              <a:t>and slid the huge blade back in its sheath</a:t>
            </a:r>
            <a:r>
              <a:rPr lang="en-US" sz="1400" dirty="0" smtClean="0"/>
              <a:t>.</a:t>
            </a:r>
            <a:endParaRPr lang="en-US" sz="1400" dirty="0"/>
          </a:p>
          <a:p>
            <a:pPr marL="0" indent="0">
              <a:spcBef>
                <a:spcPts val="0"/>
              </a:spcBef>
              <a:buNone/>
            </a:pPr>
            <a:r>
              <a:rPr lang="en-US" sz="1400" dirty="0"/>
              <a:t>He would not fight the orders of Athena</a:t>
            </a:r>
            <a:r>
              <a:rPr lang="en-US" sz="1400" dirty="0" smtClean="0"/>
              <a:t>.</a:t>
            </a:r>
            <a:endParaRPr lang="en-US" sz="1400" dirty="0"/>
          </a:p>
          <a:p>
            <a:pPr marL="0" indent="0">
              <a:spcBef>
                <a:spcPts val="0"/>
              </a:spcBef>
              <a:buNone/>
            </a:pPr>
            <a:r>
              <a:rPr lang="en-US" sz="1400" dirty="0"/>
              <a:t>Soaring home to Olympus, she rejoined the </a:t>
            </a:r>
            <a:r>
              <a:rPr lang="en-US" sz="1400" dirty="0" smtClean="0"/>
              <a:t>gods</a:t>
            </a:r>
            <a:endParaRPr lang="en-US" sz="1400" dirty="0"/>
          </a:p>
          <a:p>
            <a:pPr marL="0" indent="0">
              <a:spcBef>
                <a:spcPts val="0"/>
              </a:spcBef>
              <a:buNone/>
            </a:pPr>
            <a:r>
              <a:rPr lang="en-US" sz="1400" dirty="0"/>
              <a:t>aloft in the halls of Zeus whose shield is thunder.</a:t>
            </a:r>
            <a:r>
              <a:rPr lang="en-US" sz="1400" dirty="0" smtClean="0">
                <a:effectLst/>
              </a:rPr>
              <a:t> </a:t>
            </a:r>
            <a:endParaRPr lang="en-US" sz="1400" dirty="0"/>
          </a:p>
        </p:txBody>
      </p:sp>
    </p:spTree>
    <p:extLst>
      <p:ext uri="{BB962C8B-B14F-4D97-AF65-F5344CB8AC3E}">
        <p14:creationId xmlns:p14="http://schemas.microsoft.com/office/powerpoint/2010/main" val="102399374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i="1" dirty="0" smtClean="0"/>
              <a:t>Iliad </a:t>
            </a:r>
            <a:r>
              <a:rPr lang="en-US" sz="2400" dirty="0" smtClean="0"/>
              <a:t>22</a:t>
            </a:r>
            <a:endParaRPr lang="en-US" sz="2400" i="1" dirty="0"/>
          </a:p>
        </p:txBody>
      </p:sp>
      <p:sp>
        <p:nvSpPr>
          <p:cNvPr id="3" name="Content Placeholder 2"/>
          <p:cNvSpPr>
            <a:spLocks noGrp="1"/>
          </p:cNvSpPr>
          <p:nvPr>
            <p:ph idx="1"/>
          </p:nvPr>
        </p:nvSpPr>
        <p:spPr/>
        <p:txBody>
          <a:bodyPr>
            <a:normAutofit/>
          </a:bodyPr>
          <a:lstStyle/>
          <a:p>
            <a:pPr marL="0" indent="0">
              <a:buNone/>
            </a:pPr>
            <a:r>
              <a:rPr lang="en-US" sz="2800" dirty="0" smtClean="0"/>
              <a:t>At the point of death, Hector, his helmet flashing,</a:t>
            </a:r>
          </a:p>
          <a:p>
            <a:pPr marL="0" indent="0">
              <a:buNone/>
            </a:pPr>
            <a:r>
              <a:rPr lang="en-US" sz="2800" dirty="0" smtClean="0"/>
              <a:t>said, “I know you well– I see my fate before me.</a:t>
            </a:r>
          </a:p>
          <a:p>
            <a:pPr marL="0" indent="0">
              <a:buNone/>
            </a:pPr>
            <a:r>
              <a:rPr lang="en-US" sz="2800" dirty="0" smtClean="0"/>
              <a:t>Never a chance that I could win you over. . . </a:t>
            </a:r>
          </a:p>
          <a:p>
            <a:pPr marL="0" indent="0">
              <a:buNone/>
            </a:pPr>
            <a:r>
              <a:rPr lang="en-US" sz="2800" dirty="0" smtClean="0"/>
              <a:t>Iron inside your chest, that heart of yours.</a:t>
            </a:r>
            <a:endParaRPr lang="en-US" sz="2800" dirty="0"/>
          </a:p>
        </p:txBody>
      </p:sp>
    </p:spTree>
    <p:extLst>
      <p:ext uri="{BB962C8B-B14F-4D97-AF65-F5344CB8AC3E}">
        <p14:creationId xmlns:p14="http://schemas.microsoft.com/office/powerpoint/2010/main" val="326349758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230267"/>
          </a:xfrm>
        </p:spPr>
        <p:txBody>
          <a:bodyPr>
            <a:noAutofit/>
          </a:bodyPr>
          <a:lstStyle/>
          <a:p>
            <a:r>
              <a:rPr lang="en-US" sz="2800" dirty="0" smtClean="0"/>
              <a:t>	</a:t>
            </a:r>
            <a:r>
              <a:rPr lang="en-US" sz="1800" i="1" dirty="0" smtClean="0"/>
              <a:t>Iliad</a:t>
            </a:r>
            <a:r>
              <a:rPr lang="en-US" sz="1800" dirty="0" smtClean="0"/>
              <a:t> I.222-261</a:t>
            </a:r>
            <a:endParaRPr lang="en-US" sz="1800" dirty="0"/>
          </a:p>
        </p:txBody>
      </p:sp>
      <p:sp>
        <p:nvSpPr>
          <p:cNvPr id="5" name="Content Placeholder 4"/>
          <p:cNvSpPr>
            <a:spLocks noGrp="1"/>
          </p:cNvSpPr>
          <p:nvPr>
            <p:ph idx="1"/>
          </p:nvPr>
        </p:nvSpPr>
        <p:spPr>
          <a:xfrm>
            <a:off x="152865" y="327956"/>
            <a:ext cx="8877956" cy="4728815"/>
          </a:xfrm>
        </p:spPr>
        <p:txBody>
          <a:bodyPr numCol="2">
            <a:noAutofit/>
          </a:bodyPr>
          <a:lstStyle/>
          <a:p>
            <a:pPr marL="0" indent="0">
              <a:spcBef>
                <a:spcPts val="0"/>
              </a:spcBef>
              <a:buNone/>
            </a:pPr>
            <a:r>
              <a:rPr lang="en-US" sz="1400" dirty="0" smtClean="0"/>
              <a:t>   He </a:t>
            </a:r>
            <a:r>
              <a:rPr lang="en-US" sz="1400" dirty="0"/>
              <a:t>broke off and anguish gripped Achilles.</a:t>
            </a:r>
            <a:r>
              <a:rPr lang="en-US" sz="1400" dirty="0" smtClean="0"/>
              <a:t> The </a:t>
            </a:r>
            <a:r>
              <a:rPr lang="en-US" sz="1400" dirty="0"/>
              <a:t>heart in his rugged chest was pounding, torn . . .</a:t>
            </a:r>
            <a:r>
              <a:rPr lang="en-US" sz="1400" dirty="0" smtClean="0"/>
              <a:t> Should </a:t>
            </a:r>
            <a:r>
              <a:rPr lang="en-US" sz="1400" dirty="0"/>
              <a:t>he draw the long sharp sword slung at his hip</a:t>
            </a:r>
            <a:r>
              <a:rPr lang="en-US" sz="1400" dirty="0" smtClean="0"/>
              <a:t>, thrust </a:t>
            </a:r>
            <a:r>
              <a:rPr lang="en-US" sz="1400" dirty="0"/>
              <a:t>through the ranks and kill Agamemnon now?—</a:t>
            </a:r>
            <a:r>
              <a:rPr lang="en-US" sz="1400" dirty="0" smtClean="0"/>
              <a:t> or </a:t>
            </a:r>
            <a:r>
              <a:rPr lang="en-US" sz="1400" dirty="0"/>
              <a:t>check his rage and beat his fury down?</a:t>
            </a:r>
            <a:r>
              <a:rPr lang="en-US" sz="1400" dirty="0" smtClean="0"/>
              <a:t> As </a:t>
            </a:r>
            <a:r>
              <a:rPr lang="en-US" sz="1400" dirty="0"/>
              <a:t>his racing spirit veered back and forth,</a:t>
            </a:r>
          </a:p>
          <a:p>
            <a:pPr marL="0" indent="0">
              <a:spcBef>
                <a:spcPts val="0"/>
              </a:spcBef>
              <a:buNone/>
            </a:pPr>
            <a:r>
              <a:rPr lang="en-US" sz="1400" dirty="0" smtClean="0"/>
              <a:t>just as he drew his huge blade from its sheath, down from the vaulting heavens swept Athena, the white‑armed goddess Hera sped her down: Hera loved both men and cared for both alike. Rearing behind him Pallas seized his fiery hair— only Achilles saw her, none of the other fighters struck with wonder he spun around, he knew her at once, Pallas Athena! the terrible blazing of those eyes, and his winged words went flying: "Why, why now? Child of Zeus with the shield of thunder, why come now? To witness the outrage Agamemnon just committed? I tell you this, and so help me it's the truth— he'll soon pay for his arrogance with his life!”</a:t>
            </a:r>
          </a:p>
          <a:p>
            <a:pPr marL="0" indent="0">
              <a:spcBef>
                <a:spcPts val="0"/>
              </a:spcBef>
              <a:buNone/>
            </a:pPr>
            <a:endParaRPr lang="en-US" sz="1400" dirty="0"/>
          </a:p>
          <a:p>
            <a:pPr marL="0" indent="0">
              <a:spcBef>
                <a:spcPts val="0"/>
              </a:spcBef>
              <a:buNone/>
            </a:pPr>
            <a:r>
              <a:rPr lang="en-US" sz="1400" dirty="0"/>
              <a:t>      Her gray eyes clear, the goddess Athena answered,</a:t>
            </a:r>
            <a:r>
              <a:rPr lang="en-US" sz="1400" dirty="0" smtClean="0"/>
              <a:t> "</a:t>
            </a:r>
            <a:r>
              <a:rPr lang="en-US" sz="1400" dirty="0"/>
              <a:t>Down from the skies I come to check your rage </a:t>
            </a:r>
          </a:p>
          <a:p>
            <a:pPr marL="0" indent="0">
              <a:spcBef>
                <a:spcPts val="0"/>
              </a:spcBef>
              <a:buNone/>
            </a:pPr>
            <a:r>
              <a:rPr lang="en-US" sz="1400" dirty="0"/>
              <a:t>if only you will yield</a:t>
            </a:r>
            <a:r>
              <a:rPr lang="en-US" sz="1400" dirty="0" smtClean="0"/>
              <a:t>.</a:t>
            </a:r>
            <a:endParaRPr lang="en-US" sz="1400" dirty="0"/>
          </a:p>
          <a:p>
            <a:pPr marL="0" indent="0">
              <a:spcBef>
                <a:spcPts val="0"/>
              </a:spcBef>
              <a:buNone/>
            </a:pPr>
            <a:r>
              <a:rPr lang="en-US" sz="1400" dirty="0"/>
              <a:t>The white‑armed goddess Hera sped me down:</a:t>
            </a:r>
            <a:r>
              <a:rPr lang="en-US" sz="1400" dirty="0" smtClean="0"/>
              <a:t> she </a:t>
            </a:r>
            <a:r>
              <a:rPr lang="en-US" sz="1400" dirty="0"/>
              <a:t>loves you both, she cares for you both alike</a:t>
            </a:r>
            <a:r>
              <a:rPr lang="en-US" sz="1400" dirty="0" smtClean="0"/>
              <a:t>.</a:t>
            </a:r>
            <a:endParaRPr lang="en-US" sz="1400" dirty="0"/>
          </a:p>
          <a:p>
            <a:pPr marL="0" indent="0">
              <a:spcBef>
                <a:spcPts val="0"/>
              </a:spcBef>
              <a:buNone/>
            </a:pPr>
            <a:r>
              <a:rPr lang="en-US" sz="1400" dirty="0"/>
              <a:t>Stop this fighting, now. Don't lay hand to sword</a:t>
            </a:r>
            <a:r>
              <a:rPr lang="en-US" sz="1400" dirty="0" smtClean="0"/>
              <a:t>.</a:t>
            </a:r>
            <a:endParaRPr lang="en-US" sz="1400" dirty="0"/>
          </a:p>
          <a:p>
            <a:pPr marL="0" indent="0">
              <a:spcBef>
                <a:spcPts val="0"/>
              </a:spcBef>
              <a:buNone/>
            </a:pPr>
            <a:r>
              <a:rPr lang="en-US" sz="1400" dirty="0" smtClean="0">
                <a:solidFill>
                  <a:srgbClr val="FF0000"/>
                </a:solidFill>
              </a:rPr>
              <a:t>Lash </a:t>
            </a:r>
            <a:r>
              <a:rPr lang="en-US" sz="1400" dirty="0">
                <a:solidFill>
                  <a:srgbClr val="FF0000"/>
                </a:solidFill>
              </a:rPr>
              <a:t>him with threats of the price that he will face</a:t>
            </a:r>
            <a:r>
              <a:rPr lang="en-US" sz="1400" dirty="0" smtClean="0">
                <a:solidFill>
                  <a:srgbClr val="FF0000"/>
                </a:solidFill>
              </a:rPr>
              <a:t>.</a:t>
            </a:r>
            <a:endParaRPr lang="en-US" sz="1400" dirty="0">
              <a:solidFill>
                <a:srgbClr val="FF0000"/>
              </a:solidFill>
            </a:endParaRPr>
          </a:p>
          <a:p>
            <a:pPr marL="0" indent="0">
              <a:spcBef>
                <a:spcPts val="0"/>
              </a:spcBef>
              <a:buNone/>
            </a:pPr>
            <a:r>
              <a:rPr lang="en-US" sz="1400" dirty="0">
                <a:solidFill>
                  <a:srgbClr val="FF0000"/>
                </a:solidFill>
              </a:rPr>
              <a:t>And I tell you this‑and I know it is the truth </a:t>
            </a:r>
            <a:r>
              <a:rPr lang="en-US" sz="1400" dirty="0" smtClean="0">
                <a:solidFill>
                  <a:srgbClr val="FF0000"/>
                </a:solidFill>
              </a:rPr>
              <a:t>—</a:t>
            </a:r>
            <a:endParaRPr lang="en-US" sz="1400" dirty="0">
              <a:solidFill>
                <a:srgbClr val="FF0000"/>
              </a:solidFill>
            </a:endParaRPr>
          </a:p>
          <a:p>
            <a:pPr marL="0" indent="0">
              <a:spcBef>
                <a:spcPts val="0"/>
              </a:spcBef>
              <a:buNone/>
            </a:pPr>
            <a:r>
              <a:rPr lang="en-US" sz="1400" dirty="0">
                <a:solidFill>
                  <a:srgbClr val="FF0000"/>
                </a:solidFill>
              </a:rPr>
              <a:t>one day </a:t>
            </a:r>
            <a:r>
              <a:rPr lang="en-US" sz="1400" dirty="0" smtClean="0">
                <a:solidFill>
                  <a:srgbClr val="FF0000"/>
                </a:solidFill>
              </a:rPr>
              <a:t>glittering gifts </a:t>
            </a:r>
            <a:r>
              <a:rPr lang="en-US" sz="1400" dirty="0">
                <a:solidFill>
                  <a:srgbClr val="FF0000"/>
                </a:solidFill>
              </a:rPr>
              <a:t>will lie before you</a:t>
            </a:r>
            <a:r>
              <a:rPr lang="en-US" sz="1400" dirty="0" smtClean="0">
                <a:solidFill>
                  <a:srgbClr val="FF0000"/>
                </a:solidFill>
              </a:rPr>
              <a:t>,</a:t>
            </a:r>
            <a:endParaRPr lang="en-US" sz="1400" dirty="0">
              <a:solidFill>
                <a:srgbClr val="FF0000"/>
              </a:solidFill>
            </a:endParaRPr>
          </a:p>
          <a:p>
            <a:pPr marL="0" indent="0">
              <a:spcBef>
                <a:spcPts val="0"/>
              </a:spcBef>
              <a:buNone/>
            </a:pPr>
            <a:r>
              <a:rPr lang="en-US" sz="1400" dirty="0">
                <a:solidFill>
                  <a:srgbClr val="FF0000"/>
                </a:solidFill>
              </a:rPr>
              <a:t>three times over to pay for all his outrage</a:t>
            </a:r>
            <a:r>
              <a:rPr lang="en-US" sz="1400" dirty="0" smtClean="0">
                <a:solidFill>
                  <a:srgbClr val="FF0000"/>
                </a:solidFill>
              </a:rPr>
              <a:t>.</a:t>
            </a:r>
            <a:endParaRPr lang="en-US" sz="1400" dirty="0">
              <a:solidFill>
                <a:srgbClr val="FF0000"/>
              </a:solidFill>
            </a:endParaRPr>
          </a:p>
          <a:p>
            <a:pPr marL="0" indent="0">
              <a:spcBef>
                <a:spcPts val="0"/>
              </a:spcBef>
              <a:buNone/>
            </a:pPr>
            <a:r>
              <a:rPr lang="en-US" sz="1400" dirty="0"/>
              <a:t>Hold back now. Obey us both</a:t>
            </a:r>
            <a:r>
              <a:rPr lang="en-US" sz="1400" dirty="0" smtClean="0"/>
              <a:t>.”</a:t>
            </a:r>
            <a:endParaRPr lang="en-US" sz="1400" dirty="0"/>
          </a:p>
          <a:p>
            <a:pPr marL="0" indent="0">
              <a:spcBef>
                <a:spcPts val="0"/>
              </a:spcBef>
              <a:buNone/>
            </a:pPr>
            <a:r>
              <a:rPr lang="en-US" sz="1400" dirty="0"/>
              <a:t>                                                   </a:t>
            </a:r>
            <a:r>
              <a:rPr lang="en-US" sz="1400" dirty="0" smtClean="0"/>
              <a:t>	    So </a:t>
            </a:r>
            <a:r>
              <a:rPr lang="en-US" sz="1400" dirty="0"/>
              <a:t>she </a:t>
            </a:r>
            <a:r>
              <a:rPr lang="en-US" sz="1400" dirty="0" smtClean="0"/>
              <a:t>urged</a:t>
            </a:r>
            <a:endParaRPr lang="en-US" sz="1400" dirty="0"/>
          </a:p>
          <a:p>
            <a:pPr marL="0" indent="0">
              <a:spcBef>
                <a:spcPts val="0"/>
              </a:spcBef>
              <a:buNone/>
            </a:pPr>
            <a:r>
              <a:rPr lang="en-US" sz="1400" dirty="0"/>
              <a:t>and the swift runner complied at once: "I must</a:t>
            </a:r>
            <a:r>
              <a:rPr lang="en-US" sz="1400" dirty="0" smtClean="0"/>
              <a:t>—</a:t>
            </a:r>
            <a:endParaRPr lang="en-US" sz="1400" dirty="0"/>
          </a:p>
          <a:p>
            <a:pPr marL="0" indent="0">
              <a:spcBef>
                <a:spcPts val="0"/>
              </a:spcBef>
              <a:buNone/>
            </a:pPr>
            <a:r>
              <a:rPr lang="en-US" sz="1400" dirty="0"/>
              <a:t>when the two of you hand down commands, Goddess</a:t>
            </a:r>
            <a:r>
              <a:rPr lang="en-US" sz="1400" dirty="0" smtClean="0"/>
              <a:t>,</a:t>
            </a:r>
            <a:endParaRPr lang="en-US" sz="1400" dirty="0"/>
          </a:p>
          <a:p>
            <a:pPr marL="0" indent="0">
              <a:spcBef>
                <a:spcPts val="0"/>
              </a:spcBef>
              <a:buNone/>
            </a:pPr>
            <a:r>
              <a:rPr lang="en-US" sz="1400" dirty="0"/>
              <a:t>a man submits though his heart breaks with fury</a:t>
            </a:r>
            <a:r>
              <a:rPr lang="en-US" sz="1400" dirty="0" smtClean="0"/>
              <a:t>.</a:t>
            </a:r>
            <a:endParaRPr lang="en-US" sz="1400" dirty="0"/>
          </a:p>
          <a:p>
            <a:pPr marL="0" indent="0">
              <a:spcBef>
                <a:spcPts val="0"/>
              </a:spcBef>
              <a:buNone/>
            </a:pPr>
            <a:r>
              <a:rPr lang="en-US" sz="1400" dirty="0"/>
              <a:t>Better for him by far. If a man obeys the </a:t>
            </a:r>
            <a:r>
              <a:rPr lang="en-US" sz="1400" dirty="0" smtClean="0"/>
              <a:t>gods</a:t>
            </a:r>
            <a:endParaRPr lang="en-US" sz="1400" dirty="0"/>
          </a:p>
          <a:p>
            <a:pPr marL="0" indent="0">
              <a:spcBef>
                <a:spcPts val="0"/>
              </a:spcBef>
              <a:buNone/>
            </a:pPr>
            <a:r>
              <a:rPr lang="en-US" sz="1400" dirty="0"/>
              <a:t>they're quick to hear his prayers</a:t>
            </a:r>
            <a:r>
              <a:rPr lang="en-US" sz="1400" dirty="0" smtClean="0"/>
              <a:t>.”</a:t>
            </a:r>
            <a:endParaRPr lang="en-US" sz="1400" dirty="0"/>
          </a:p>
          <a:p>
            <a:pPr marL="0" indent="0">
              <a:spcBef>
                <a:spcPts val="0"/>
              </a:spcBef>
              <a:buNone/>
            </a:pPr>
            <a:r>
              <a:rPr lang="en-US" sz="1400" dirty="0"/>
              <a:t>                                                   </a:t>
            </a:r>
            <a:r>
              <a:rPr lang="en-US" sz="1400" dirty="0" smtClean="0"/>
              <a:t>	        And </a:t>
            </a:r>
            <a:r>
              <a:rPr lang="en-US" sz="1400" dirty="0"/>
              <a:t>with </a:t>
            </a:r>
            <a:r>
              <a:rPr lang="en-US" sz="1400" dirty="0" smtClean="0"/>
              <a:t>that</a:t>
            </a:r>
            <a:endParaRPr lang="en-US" sz="1400" dirty="0"/>
          </a:p>
          <a:p>
            <a:pPr marL="0" indent="0">
              <a:spcBef>
                <a:spcPts val="0"/>
              </a:spcBef>
              <a:buNone/>
            </a:pPr>
            <a:r>
              <a:rPr lang="en-US" sz="1400" dirty="0"/>
              <a:t>Achilles stayed his burly hand on the silver hilt </a:t>
            </a:r>
          </a:p>
          <a:p>
            <a:pPr marL="0" indent="0">
              <a:spcBef>
                <a:spcPts val="0"/>
              </a:spcBef>
              <a:buNone/>
            </a:pPr>
            <a:r>
              <a:rPr lang="en-US" sz="1400" dirty="0"/>
              <a:t>and slid the huge blade back in its sheath</a:t>
            </a:r>
            <a:r>
              <a:rPr lang="en-US" sz="1400" dirty="0" smtClean="0"/>
              <a:t>.</a:t>
            </a:r>
            <a:endParaRPr lang="en-US" sz="1400" dirty="0"/>
          </a:p>
          <a:p>
            <a:pPr marL="0" indent="0">
              <a:spcBef>
                <a:spcPts val="0"/>
              </a:spcBef>
              <a:buNone/>
            </a:pPr>
            <a:r>
              <a:rPr lang="en-US" sz="1400" dirty="0"/>
              <a:t>He would not fight the orders of Athena</a:t>
            </a:r>
            <a:r>
              <a:rPr lang="en-US" sz="1400" dirty="0" smtClean="0"/>
              <a:t>.</a:t>
            </a:r>
            <a:endParaRPr lang="en-US" sz="1400" dirty="0"/>
          </a:p>
          <a:p>
            <a:pPr marL="0" indent="0">
              <a:spcBef>
                <a:spcPts val="0"/>
              </a:spcBef>
              <a:buNone/>
            </a:pPr>
            <a:r>
              <a:rPr lang="en-US" sz="1400" dirty="0"/>
              <a:t>Soaring home to Olympus, she rejoined the </a:t>
            </a:r>
            <a:r>
              <a:rPr lang="en-US" sz="1400" dirty="0" smtClean="0"/>
              <a:t>gods</a:t>
            </a:r>
            <a:endParaRPr lang="en-US" sz="1400" dirty="0"/>
          </a:p>
          <a:p>
            <a:pPr marL="0" indent="0">
              <a:spcBef>
                <a:spcPts val="0"/>
              </a:spcBef>
              <a:buNone/>
            </a:pPr>
            <a:r>
              <a:rPr lang="en-US" sz="1400" dirty="0"/>
              <a:t>aloft in the halls of Zeus whose shield is thunder.</a:t>
            </a:r>
            <a:r>
              <a:rPr lang="en-US" sz="1400" dirty="0" smtClean="0">
                <a:effectLst/>
              </a:rPr>
              <a:t> </a:t>
            </a:r>
            <a:endParaRPr lang="en-US" sz="1400" dirty="0"/>
          </a:p>
        </p:txBody>
      </p:sp>
    </p:spTree>
    <p:extLst>
      <p:ext uri="{BB962C8B-B14F-4D97-AF65-F5344CB8AC3E}">
        <p14:creationId xmlns:p14="http://schemas.microsoft.com/office/powerpoint/2010/main" val="162601259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409059"/>
          </a:xfrm>
        </p:spPr>
        <p:txBody>
          <a:bodyPr>
            <a:noAutofit/>
          </a:bodyPr>
          <a:lstStyle/>
          <a:p>
            <a:r>
              <a:rPr lang="en-US" sz="2000" dirty="0" smtClean="0"/>
              <a:t>“</a:t>
            </a:r>
            <a:r>
              <a:rPr lang="en-US" sz="2000" dirty="0" err="1" smtClean="0"/>
              <a:t>Overdetermination</a:t>
            </a:r>
            <a:r>
              <a:rPr lang="en-US" sz="2000" dirty="0" smtClean="0"/>
              <a:t>”: Some </a:t>
            </a:r>
            <a:r>
              <a:rPr lang="en-US" sz="2000" dirty="0" smtClean="0">
                <a:solidFill>
                  <a:srgbClr val="FF0000"/>
                </a:solidFill>
              </a:rPr>
              <a:t>(too many?) </a:t>
            </a:r>
            <a:r>
              <a:rPr lang="en-US" sz="2000" dirty="0" smtClean="0"/>
              <a:t>Causes of the Trojan War</a:t>
            </a:r>
            <a:endParaRPr lang="en-US" sz="2000" dirty="0"/>
          </a:p>
        </p:txBody>
      </p:sp>
      <p:sp>
        <p:nvSpPr>
          <p:cNvPr id="3" name="Content Placeholder 2"/>
          <p:cNvSpPr>
            <a:spLocks noGrp="1"/>
          </p:cNvSpPr>
          <p:nvPr>
            <p:ph idx="1"/>
          </p:nvPr>
        </p:nvSpPr>
        <p:spPr/>
        <p:txBody>
          <a:bodyPr>
            <a:normAutofit fontScale="70000" lnSpcReduction="20000"/>
          </a:bodyPr>
          <a:lstStyle/>
          <a:p>
            <a:r>
              <a:rPr lang="en-US" dirty="0" smtClean="0"/>
              <a:t>Paris</a:t>
            </a:r>
            <a:r>
              <a:rPr lang="en-US" dirty="0"/>
              <a:t>, </a:t>
            </a:r>
            <a:r>
              <a:rPr lang="en-US" dirty="0" smtClean="0"/>
              <a:t>son of </a:t>
            </a:r>
            <a:r>
              <a:rPr lang="en-US" dirty="0" err="1" smtClean="0"/>
              <a:t>Priam</a:t>
            </a:r>
            <a:r>
              <a:rPr lang="en-US" dirty="0" smtClean="0"/>
              <a:t> and prince </a:t>
            </a:r>
            <a:r>
              <a:rPr lang="en-US" dirty="0"/>
              <a:t>of Troy, </a:t>
            </a:r>
            <a:r>
              <a:rPr lang="en-US" dirty="0" smtClean="0"/>
              <a:t>seduces Helen and steals her away from </a:t>
            </a:r>
            <a:r>
              <a:rPr lang="en-US" dirty="0" err="1"/>
              <a:t>Meneleus</a:t>
            </a:r>
            <a:r>
              <a:rPr lang="en-US" dirty="0"/>
              <a:t>, the king of </a:t>
            </a:r>
            <a:r>
              <a:rPr lang="en-US" dirty="0" smtClean="0"/>
              <a:t>Sparta</a:t>
            </a:r>
            <a:r>
              <a:rPr lang="en-US" dirty="0"/>
              <a:t> </a:t>
            </a:r>
            <a:r>
              <a:rPr lang="en-US" dirty="0" smtClean="0"/>
              <a:t>(Agamemnon’s brother).  </a:t>
            </a:r>
            <a:endParaRPr lang="en-US" dirty="0"/>
          </a:p>
          <a:p>
            <a:pPr marL="0" indent="0">
              <a:buNone/>
            </a:pPr>
            <a:endParaRPr lang="en-US" dirty="0"/>
          </a:p>
          <a:p>
            <a:r>
              <a:rPr lang="en-US" dirty="0" smtClean="0"/>
              <a:t>The Judgment of Paris: Three goddesses </a:t>
            </a:r>
            <a:r>
              <a:rPr lang="en-US" dirty="0"/>
              <a:t>(Athena, Hera, and Aphrodite) </a:t>
            </a:r>
            <a:r>
              <a:rPr lang="en-US" dirty="0" smtClean="0"/>
              <a:t>argue about which is the </a:t>
            </a:r>
            <a:r>
              <a:rPr lang="en-US" dirty="0"/>
              <a:t>most beautiful; </a:t>
            </a:r>
            <a:r>
              <a:rPr lang="en-US" dirty="0" smtClean="0"/>
              <a:t>Paris is elected to judge: Helen </a:t>
            </a:r>
            <a:r>
              <a:rPr lang="en-US" dirty="0"/>
              <a:t>was Paris’ </a:t>
            </a:r>
            <a:r>
              <a:rPr lang="en-US" dirty="0" smtClean="0"/>
              <a:t>bribe for </a:t>
            </a:r>
            <a:r>
              <a:rPr lang="en-US" dirty="0"/>
              <a:t>choosing Aphrodite. </a:t>
            </a:r>
          </a:p>
          <a:p>
            <a:pPr marL="0" indent="0">
              <a:buNone/>
            </a:pPr>
            <a:endParaRPr lang="en-US" dirty="0"/>
          </a:p>
          <a:p>
            <a:r>
              <a:rPr lang="en-US" dirty="0" smtClean="0"/>
              <a:t>Judgment took place at the wedding </a:t>
            </a:r>
            <a:r>
              <a:rPr lang="en-US" dirty="0"/>
              <a:t>feast of the sea </a:t>
            </a:r>
            <a:r>
              <a:rPr lang="en-US" dirty="0" smtClean="0"/>
              <a:t>goddess </a:t>
            </a:r>
            <a:r>
              <a:rPr lang="en-US" dirty="0"/>
              <a:t>Thetis </a:t>
            </a:r>
            <a:r>
              <a:rPr lang="en-US" dirty="0" smtClean="0"/>
              <a:t>to the </a:t>
            </a:r>
            <a:r>
              <a:rPr lang="en-US" dirty="0"/>
              <a:t>mortal king </a:t>
            </a:r>
            <a:r>
              <a:rPr lang="en-US" dirty="0" smtClean="0"/>
              <a:t>Peleus (Achilles’ father)—arranged </a:t>
            </a:r>
            <a:r>
              <a:rPr lang="en-US" dirty="0"/>
              <a:t>by Zeus because it had been prophesied that </a:t>
            </a:r>
            <a:r>
              <a:rPr lang="en-US" dirty="0" smtClean="0"/>
              <a:t>a divine child of Thetis </a:t>
            </a:r>
            <a:r>
              <a:rPr lang="en-US" dirty="0"/>
              <a:t>would overthrow Zeus’ rule in heaven. </a:t>
            </a:r>
          </a:p>
          <a:p>
            <a:pPr marL="0" indent="0">
              <a:buNone/>
            </a:pPr>
            <a:endParaRPr lang="en-US" dirty="0"/>
          </a:p>
        </p:txBody>
      </p:sp>
    </p:spTree>
    <p:extLst>
      <p:ext uri="{BB962C8B-B14F-4D97-AF65-F5344CB8AC3E}">
        <p14:creationId xmlns:p14="http://schemas.microsoft.com/office/powerpoint/2010/main" val="1672786895"/>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253214"/>
          </a:xfrm>
        </p:spPr>
        <p:txBody>
          <a:bodyPr>
            <a:noAutofit/>
          </a:bodyPr>
          <a:lstStyle/>
          <a:p>
            <a:r>
              <a:rPr lang="en-US" sz="2400" i="1" dirty="0" smtClean="0"/>
              <a:t>Iliad </a:t>
            </a:r>
            <a:r>
              <a:rPr lang="en-US" sz="2400" dirty="0" smtClean="0"/>
              <a:t>1.177-192</a:t>
            </a:r>
            <a:endParaRPr lang="en-US" sz="2400" i="1" dirty="0"/>
          </a:p>
        </p:txBody>
      </p:sp>
      <p:sp>
        <p:nvSpPr>
          <p:cNvPr id="3" name="Content Placeholder 2"/>
          <p:cNvSpPr>
            <a:spLocks noGrp="1"/>
          </p:cNvSpPr>
          <p:nvPr>
            <p:ph idx="1"/>
          </p:nvPr>
        </p:nvSpPr>
        <p:spPr>
          <a:xfrm>
            <a:off x="457200" y="660090"/>
            <a:ext cx="8229600" cy="4297759"/>
          </a:xfrm>
        </p:spPr>
        <p:txBody>
          <a:bodyPr>
            <a:normAutofit fontScale="25000" lnSpcReduction="20000"/>
          </a:bodyPr>
          <a:lstStyle/>
          <a:p>
            <a:pPr marL="0" indent="0">
              <a:buNone/>
            </a:pPr>
            <a:r>
              <a:rPr lang="en-US" sz="6400" dirty="0"/>
              <a:t>How could any Argive soldier obey your orders, </a:t>
            </a:r>
          </a:p>
          <a:p>
            <a:pPr marL="0" indent="0">
              <a:buNone/>
            </a:pPr>
            <a:r>
              <a:rPr lang="en-US" sz="6400" dirty="0"/>
              <a:t>freely and gladly do your sailing for you</a:t>
            </a:r>
          </a:p>
          <a:p>
            <a:pPr marL="0" indent="0">
              <a:buNone/>
            </a:pPr>
            <a:r>
              <a:rPr lang="en-US" sz="6400" dirty="0"/>
              <a:t>or fight your enemies, full force? No I, no.</a:t>
            </a:r>
          </a:p>
          <a:p>
            <a:pPr marL="0" indent="0">
              <a:buNone/>
            </a:pPr>
            <a:r>
              <a:rPr lang="en-US" sz="6400" dirty="0"/>
              <a:t>It wasn’t Trojan spearmen who brought me here to fight.</a:t>
            </a:r>
          </a:p>
          <a:p>
            <a:pPr marL="0" indent="0">
              <a:buNone/>
            </a:pPr>
            <a:r>
              <a:rPr lang="en-US" sz="6400" dirty="0">
                <a:solidFill>
                  <a:srgbClr val="FF0000"/>
                </a:solidFill>
              </a:rPr>
              <a:t>The Trojans never did </a:t>
            </a:r>
            <a:r>
              <a:rPr lang="en-US" sz="6400" i="1" dirty="0">
                <a:solidFill>
                  <a:srgbClr val="FF0000"/>
                </a:solidFill>
              </a:rPr>
              <a:t>me </a:t>
            </a:r>
            <a:r>
              <a:rPr lang="en-US" sz="6400" dirty="0">
                <a:solidFill>
                  <a:srgbClr val="FF0000"/>
                </a:solidFill>
              </a:rPr>
              <a:t>damage, not in the least,</a:t>
            </a:r>
          </a:p>
          <a:p>
            <a:pPr marL="0" indent="0">
              <a:buNone/>
            </a:pPr>
            <a:r>
              <a:rPr lang="en-US" sz="6400" dirty="0">
                <a:solidFill>
                  <a:srgbClr val="FF0000"/>
                </a:solidFill>
              </a:rPr>
              <a:t>they never stole my cattle or my horses, never</a:t>
            </a:r>
          </a:p>
          <a:p>
            <a:pPr marL="0" indent="0">
              <a:buNone/>
            </a:pPr>
            <a:r>
              <a:rPr lang="en-US" sz="6400" dirty="0">
                <a:solidFill>
                  <a:srgbClr val="FF0000"/>
                </a:solidFill>
              </a:rPr>
              <a:t>in </a:t>
            </a:r>
            <a:r>
              <a:rPr lang="en-US" sz="6400" dirty="0" err="1">
                <a:solidFill>
                  <a:srgbClr val="FF0000"/>
                </a:solidFill>
              </a:rPr>
              <a:t>Phthia</a:t>
            </a:r>
            <a:r>
              <a:rPr lang="en-US" sz="6400" dirty="0">
                <a:solidFill>
                  <a:srgbClr val="FF0000"/>
                </a:solidFill>
              </a:rPr>
              <a:t> where the rich soil breeds strong men</a:t>
            </a:r>
          </a:p>
          <a:p>
            <a:pPr marL="0" indent="0">
              <a:buNone/>
            </a:pPr>
            <a:r>
              <a:rPr lang="en-US" sz="6400" dirty="0">
                <a:solidFill>
                  <a:srgbClr val="FF0000"/>
                </a:solidFill>
              </a:rPr>
              <a:t>did they lay waste my crops. </a:t>
            </a:r>
            <a:r>
              <a:rPr lang="en-US" sz="6400" dirty="0"/>
              <a:t>How could they?</a:t>
            </a:r>
          </a:p>
          <a:p>
            <a:pPr marL="0" indent="0">
              <a:buNone/>
            </a:pPr>
            <a:r>
              <a:rPr lang="en-US" sz="6400" dirty="0"/>
              <a:t>Look at the endless miles that lie between us…</a:t>
            </a:r>
          </a:p>
          <a:p>
            <a:pPr marL="0" indent="0">
              <a:buNone/>
            </a:pPr>
            <a:r>
              <a:rPr lang="en-US" sz="6400" dirty="0"/>
              <a:t>shadowy mountain ranges, seas that surge and thunder.</a:t>
            </a:r>
          </a:p>
          <a:p>
            <a:pPr marL="0" indent="0">
              <a:buNone/>
            </a:pPr>
            <a:r>
              <a:rPr lang="en-US" sz="6400" dirty="0"/>
              <a:t>No, you colossal, shameless—we all followed you, </a:t>
            </a:r>
          </a:p>
          <a:p>
            <a:pPr marL="0" indent="0">
              <a:buNone/>
            </a:pPr>
            <a:r>
              <a:rPr lang="en-US" sz="6400" dirty="0"/>
              <a:t>to please you, to fight for you, to win your honor</a:t>
            </a:r>
          </a:p>
          <a:p>
            <a:pPr marL="0" indent="0">
              <a:buNone/>
            </a:pPr>
            <a:r>
              <a:rPr lang="en-US" sz="6400" dirty="0"/>
              <a:t>back from the Trojans—Menelaus and you, you dog-face!</a:t>
            </a:r>
          </a:p>
          <a:p>
            <a:pPr marL="0" indent="0">
              <a:buNone/>
            </a:pPr>
            <a:r>
              <a:rPr lang="en-US" sz="6400" dirty="0"/>
              <a:t>What do </a:t>
            </a:r>
            <a:r>
              <a:rPr lang="en-US" sz="6400" i="1" dirty="0"/>
              <a:t>you </a:t>
            </a:r>
            <a:r>
              <a:rPr lang="en-US" sz="6400" dirty="0"/>
              <a:t>care? Nothing. You don’t look right or left. </a:t>
            </a:r>
          </a:p>
          <a:p>
            <a:pPr marL="0" indent="0">
              <a:buNone/>
            </a:pPr>
            <a:r>
              <a:rPr lang="en-US" sz="6400" dirty="0"/>
              <a:t>And now you threaten to strip me of my prize in person—</a:t>
            </a:r>
          </a:p>
          <a:p>
            <a:pPr marL="0" indent="0">
              <a:buNone/>
            </a:pPr>
            <a:r>
              <a:rPr lang="en-US" sz="6400" dirty="0"/>
              <a:t>the one I fought for long and hard, and sons of Achaea </a:t>
            </a:r>
          </a:p>
          <a:p>
            <a:pPr marL="0" indent="0">
              <a:buNone/>
            </a:pPr>
            <a:r>
              <a:rPr lang="en-US" sz="6400" dirty="0"/>
              <a:t>handed her to me.</a:t>
            </a:r>
          </a:p>
          <a:p>
            <a:pPr marL="0" indent="0">
              <a:buNone/>
            </a:pPr>
            <a:endParaRPr lang="en-US" dirty="0"/>
          </a:p>
        </p:txBody>
      </p:sp>
    </p:spTree>
    <p:extLst>
      <p:ext uri="{BB962C8B-B14F-4D97-AF65-F5344CB8AC3E}">
        <p14:creationId xmlns:p14="http://schemas.microsoft.com/office/powerpoint/2010/main" val="279702060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Lecture 2</a:t>
            </a:r>
            <a:endParaRPr lang="en-US" dirty="0"/>
          </a:p>
        </p:txBody>
      </p:sp>
      <p:sp>
        <p:nvSpPr>
          <p:cNvPr id="5" name="Subtitle 4"/>
          <p:cNvSpPr>
            <a:spLocks noGrp="1"/>
          </p:cNvSpPr>
          <p:nvPr>
            <p:ph type="subTitle" idx="1"/>
          </p:nvPr>
        </p:nvSpPr>
        <p:spPr/>
        <p:txBody>
          <a:bodyPr/>
          <a:lstStyle/>
          <a:p>
            <a:r>
              <a:rPr lang="en-US" dirty="0" smtClean="0"/>
              <a:t>Deliberation, Agency, and Authority in </a:t>
            </a:r>
            <a:r>
              <a:rPr lang="en-US" i="1" dirty="0" smtClean="0"/>
              <a:t>The Iliad</a:t>
            </a:r>
            <a:endParaRPr lang="en-US" i="1" dirty="0"/>
          </a:p>
        </p:txBody>
      </p:sp>
      <p:pic>
        <p:nvPicPr>
          <p:cNvPr id="6" name="Picture 5" descr="g_hector_v_achilles.jpg"/>
          <p:cNvPicPr>
            <a:picLocks noChangeAspect="1"/>
          </p:cNvPicPr>
          <p:nvPr/>
        </p:nvPicPr>
        <p:blipFill>
          <a:blip r:embed="rId2">
            <a:alphaModFix amt="26000"/>
            <a:extLst>
              <a:ext uri="{28A0092B-C50C-407E-A947-70E740481C1C}">
                <a14:useLocalDpi xmlns:a14="http://schemas.microsoft.com/office/drawing/2010/main" val="0"/>
              </a:ext>
            </a:extLst>
          </a:blip>
          <a:stretch>
            <a:fillRect/>
          </a:stretch>
        </p:blipFill>
        <p:spPr>
          <a:xfrm>
            <a:off x="535118" y="33694"/>
            <a:ext cx="8117696" cy="497020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2466542787"/>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253214"/>
          </a:xfrm>
        </p:spPr>
        <p:txBody>
          <a:bodyPr>
            <a:noAutofit/>
          </a:bodyPr>
          <a:lstStyle/>
          <a:p>
            <a:r>
              <a:rPr lang="en-US" sz="2400" i="1" dirty="0" smtClean="0"/>
              <a:t>Iliad </a:t>
            </a:r>
            <a:r>
              <a:rPr lang="en-US" sz="2400" dirty="0" smtClean="0"/>
              <a:t>1.192-198</a:t>
            </a:r>
            <a:endParaRPr lang="en-US" sz="2400" i="1" dirty="0"/>
          </a:p>
        </p:txBody>
      </p:sp>
      <p:sp>
        <p:nvSpPr>
          <p:cNvPr id="3" name="Content Placeholder 2"/>
          <p:cNvSpPr>
            <a:spLocks noGrp="1"/>
          </p:cNvSpPr>
          <p:nvPr>
            <p:ph idx="1"/>
          </p:nvPr>
        </p:nvSpPr>
        <p:spPr>
          <a:xfrm>
            <a:off x="457200" y="660090"/>
            <a:ext cx="8229600" cy="4297759"/>
          </a:xfrm>
        </p:spPr>
        <p:txBody>
          <a:bodyPr>
            <a:normAutofit/>
          </a:bodyPr>
          <a:lstStyle/>
          <a:p>
            <a:pPr marL="0" indent="0">
              <a:buNone/>
            </a:pPr>
            <a:r>
              <a:rPr lang="en-US" sz="1600" dirty="0" smtClean="0"/>
              <a:t>	</a:t>
            </a:r>
          </a:p>
          <a:p>
            <a:pPr marL="0" indent="0">
              <a:buNone/>
            </a:pPr>
            <a:endParaRPr lang="en-US" sz="1600" dirty="0"/>
          </a:p>
          <a:p>
            <a:pPr marL="0" indent="0">
              <a:buNone/>
            </a:pPr>
            <a:r>
              <a:rPr lang="en-US" sz="1600" dirty="0" smtClean="0"/>
              <a:t>		</a:t>
            </a:r>
          </a:p>
          <a:p>
            <a:pPr marL="0" indent="0">
              <a:buNone/>
            </a:pPr>
            <a:r>
              <a:rPr lang="en-US" sz="1600" dirty="0"/>
              <a:t>	</a:t>
            </a:r>
            <a:r>
              <a:rPr lang="en-US" sz="2000" dirty="0" smtClean="0"/>
              <a:t>My </a:t>
            </a:r>
            <a:r>
              <a:rPr lang="en-US" sz="2000" dirty="0"/>
              <a:t>honors never equal yours,</a:t>
            </a:r>
          </a:p>
          <a:p>
            <a:pPr marL="0" indent="0">
              <a:buNone/>
            </a:pPr>
            <a:r>
              <a:rPr lang="en-US" sz="2000" dirty="0">
                <a:solidFill>
                  <a:srgbClr val="FF0000"/>
                </a:solidFill>
              </a:rPr>
              <a:t>whenever we sack some wealthy Trojan stronghold—</a:t>
            </a:r>
          </a:p>
          <a:p>
            <a:pPr marL="0" indent="0">
              <a:buNone/>
            </a:pPr>
            <a:r>
              <a:rPr lang="en-US" sz="2000" dirty="0">
                <a:solidFill>
                  <a:srgbClr val="FF0000"/>
                </a:solidFill>
              </a:rPr>
              <a:t>my arms bear the brunt of the raw, savage fighting,</a:t>
            </a:r>
          </a:p>
          <a:p>
            <a:pPr marL="0" indent="0">
              <a:buNone/>
            </a:pPr>
            <a:r>
              <a:rPr lang="en-US" sz="2000" dirty="0"/>
              <a:t>true, but when it comes to dividing up the plunder</a:t>
            </a:r>
          </a:p>
          <a:p>
            <a:pPr marL="0" indent="0">
              <a:buNone/>
            </a:pPr>
            <a:r>
              <a:rPr lang="en-US" sz="2000" dirty="0"/>
              <a:t>the lion’s share is yours, and back I go to my ships,</a:t>
            </a:r>
          </a:p>
          <a:p>
            <a:pPr marL="0" indent="0">
              <a:buNone/>
            </a:pPr>
            <a:r>
              <a:rPr lang="en-US" sz="2000" dirty="0"/>
              <a:t>clutching some scrap, some pittance that I love,</a:t>
            </a:r>
          </a:p>
          <a:p>
            <a:pPr marL="0" indent="0">
              <a:buNone/>
            </a:pPr>
            <a:r>
              <a:rPr lang="en-US" sz="2000" dirty="0"/>
              <a:t>when I have fought to exhaustion.</a:t>
            </a:r>
          </a:p>
          <a:p>
            <a:pPr marL="0" indent="0">
              <a:buNone/>
            </a:pPr>
            <a:r>
              <a:rPr lang="en-US" sz="1600" dirty="0"/>
              <a:t> </a:t>
            </a:r>
          </a:p>
          <a:p>
            <a:pPr marL="0" indent="0">
              <a:buNone/>
            </a:pPr>
            <a:endParaRPr lang="en-US" dirty="0"/>
          </a:p>
        </p:txBody>
      </p:sp>
    </p:spTree>
    <p:extLst>
      <p:ext uri="{BB962C8B-B14F-4D97-AF65-F5344CB8AC3E}">
        <p14:creationId xmlns:p14="http://schemas.microsoft.com/office/powerpoint/2010/main" val="275433124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284685"/>
          </a:xfrm>
        </p:spPr>
        <p:txBody>
          <a:bodyPr>
            <a:noAutofit/>
          </a:bodyPr>
          <a:lstStyle/>
          <a:p>
            <a:r>
              <a:rPr lang="en-US" sz="1600" i="1" dirty="0" smtClean="0"/>
              <a:t/>
            </a:r>
            <a:br>
              <a:rPr lang="en-US" sz="1600" i="1" dirty="0" smtClean="0"/>
            </a:br>
            <a:r>
              <a:rPr lang="en-US" sz="1600" i="1" dirty="0" smtClean="0"/>
              <a:t>Iliad </a:t>
            </a:r>
            <a:r>
              <a:rPr lang="en-US" sz="1600" dirty="0" smtClean="0"/>
              <a:t>1.270-289</a:t>
            </a:r>
            <a:br>
              <a:rPr lang="en-US" sz="1600" dirty="0" smtClean="0"/>
            </a:br>
            <a:endParaRPr lang="en-US" sz="1600" i="1" dirty="0"/>
          </a:p>
        </p:txBody>
      </p:sp>
      <p:sp>
        <p:nvSpPr>
          <p:cNvPr id="3" name="Content Placeholder 2"/>
          <p:cNvSpPr>
            <a:spLocks noGrp="1"/>
          </p:cNvSpPr>
          <p:nvPr>
            <p:ph idx="1"/>
          </p:nvPr>
        </p:nvSpPr>
        <p:spPr>
          <a:xfrm>
            <a:off x="0" y="205979"/>
            <a:ext cx="8686800" cy="4937521"/>
          </a:xfrm>
        </p:spPr>
        <p:txBody>
          <a:bodyPr>
            <a:normAutofit fontScale="55000" lnSpcReduction="20000"/>
          </a:bodyPr>
          <a:lstStyle/>
          <a:p>
            <a:pPr marL="0" indent="0">
              <a:buNone/>
            </a:pPr>
            <a:r>
              <a:rPr lang="en-US" sz="1600" dirty="0" smtClean="0"/>
              <a:t>		</a:t>
            </a:r>
          </a:p>
          <a:p>
            <a:pPr marL="0" indent="0">
              <a:buNone/>
            </a:pPr>
            <a:r>
              <a:rPr lang="en-US" sz="2500" dirty="0" smtClean="0"/>
              <a:t>“King </a:t>
            </a:r>
            <a:r>
              <a:rPr lang="en-US" sz="2500" dirty="0"/>
              <a:t>who devours his people! Worthless husks, the men you rule—</a:t>
            </a:r>
          </a:p>
          <a:p>
            <a:pPr marL="0" indent="0">
              <a:buNone/>
            </a:pPr>
            <a:r>
              <a:rPr lang="en-US" sz="2500" dirty="0"/>
              <a:t>if not, </a:t>
            </a:r>
            <a:r>
              <a:rPr lang="en-US" sz="2500" dirty="0" err="1"/>
              <a:t>Atrides</a:t>
            </a:r>
            <a:r>
              <a:rPr lang="en-US" sz="2500" dirty="0"/>
              <a:t>, this outrage would have been your last.</a:t>
            </a:r>
          </a:p>
          <a:p>
            <a:pPr marL="0" indent="0">
              <a:buNone/>
            </a:pPr>
            <a:r>
              <a:rPr lang="en-US" sz="2500" dirty="0"/>
              <a:t>I tell you this, and I swear a mighty oath upon it . . .</a:t>
            </a:r>
          </a:p>
          <a:p>
            <a:pPr marL="0" indent="0">
              <a:buNone/>
            </a:pPr>
            <a:r>
              <a:rPr lang="en-US" sz="2500" dirty="0">
                <a:solidFill>
                  <a:srgbClr val="FF0000"/>
                </a:solidFill>
              </a:rPr>
              <a:t>by this, this scepter, look,</a:t>
            </a:r>
          </a:p>
          <a:p>
            <a:pPr marL="0" indent="0">
              <a:buNone/>
            </a:pPr>
            <a:r>
              <a:rPr lang="en-US" sz="2500" dirty="0">
                <a:solidFill>
                  <a:srgbClr val="FF0000"/>
                </a:solidFill>
              </a:rPr>
              <a:t>that never again will put forth crown and branches,</a:t>
            </a:r>
          </a:p>
          <a:p>
            <a:pPr marL="0" indent="0">
              <a:buNone/>
            </a:pPr>
            <a:r>
              <a:rPr lang="en-US" sz="2500" dirty="0">
                <a:solidFill>
                  <a:srgbClr val="FF0000"/>
                </a:solidFill>
              </a:rPr>
              <a:t>now its left its stump on the mountain ridge forever,</a:t>
            </a:r>
          </a:p>
          <a:p>
            <a:pPr marL="0" indent="0">
              <a:buNone/>
            </a:pPr>
            <a:r>
              <a:rPr lang="en-US" sz="2500" dirty="0">
                <a:solidFill>
                  <a:srgbClr val="FF0000"/>
                </a:solidFill>
              </a:rPr>
              <a:t>nor will it sprout new green again, now the brazen ax</a:t>
            </a:r>
          </a:p>
          <a:p>
            <a:pPr marL="0" indent="0">
              <a:buNone/>
            </a:pPr>
            <a:r>
              <a:rPr lang="en-US" sz="2500" dirty="0">
                <a:solidFill>
                  <a:srgbClr val="FF0000"/>
                </a:solidFill>
              </a:rPr>
              <a:t>has stripped its bark and leaves,</a:t>
            </a:r>
            <a:r>
              <a:rPr lang="en-US" sz="2500" dirty="0"/>
              <a:t> and now the sons of Achaea</a:t>
            </a:r>
          </a:p>
          <a:p>
            <a:pPr marL="0" indent="0">
              <a:buNone/>
            </a:pPr>
            <a:r>
              <a:rPr lang="en-US" sz="2500" dirty="0"/>
              <a:t>pass it back and forth as they hand their judgments down,</a:t>
            </a:r>
          </a:p>
          <a:p>
            <a:pPr marL="0" indent="0">
              <a:buNone/>
            </a:pPr>
            <a:r>
              <a:rPr lang="en-US" sz="2500" dirty="0"/>
              <a:t>upholding the honored customs whenever Zeus commands—</a:t>
            </a:r>
          </a:p>
          <a:p>
            <a:pPr marL="0" indent="0">
              <a:buNone/>
            </a:pPr>
            <a:r>
              <a:rPr lang="en-US" sz="2500" dirty="0">
                <a:solidFill>
                  <a:srgbClr val="FF0000"/>
                </a:solidFill>
              </a:rPr>
              <a:t>This scepter will be the mighty force behind my oath:</a:t>
            </a:r>
          </a:p>
          <a:p>
            <a:pPr marL="0" indent="0">
              <a:buNone/>
            </a:pPr>
            <a:r>
              <a:rPr lang="en-US" sz="2500" dirty="0"/>
              <a:t>someday, I swear, a yearning for Achilles will strike</a:t>
            </a:r>
          </a:p>
          <a:p>
            <a:pPr marL="0" indent="0">
              <a:buNone/>
            </a:pPr>
            <a:r>
              <a:rPr lang="en-US" sz="2500" dirty="0"/>
              <a:t>Achaea’s sons and all your armies! But then, </a:t>
            </a:r>
            <a:r>
              <a:rPr lang="en-US" sz="2500" dirty="0" err="1"/>
              <a:t>Atrides</a:t>
            </a:r>
            <a:r>
              <a:rPr lang="en-US" sz="2500" dirty="0"/>
              <a:t>, </a:t>
            </a:r>
          </a:p>
          <a:p>
            <a:pPr marL="0" indent="0">
              <a:buNone/>
            </a:pPr>
            <a:r>
              <a:rPr lang="en-US" sz="2500" dirty="0"/>
              <a:t>harrowed as you will be </a:t>
            </a:r>
            <a:r>
              <a:rPr lang="en-US" sz="2500" i="1" dirty="0"/>
              <a:t>nothing </a:t>
            </a:r>
            <a:r>
              <a:rPr lang="en-US" sz="2500" dirty="0"/>
              <a:t>you do can save you—</a:t>
            </a:r>
          </a:p>
          <a:p>
            <a:pPr marL="0" indent="0">
              <a:buNone/>
            </a:pPr>
            <a:r>
              <a:rPr lang="en-US" sz="2500" dirty="0"/>
              <a:t>not when your hordes of fighters drop and die,</a:t>
            </a:r>
          </a:p>
          <a:p>
            <a:pPr marL="0" indent="0">
              <a:buNone/>
            </a:pPr>
            <a:r>
              <a:rPr lang="en-US" sz="2500" dirty="0"/>
              <a:t>cut down by the hands of man-killing Hector! Then—</a:t>
            </a:r>
          </a:p>
          <a:p>
            <a:pPr marL="0" indent="0">
              <a:buNone/>
            </a:pPr>
            <a:r>
              <a:rPr lang="en-US" sz="2500" dirty="0"/>
              <a:t>then you will tear your heart out, desperate, raging</a:t>
            </a:r>
          </a:p>
          <a:p>
            <a:pPr marL="0" indent="0">
              <a:buNone/>
            </a:pPr>
            <a:r>
              <a:rPr lang="en-US" sz="2500" dirty="0"/>
              <a:t>that you disgraced the best of the </a:t>
            </a:r>
            <a:r>
              <a:rPr lang="en-US" sz="2500" dirty="0" smtClean="0"/>
              <a:t>Achaeans!”</a:t>
            </a:r>
          </a:p>
          <a:p>
            <a:pPr marL="0" indent="0">
              <a:buNone/>
            </a:pPr>
            <a:r>
              <a:rPr lang="en-US" sz="2500" dirty="0"/>
              <a:t>	</a:t>
            </a:r>
            <a:r>
              <a:rPr lang="en-US" sz="2500" dirty="0" smtClean="0"/>
              <a:t>		      Down on the ground</a:t>
            </a:r>
          </a:p>
          <a:p>
            <a:pPr marL="0" indent="0">
              <a:buNone/>
            </a:pPr>
            <a:r>
              <a:rPr lang="en-US" sz="2500" dirty="0" smtClean="0"/>
              <a:t>he dashed the scepter studded with golden nails</a:t>
            </a:r>
          </a:p>
          <a:p>
            <a:pPr marL="0" indent="0">
              <a:buNone/>
            </a:pPr>
            <a:r>
              <a:rPr lang="en-US" sz="2500" dirty="0" smtClean="0"/>
              <a:t>then took his seat again.</a:t>
            </a:r>
          </a:p>
          <a:p>
            <a:pPr marL="0" indent="0">
              <a:buNone/>
            </a:pPr>
            <a:r>
              <a:rPr lang="en-US" sz="2100" dirty="0"/>
              <a:t>	</a:t>
            </a:r>
          </a:p>
          <a:p>
            <a:pPr marL="0" indent="0">
              <a:buNone/>
            </a:pPr>
            <a:endParaRPr lang="en-US" dirty="0"/>
          </a:p>
        </p:txBody>
      </p:sp>
    </p:spTree>
    <p:extLst>
      <p:ext uri="{BB962C8B-B14F-4D97-AF65-F5344CB8AC3E}">
        <p14:creationId xmlns:p14="http://schemas.microsoft.com/office/powerpoint/2010/main" val="1952190749"/>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284685"/>
          </a:xfrm>
        </p:spPr>
        <p:txBody>
          <a:bodyPr>
            <a:noAutofit/>
          </a:bodyPr>
          <a:lstStyle/>
          <a:p>
            <a:r>
              <a:rPr lang="en-US" sz="1600" i="1" dirty="0" smtClean="0"/>
              <a:t/>
            </a:r>
            <a:br>
              <a:rPr lang="en-US" sz="1600" i="1" dirty="0" smtClean="0"/>
            </a:br>
            <a:r>
              <a:rPr lang="en-US" sz="1600" i="1" dirty="0" smtClean="0"/>
              <a:t>Iliad </a:t>
            </a:r>
            <a:r>
              <a:rPr lang="en-US" sz="1600" dirty="0" smtClean="0"/>
              <a:t>1.270-289</a:t>
            </a:r>
            <a:br>
              <a:rPr lang="en-US" sz="1600" dirty="0" smtClean="0"/>
            </a:br>
            <a:endParaRPr lang="en-US" sz="1600" i="1" dirty="0"/>
          </a:p>
        </p:txBody>
      </p:sp>
      <p:sp>
        <p:nvSpPr>
          <p:cNvPr id="3" name="Content Placeholder 2"/>
          <p:cNvSpPr>
            <a:spLocks noGrp="1"/>
          </p:cNvSpPr>
          <p:nvPr>
            <p:ph idx="1"/>
          </p:nvPr>
        </p:nvSpPr>
        <p:spPr>
          <a:xfrm>
            <a:off x="0" y="205979"/>
            <a:ext cx="8686800" cy="4937521"/>
          </a:xfrm>
        </p:spPr>
        <p:txBody>
          <a:bodyPr>
            <a:normAutofit fontScale="55000" lnSpcReduction="20000"/>
          </a:bodyPr>
          <a:lstStyle/>
          <a:p>
            <a:pPr marL="0" indent="0">
              <a:buNone/>
            </a:pPr>
            <a:r>
              <a:rPr lang="en-US" sz="1600" dirty="0" smtClean="0"/>
              <a:t>		</a:t>
            </a:r>
          </a:p>
          <a:p>
            <a:pPr marL="0" indent="0">
              <a:buNone/>
            </a:pPr>
            <a:r>
              <a:rPr lang="en-US" sz="2500" dirty="0" smtClean="0"/>
              <a:t>“King </a:t>
            </a:r>
            <a:r>
              <a:rPr lang="en-US" sz="2500" dirty="0"/>
              <a:t>who devours his people! Worthless husks, the men you rule—</a:t>
            </a:r>
          </a:p>
          <a:p>
            <a:pPr marL="0" indent="0">
              <a:buNone/>
            </a:pPr>
            <a:r>
              <a:rPr lang="en-US" sz="2500" dirty="0"/>
              <a:t>if not, </a:t>
            </a:r>
            <a:r>
              <a:rPr lang="en-US" sz="2500" dirty="0" err="1"/>
              <a:t>Atrides</a:t>
            </a:r>
            <a:r>
              <a:rPr lang="en-US" sz="2500" dirty="0"/>
              <a:t>, this outrage would have been your last.</a:t>
            </a:r>
          </a:p>
          <a:p>
            <a:pPr marL="0" indent="0">
              <a:buNone/>
            </a:pPr>
            <a:r>
              <a:rPr lang="en-US" sz="2500" dirty="0"/>
              <a:t>I tell you this, and I swear a mighty oath upon it . . .</a:t>
            </a:r>
          </a:p>
          <a:p>
            <a:pPr marL="0" indent="0">
              <a:buNone/>
            </a:pPr>
            <a:r>
              <a:rPr lang="en-US" sz="2500" dirty="0"/>
              <a:t>by this, this scepter, look,</a:t>
            </a:r>
          </a:p>
          <a:p>
            <a:pPr marL="0" indent="0">
              <a:buNone/>
            </a:pPr>
            <a:r>
              <a:rPr lang="en-US" sz="2500" dirty="0"/>
              <a:t>that never again will put forth crown and branches,</a:t>
            </a:r>
          </a:p>
          <a:p>
            <a:pPr marL="0" indent="0">
              <a:buNone/>
            </a:pPr>
            <a:r>
              <a:rPr lang="en-US" sz="2500" dirty="0"/>
              <a:t>now its left its stump on the mountain ridge forever,</a:t>
            </a:r>
          </a:p>
          <a:p>
            <a:pPr marL="0" indent="0">
              <a:buNone/>
            </a:pPr>
            <a:r>
              <a:rPr lang="en-US" sz="2500" dirty="0"/>
              <a:t>nor will it sprout new green again, now the brazen ax</a:t>
            </a:r>
          </a:p>
          <a:p>
            <a:pPr marL="0" indent="0">
              <a:buNone/>
            </a:pPr>
            <a:r>
              <a:rPr lang="en-US" sz="2500" dirty="0"/>
              <a:t>has stripped its bark and leaves, and now the sons of Achaea</a:t>
            </a:r>
          </a:p>
          <a:p>
            <a:pPr marL="0" indent="0">
              <a:buNone/>
            </a:pPr>
            <a:r>
              <a:rPr lang="en-US" sz="2500" dirty="0"/>
              <a:t>pass it back and forth as they hand their judgments down,</a:t>
            </a:r>
          </a:p>
          <a:p>
            <a:pPr marL="0" indent="0">
              <a:buNone/>
            </a:pPr>
            <a:r>
              <a:rPr lang="en-US" sz="2500" dirty="0"/>
              <a:t>upholding the honored customs whenever Zeus commands—</a:t>
            </a:r>
          </a:p>
          <a:p>
            <a:pPr marL="0" indent="0">
              <a:buNone/>
            </a:pPr>
            <a:r>
              <a:rPr lang="en-US" sz="2500" dirty="0"/>
              <a:t>This scepter will be the mighty force behind my oath:</a:t>
            </a:r>
          </a:p>
          <a:p>
            <a:pPr marL="0" indent="0">
              <a:buNone/>
            </a:pPr>
            <a:r>
              <a:rPr lang="en-US" sz="2500" dirty="0"/>
              <a:t>someday, I swear, a yearning for Achilles will strike</a:t>
            </a:r>
          </a:p>
          <a:p>
            <a:pPr marL="0" indent="0">
              <a:buNone/>
            </a:pPr>
            <a:r>
              <a:rPr lang="en-US" sz="2500" dirty="0"/>
              <a:t>Achaea’s sons and all your armies! But then, </a:t>
            </a:r>
            <a:r>
              <a:rPr lang="en-US" sz="2500" dirty="0" err="1"/>
              <a:t>Atrides</a:t>
            </a:r>
            <a:r>
              <a:rPr lang="en-US" sz="2500" dirty="0"/>
              <a:t>, </a:t>
            </a:r>
          </a:p>
          <a:p>
            <a:pPr marL="0" indent="0">
              <a:buNone/>
            </a:pPr>
            <a:r>
              <a:rPr lang="en-US" sz="2500" dirty="0"/>
              <a:t>harrowed as you will be </a:t>
            </a:r>
            <a:r>
              <a:rPr lang="en-US" sz="2500" i="1" dirty="0"/>
              <a:t>nothing </a:t>
            </a:r>
            <a:r>
              <a:rPr lang="en-US" sz="2500" dirty="0"/>
              <a:t>you do can save you—</a:t>
            </a:r>
          </a:p>
          <a:p>
            <a:pPr marL="0" indent="0">
              <a:buNone/>
            </a:pPr>
            <a:r>
              <a:rPr lang="en-US" sz="2500" dirty="0"/>
              <a:t>not when your hordes of fighters drop and die,</a:t>
            </a:r>
          </a:p>
          <a:p>
            <a:pPr marL="0" indent="0">
              <a:buNone/>
            </a:pPr>
            <a:r>
              <a:rPr lang="en-US" sz="2500" dirty="0"/>
              <a:t>cut down by the hands of man-killing Hector! Then—</a:t>
            </a:r>
          </a:p>
          <a:p>
            <a:pPr marL="0" indent="0">
              <a:buNone/>
            </a:pPr>
            <a:r>
              <a:rPr lang="en-US" sz="2500" dirty="0"/>
              <a:t>then you will tear your heart out, desperate, raging</a:t>
            </a:r>
          </a:p>
          <a:p>
            <a:pPr marL="0" indent="0">
              <a:buNone/>
            </a:pPr>
            <a:r>
              <a:rPr lang="en-US" sz="2500" dirty="0"/>
              <a:t>that you disgraced the best of the </a:t>
            </a:r>
            <a:r>
              <a:rPr lang="en-US" sz="2500" dirty="0" smtClean="0"/>
              <a:t>Achaeans!”</a:t>
            </a:r>
          </a:p>
          <a:p>
            <a:pPr marL="0" indent="0">
              <a:buNone/>
            </a:pPr>
            <a:r>
              <a:rPr lang="en-US" sz="2500" dirty="0"/>
              <a:t>	</a:t>
            </a:r>
            <a:r>
              <a:rPr lang="en-US" sz="2500" dirty="0" smtClean="0"/>
              <a:t>		     </a:t>
            </a:r>
            <a:r>
              <a:rPr lang="en-US" sz="2500" dirty="0" smtClean="0">
                <a:solidFill>
                  <a:srgbClr val="FF0000"/>
                </a:solidFill>
              </a:rPr>
              <a:t> Down on the ground</a:t>
            </a:r>
          </a:p>
          <a:p>
            <a:pPr marL="0" indent="0">
              <a:buNone/>
            </a:pPr>
            <a:r>
              <a:rPr lang="en-US" sz="2500" dirty="0" smtClean="0">
                <a:solidFill>
                  <a:srgbClr val="FF0000"/>
                </a:solidFill>
              </a:rPr>
              <a:t>he dashed the scepter studded with golden nails</a:t>
            </a:r>
          </a:p>
          <a:p>
            <a:pPr marL="0" indent="0">
              <a:buNone/>
            </a:pPr>
            <a:r>
              <a:rPr lang="en-US" sz="2500" dirty="0" smtClean="0">
                <a:solidFill>
                  <a:srgbClr val="FF0000"/>
                </a:solidFill>
              </a:rPr>
              <a:t>then took his seat again.</a:t>
            </a:r>
          </a:p>
          <a:p>
            <a:pPr marL="0" indent="0">
              <a:buNone/>
            </a:pPr>
            <a:r>
              <a:rPr lang="en-US" sz="2100" dirty="0"/>
              <a:t>	</a:t>
            </a:r>
          </a:p>
          <a:p>
            <a:pPr marL="0" indent="0">
              <a:buNone/>
            </a:pPr>
            <a:endParaRPr lang="en-US" dirty="0"/>
          </a:p>
        </p:txBody>
      </p:sp>
    </p:spTree>
    <p:extLst>
      <p:ext uri="{BB962C8B-B14F-4D97-AF65-F5344CB8AC3E}">
        <p14:creationId xmlns:p14="http://schemas.microsoft.com/office/powerpoint/2010/main" val="290567660"/>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253214"/>
          </a:xfrm>
        </p:spPr>
        <p:txBody>
          <a:bodyPr>
            <a:noAutofit/>
          </a:bodyPr>
          <a:lstStyle/>
          <a:p>
            <a:r>
              <a:rPr lang="en-US" sz="1600" i="1" dirty="0" smtClean="0"/>
              <a:t>Iliad </a:t>
            </a:r>
            <a:r>
              <a:rPr lang="en-US" sz="1600" dirty="0" smtClean="0"/>
              <a:t>117-128</a:t>
            </a:r>
            <a:endParaRPr lang="en-US" sz="1600" i="1" dirty="0"/>
          </a:p>
        </p:txBody>
      </p:sp>
      <p:sp>
        <p:nvSpPr>
          <p:cNvPr id="3" name="Content Placeholder 2"/>
          <p:cNvSpPr>
            <a:spLocks noGrp="1"/>
          </p:cNvSpPr>
          <p:nvPr>
            <p:ph idx="1"/>
          </p:nvPr>
        </p:nvSpPr>
        <p:spPr>
          <a:xfrm>
            <a:off x="457200" y="459194"/>
            <a:ext cx="8229600" cy="4684306"/>
          </a:xfrm>
        </p:spPr>
        <p:txBody>
          <a:bodyPr>
            <a:normAutofit/>
          </a:bodyPr>
          <a:lstStyle/>
          <a:p>
            <a:pPr marL="0" indent="0">
              <a:buNone/>
            </a:pPr>
            <a:r>
              <a:rPr lang="en-US" sz="1600" dirty="0" smtClean="0"/>
              <a:t>		</a:t>
            </a:r>
          </a:p>
          <a:p>
            <a:pPr marL="0" indent="0">
              <a:buNone/>
            </a:pPr>
            <a:r>
              <a:rPr lang="en-US" sz="1600" dirty="0" smtClean="0"/>
              <a:t>				King </a:t>
            </a:r>
            <a:r>
              <a:rPr lang="en-US" sz="1600" dirty="0"/>
              <a:t>Agamemnon</a:t>
            </a:r>
          </a:p>
          <a:p>
            <a:pPr marL="0" indent="0">
              <a:buNone/>
            </a:pPr>
            <a:r>
              <a:rPr lang="en-US" sz="1600" dirty="0"/>
              <a:t>rose to his feet, raising high in his hand </a:t>
            </a:r>
            <a:r>
              <a:rPr lang="en-US" sz="1600" dirty="0">
                <a:solidFill>
                  <a:srgbClr val="FF0000"/>
                </a:solidFill>
              </a:rPr>
              <a:t>the scepter</a:t>
            </a:r>
          </a:p>
          <a:p>
            <a:pPr marL="0" indent="0">
              <a:buNone/>
            </a:pPr>
            <a:r>
              <a:rPr lang="en-US" sz="1600" dirty="0">
                <a:solidFill>
                  <a:srgbClr val="FF0000"/>
                </a:solidFill>
              </a:rPr>
              <a:t>Hephaestus made it </a:t>
            </a:r>
            <a:r>
              <a:rPr lang="en-US" sz="1600" dirty="0" smtClean="0">
                <a:solidFill>
                  <a:srgbClr val="FF0000"/>
                </a:solidFill>
              </a:rPr>
              <a:t>with all </a:t>
            </a:r>
            <a:r>
              <a:rPr lang="en-US" sz="1600" dirty="0">
                <a:solidFill>
                  <a:srgbClr val="FF0000"/>
                </a:solidFill>
              </a:rPr>
              <a:t>his strength and skill.</a:t>
            </a:r>
          </a:p>
          <a:p>
            <a:pPr marL="0" indent="0">
              <a:buNone/>
            </a:pPr>
            <a:r>
              <a:rPr lang="en-US" sz="1600" dirty="0">
                <a:solidFill>
                  <a:srgbClr val="FF0000"/>
                </a:solidFill>
              </a:rPr>
              <a:t>Hephaestus gave it to Cronus’ son, Father Zeus,</a:t>
            </a:r>
          </a:p>
          <a:p>
            <a:pPr marL="0" indent="0">
              <a:buNone/>
            </a:pPr>
            <a:r>
              <a:rPr lang="en-US" sz="1600" dirty="0">
                <a:solidFill>
                  <a:srgbClr val="FF0000"/>
                </a:solidFill>
              </a:rPr>
              <a:t>and Zeus gave it to Hermes, the giant killing Guide</a:t>
            </a:r>
          </a:p>
          <a:p>
            <a:pPr marL="0" indent="0">
              <a:buNone/>
            </a:pPr>
            <a:r>
              <a:rPr lang="en-US" sz="1600" dirty="0">
                <a:solidFill>
                  <a:srgbClr val="FF0000"/>
                </a:solidFill>
              </a:rPr>
              <a:t>and Hermes gave it </a:t>
            </a:r>
            <a:r>
              <a:rPr lang="en-US" sz="1600" dirty="0" err="1">
                <a:solidFill>
                  <a:srgbClr val="FF0000"/>
                </a:solidFill>
              </a:rPr>
              <a:t>Pelops</a:t>
            </a:r>
            <a:r>
              <a:rPr lang="en-US" sz="1600" dirty="0">
                <a:solidFill>
                  <a:srgbClr val="FF0000"/>
                </a:solidFill>
              </a:rPr>
              <a:t>, that fine charioteer,</a:t>
            </a:r>
          </a:p>
          <a:p>
            <a:pPr marL="0" indent="0">
              <a:buNone/>
            </a:pPr>
            <a:r>
              <a:rPr lang="en-US" sz="1600" dirty="0" err="1">
                <a:solidFill>
                  <a:srgbClr val="FF0000"/>
                </a:solidFill>
              </a:rPr>
              <a:t>Pelops</a:t>
            </a:r>
            <a:r>
              <a:rPr lang="en-US" sz="1600" dirty="0">
                <a:solidFill>
                  <a:srgbClr val="FF0000"/>
                </a:solidFill>
              </a:rPr>
              <a:t> gave it to Atreus, marshal of fighting men, </a:t>
            </a:r>
          </a:p>
          <a:p>
            <a:pPr marL="0" indent="0">
              <a:buNone/>
            </a:pPr>
            <a:r>
              <a:rPr lang="en-US" sz="1600" dirty="0">
                <a:solidFill>
                  <a:srgbClr val="FF0000"/>
                </a:solidFill>
              </a:rPr>
              <a:t>who died and passed it on to Thyestes, rich in flocks</a:t>
            </a:r>
          </a:p>
          <a:p>
            <a:pPr marL="0" indent="0">
              <a:buNone/>
            </a:pPr>
            <a:r>
              <a:rPr lang="en-US" sz="1600" dirty="0">
                <a:solidFill>
                  <a:srgbClr val="FF0000"/>
                </a:solidFill>
              </a:rPr>
              <a:t>and he in turn bestowed it on Agamemnon,</a:t>
            </a:r>
            <a:r>
              <a:rPr lang="en-US" sz="1600" dirty="0"/>
              <a:t> to bear on high</a:t>
            </a:r>
          </a:p>
          <a:p>
            <a:pPr marL="0" indent="0">
              <a:buNone/>
            </a:pPr>
            <a:r>
              <a:rPr lang="en-US" sz="1600" dirty="0"/>
              <a:t>as he ruled his many islands and lorded mainland Argos.</a:t>
            </a:r>
          </a:p>
          <a:p>
            <a:pPr marL="0" indent="0">
              <a:buNone/>
            </a:pPr>
            <a:r>
              <a:rPr lang="en-US" sz="1600" dirty="0"/>
              <a:t>Now, leaning his weight upon that kingly scepter,</a:t>
            </a:r>
          </a:p>
          <a:p>
            <a:pPr marL="0" indent="0">
              <a:buNone/>
            </a:pPr>
            <a:r>
              <a:rPr lang="en-US" sz="1600" dirty="0" err="1"/>
              <a:t>Atrides</a:t>
            </a:r>
            <a:r>
              <a:rPr lang="en-US" sz="1600" dirty="0"/>
              <a:t> declared his will to all Achaea’s armies: </a:t>
            </a:r>
            <a:r>
              <a:rPr lang="en-US" sz="2100" dirty="0"/>
              <a:t>	</a:t>
            </a:r>
          </a:p>
          <a:p>
            <a:pPr marL="0" indent="0">
              <a:buNone/>
            </a:pPr>
            <a:endParaRPr lang="en-US" dirty="0"/>
          </a:p>
        </p:txBody>
      </p:sp>
    </p:spTree>
    <p:extLst>
      <p:ext uri="{BB962C8B-B14F-4D97-AF65-F5344CB8AC3E}">
        <p14:creationId xmlns:p14="http://schemas.microsoft.com/office/powerpoint/2010/main" val="4216239006"/>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253214"/>
          </a:xfrm>
        </p:spPr>
        <p:txBody>
          <a:bodyPr>
            <a:noAutofit/>
          </a:bodyPr>
          <a:lstStyle/>
          <a:p>
            <a:r>
              <a:rPr lang="en-US" sz="1600" i="1" dirty="0" smtClean="0"/>
              <a:t>Iliad </a:t>
            </a:r>
            <a:r>
              <a:rPr lang="en-US" sz="1600" dirty="0" smtClean="0"/>
              <a:t>117-128</a:t>
            </a:r>
            <a:endParaRPr lang="en-US" sz="1600" i="1" dirty="0"/>
          </a:p>
        </p:txBody>
      </p:sp>
      <p:sp>
        <p:nvSpPr>
          <p:cNvPr id="3" name="Content Placeholder 2"/>
          <p:cNvSpPr>
            <a:spLocks noGrp="1"/>
          </p:cNvSpPr>
          <p:nvPr>
            <p:ph idx="1"/>
          </p:nvPr>
        </p:nvSpPr>
        <p:spPr>
          <a:xfrm>
            <a:off x="457200" y="459194"/>
            <a:ext cx="8229600" cy="4684306"/>
          </a:xfrm>
        </p:spPr>
        <p:txBody>
          <a:bodyPr>
            <a:normAutofit/>
          </a:bodyPr>
          <a:lstStyle/>
          <a:p>
            <a:pPr marL="0" indent="0">
              <a:buNone/>
            </a:pPr>
            <a:r>
              <a:rPr lang="en-US" sz="1600" dirty="0" smtClean="0"/>
              <a:t>		</a:t>
            </a:r>
          </a:p>
          <a:p>
            <a:pPr marL="0" indent="0">
              <a:buNone/>
            </a:pPr>
            <a:r>
              <a:rPr lang="en-US" sz="1600" dirty="0" smtClean="0"/>
              <a:t>				King </a:t>
            </a:r>
            <a:r>
              <a:rPr lang="en-US" sz="1600" dirty="0"/>
              <a:t>Agamemnon</a:t>
            </a:r>
          </a:p>
          <a:p>
            <a:pPr marL="0" indent="0">
              <a:buNone/>
            </a:pPr>
            <a:r>
              <a:rPr lang="en-US" sz="1600" dirty="0"/>
              <a:t>rose to his feet, raising high in his hand the scepter</a:t>
            </a:r>
          </a:p>
          <a:p>
            <a:pPr marL="0" indent="0">
              <a:buNone/>
            </a:pPr>
            <a:r>
              <a:rPr lang="en-US" sz="1600" dirty="0"/>
              <a:t>Hephaestus made it will all his strength and skill.</a:t>
            </a:r>
          </a:p>
          <a:p>
            <a:pPr marL="0" indent="0">
              <a:buNone/>
            </a:pPr>
            <a:r>
              <a:rPr lang="en-US" sz="1600" dirty="0"/>
              <a:t>Hephaestus gave it to Cronus’ son, Father Zeus,</a:t>
            </a:r>
          </a:p>
          <a:p>
            <a:pPr marL="0" indent="0">
              <a:buNone/>
            </a:pPr>
            <a:r>
              <a:rPr lang="en-US" sz="1600" dirty="0"/>
              <a:t>and Zeus gave it to Hermes, the giant killing Guide</a:t>
            </a:r>
          </a:p>
          <a:p>
            <a:pPr marL="0" indent="0">
              <a:buNone/>
            </a:pPr>
            <a:r>
              <a:rPr lang="en-US" sz="1600" dirty="0"/>
              <a:t>and Hermes gave it </a:t>
            </a:r>
            <a:r>
              <a:rPr lang="en-US" sz="1600" dirty="0" err="1"/>
              <a:t>Pelops</a:t>
            </a:r>
            <a:r>
              <a:rPr lang="en-US" sz="1600" dirty="0"/>
              <a:t>, that fine charioteer,</a:t>
            </a:r>
          </a:p>
          <a:p>
            <a:pPr marL="0" indent="0">
              <a:buNone/>
            </a:pPr>
            <a:r>
              <a:rPr lang="en-US" sz="1600" dirty="0" err="1"/>
              <a:t>Pelops</a:t>
            </a:r>
            <a:r>
              <a:rPr lang="en-US" sz="1600" dirty="0"/>
              <a:t> gave it to Atreus, marshal of fighting men, </a:t>
            </a:r>
          </a:p>
          <a:p>
            <a:pPr marL="0" indent="0">
              <a:buNone/>
            </a:pPr>
            <a:r>
              <a:rPr lang="en-US" sz="1600" dirty="0"/>
              <a:t>who died and passed it on to Thyestes, rich in flocks</a:t>
            </a:r>
          </a:p>
          <a:p>
            <a:pPr marL="0" indent="0">
              <a:buNone/>
            </a:pPr>
            <a:r>
              <a:rPr lang="en-US" sz="1600" dirty="0"/>
              <a:t>and he in turn bestowed it on Agamemnon, to bear on high</a:t>
            </a:r>
          </a:p>
          <a:p>
            <a:pPr marL="0" indent="0">
              <a:buNone/>
            </a:pPr>
            <a:r>
              <a:rPr lang="en-US" sz="1600" dirty="0"/>
              <a:t>as he ruled his many islands and lorded mainland Argos.</a:t>
            </a:r>
          </a:p>
          <a:p>
            <a:pPr marL="0" indent="0">
              <a:buNone/>
            </a:pPr>
            <a:r>
              <a:rPr lang="en-US" sz="1600" dirty="0">
                <a:solidFill>
                  <a:srgbClr val="FF0000"/>
                </a:solidFill>
              </a:rPr>
              <a:t>Now, leaning his weight upon that kingly scepter,</a:t>
            </a:r>
          </a:p>
          <a:p>
            <a:pPr marL="0" indent="0">
              <a:buNone/>
            </a:pPr>
            <a:r>
              <a:rPr lang="en-US" sz="1600" dirty="0" err="1">
                <a:solidFill>
                  <a:srgbClr val="FF0000"/>
                </a:solidFill>
              </a:rPr>
              <a:t>Atrides</a:t>
            </a:r>
            <a:r>
              <a:rPr lang="en-US" sz="1600" dirty="0">
                <a:solidFill>
                  <a:srgbClr val="FF0000"/>
                </a:solidFill>
              </a:rPr>
              <a:t> declared his will to all Achaea’s armies: </a:t>
            </a:r>
            <a:r>
              <a:rPr lang="en-US" sz="2100" dirty="0"/>
              <a:t>	</a:t>
            </a:r>
          </a:p>
          <a:p>
            <a:pPr marL="0" indent="0">
              <a:buNone/>
            </a:pPr>
            <a:endParaRPr lang="en-US" dirty="0"/>
          </a:p>
        </p:txBody>
      </p:sp>
    </p:spTree>
    <p:extLst>
      <p:ext uri="{BB962C8B-B14F-4D97-AF65-F5344CB8AC3E}">
        <p14:creationId xmlns:p14="http://schemas.microsoft.com/office/powerpoint/2010/main" val="2370423366"/>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253214"/>
          </a:xfrm>
        </p:spPr>
        <p:txBody>
          <a:bodyPr>
            <a:noAutofit/>
          </a:bodyPr>
          <a:lstStyle/>
          <a:p>
            <a:r>
              <a:rPr lang="en-US" sz="1600" dirty="0" err="1" smtClean="0"/>
              <a:t>Thersites</a:t>
            </a:r>
            <a:r>
              <a:rPr lang="en-US" sz="1600" dirty="0" smtClean="0"/>
              <a:t>’ Challenge: </a:t>
            </a:r>
            <a:r>
              <a:rPr lang="en-US" sz="1600" i="1" dirty="0" smtClean="0"/>
              <a:t>Iliad </a:t>
            </a:r>
            <a:r>
              <a:rPr lang="en-US" sz="1600" dirty="0" smtClean="0"/>
              <a:t>2.262-281</a:t>
            </a:r>
            <a:endParaRPr lang="en-US" sz="1600" i="1" dirty="0"/>
          </a:p>
        </p:txBody>
      </p:sp>
      <p:sp>
        <p:nvSpPr>
          <p:cNvPr id="3" name="Content Placeholder 2"/>
          <p:cNvSpPr>
            <a:spLocks noGrp="1"/>
          </p:cNvSpPr>
          <p:nvPr>
            <p:ph idx="1"/>
          </p:nvPr>
        </p:nvSpPr>
        <p:spPr>
          <a:xfrm>
            <a:off x="457200" y="459194"/>
            <a:ext cx="8229600" cy="4684306"/>
          </a:xfrm>
        </p:spPr>
        <p:txBody>
          <a:bodyPr>
            <a:normAutofit fontScale="85000" lnSpcReduction="20000"/>
          </a:bodyPr>
          <a:lstStyle/>
          <a:p>
            <a:pPr marL="0" indent="0">
              <a:buNone/>
            </a:pPr>
            <a:r>
              <a:rPr lang="en-US" sz="1600" dirty="0" smtClean="0"/>
              <a:t>		</a:t>
            </a:r>
          </a:p>
          <a:p>
            <a:pPr marL="0" indent="0">
              <a:buNone/>
            </a:pPr>
            <a:r>
              <a:rPr lang="en-US" sz="1600" dirty="0"/>
              <a:t>Still moaning and groaning mighty </a:t>
            </a:r>
            <a:r>
              <a:rPr lang="en-US" sz="1600" dirty="0" err="1"/>
              <a:t>Atrides</a:t>
            </a:r>
            <a:r>
              <a:rPr lang="en-US" sz="1600" dirty="0"/>
              <a:t>—why now? </a:t>
            </a:r>
          </a:p>
          <a:p>
            <a:pPr marL="0" indent="0">
              <a:buNone/>
            </a:pPr>
            <a:r>
              <a:rPr lang="en-US" sz="1600" dirty="0"/>
              <a:t>What are you panting after now? Your shelters packed </a:t>
            </a:r>
          </a:p>
          <a:p>
            <a:pPr marL="0" indent="0">
              <a:buNone/>
            </a:pPr>
            <a:r>
              <a:rPr lang="en-US" sz="1600" dirty="0"/>
              <a:t>with the lion’s share of bronze, plenty of women too, </a:t>
            </a:r>
          </a:p>
          <a:p>
            <a:pPr marL="0" indent="0">
              <a:buNone/>
            </a:pPr>
            <a:r>
              <a:rPr lang="en-US" sz="1600" dirty="0"/>
              <a:t>crowding your lodges. Best of the lot, the beauties </a:t>
            </a:r>
          </a:p>
          <a:p>
            <a:pPr marL="0" indent="0">
              <a:buNone/>
            </a:pPr>
            <a:r>
              <a:rPr lang="en-US" sz="1600" dirty="0"/>
              <a:t>we hand you first, whenever we take some stronghold. </a:t>
            </a:r>
          </a:p>
          <a:p>
            <a:pPr marL="0" indent="0">
              <a:buNone/>
            </a:pPr>
            <a:r>
              <a:rPr lang="en-US" sz="1600" dirty="0"/>
              <a:t>Or still more gold you’re wanting? More ransom a son </a:t>
            </a:r>
          </a:p>
          <a:p>
            <a:pPr marL="0" indent="0">
              <a:buNone/>
            </a:pPr>
            <a:r>
              <a:rPr lang="en-US" sz="1600" dirty="0"/>
              <a:t>of the stallion-breaking Trojans might fetch from Troy?— </a:t>
            </a:r>
          </a:p>
          <a:p>
            <a:pPr marL="0" indent="0">
              <a:buNone/>
            </a:pPr>
            <a:r>
              <a:rPr lang="en-US" sz="1600" dirty="0"/>
              <a:t>though I or another hero drags him back in chains . . . </a:t>
            </a:r>
          </a:p>
          <a:p>
            <a:pPr marL="0" indent="0">
              <a:buNone/>
            </a:pPr>
            <a:r>
              <a:rPr lang="en-US" sz="1600" dirty="0"/>
              <a:t>Or a young woman, is it?—to spread and couple, </a:t>
            </a:r>
          </a:p>
          <a:p>
            <a:pPr marL="0" indent="0">
              <a:buNone/>
            </a:pPr>
            <a:r>
              <a:rPr lang="en-US" sz="1600" dirty="0"/>
              <a:t>to bed down for yourself apart from the troops? </a:t>
            </a:r>
          </a:p>
          <a:p>
            <a:pPr marL="0" indent="0">
              <a:buNone/>
            </a:pPr>
            <a:r>
              <a:rPr lang="en-US" sz="1600" dirty="0"/>
              <a:t>How shameful for you, the high and mighty commander, </a:t>
            </a:r>
          </a:p>
          <a:p>
            <a:pPr marL="0" indent="0">
              <a:buNone/>
            </a:pPr>
            <a:r>
              <a:rPr lang="en-US" sz="1600" dirty="0"/>
              <a:t>to lead the sons of Achaea into bloody slaughter! </a:t>
            </a:r>
          </a:p>
          <a:p>
            <a:pPr marL="0" indent="0">
              <a:buNone/>
            </a:pPr>
            <a:r>
              <a:rPr lang="en-US" sz="1600" dirty="0"/>
              <a:t>Sons? No, my soft friends, wretched excuses— </a:t>
            </a:r>
          </a:p>
          <a:p>
            <a:pPr marL="0" indent="0">
              <a:buNone/>
            </a:pPr>
            <a:r>
              <a:rPr lang="en-US" sz="1600" dirty="0"/>
              <a:t>women, not men of Achaea! Home we go in our ships! </a:t>
            </a:r>
          </a:p>
          <a:p>
            <a:pPr marL="0" indent="0">
              <a:buNone/>
            </a:pPr>
            <a:r>
              <a:rPr lang="en-US" sz="1600" dirty="0"/>
              <a:t>Abandon him here in Troy to wallow in all his prizes— </a:t>
            </a:r>
          </a:p>
          <a:p>
            <a:pPr marL="0" indent="0">
              <a:buNone/>
            </a:pPr>
            <a:r>
              <a:rPr lang="en-US" sz="1600" dirty="0"/>
              <a:t>he’ll see if the likes of us have propped him up or not. </a:t>
            </a:r>
          </a:p>
          <a:p>
            <a:pPr marL="0" indent="0">
              <a:buNone/>
            </a:pPr>
            <a:r>
              <a:rPr lang="en-US" sz="1600" dirty="0"/>
              <a:t>Look—now it’s Achilles, a greater man he disgraces, </a:t>
            </a:r>
          </a:p>
          <a:p>
            <a:pPr marL="0" indent="0">
              <a:buNone/>
            </a:pPr>
            <a:r>
              <a:rPr lang="en-US" sz="1600" dirty="0"/>
              <a:t>seizes and keeps his prize, tears her away himself. </a:t>
            </a:r>
          </a:p>
          <a:p>
            <a:pPr marL="0" indent="0">
              <a:buNone/>
            </a:pPr>
            <a:r>
              <a:rPr lang="en-US" sz="1600" dirty="0"/>
              <a:t>But no gall in Achilles, Achilles lets it go. </a:t>
            </a:r>
          </a:p>
          <a:p>
            <a:pPr marL="0" indent="0">
              <a:buNone/>
            </a:pPr>
            <a:r>
              <a:rPr lang="en-US" sz="1600" dirty="0"/>
              <a:t>If not, </a:t>
            </a:r>
            <a:r>
              <a:rPr lang="en-US" sz="1600" dirty="0" err="1"/>
              <a:t>Atrides</a:t>
            </a:r>
            <a:r>
              <a:rPr lang="en-US" sz="1600" dirty="0"/>
              <a:t>, that outrage would have been your last. </a:t>
            </a:r>
            <a:r>
              <a:rPr lang="en-US" sz="2100" dirty="0"/>
              <a:t>	</a:t>
            </a:r>
          </a:p>
          <a:p>
            <a:pPr marL="0" indent="0">
              <a:buNone/>
            </a:pPr>
            <a:endParaRPr lang="en-US" dirty="0"/>
          </a:p>
        </p:txBody>
      </p:sp>
    </p:spTree>
    <p:extLst>
      <p:ext uri="{BB962C8B-B14F-4D97-AF65-F5344CB8AC3E}">
        <p14:creationId xmlns:p14="http://schemas.microsoft.com/office/powerpoint/2010/main" val="320704525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446936"/>
          </a:xfrm>
        </p:spPr>
        <p:txBody>
          <a:bodyPr>
            <a:normAutofit/>
          </a:bodyPr>
          <a:lstStyle/>
          <a:p>
            <a:r>
              <a:rPr lang="en-US" sz="2000" dirty="0" smtClean="0"/>
              <a:t>Review: </a:t>
            </a:r>
            <a:endParaRPr lang="en-US" sz="2000" dirty="0"/>
          </a:p>
        </p:txBody>
      </p:sp>
      <p:sp>
        <p:nvSpPr>
          <p:cNvPr id="3" name="Content Placeholder 2"/>
          <p:cNvSpPr>
            <a:spLocks noGrp="1"/>
          </p:cNvSpPr>
          <p:nvPr>
            <p:ph idx="1"/>
          </p:nvPr>
        </p:nvSpPr>
        <p:spPr>
          <a:xfrm>
            <a:off x="457200" y="652915"/>
            <a:ext cx="8229600" cy="3941708"/>
          </a:xfrm>
        </p:spPr>
        <p:txBody>
          <a:bodyPr>
            <a:normAutofit/>
          </a:bodyPr>
          <a:lstStyle/>
          <a:p>
            <a:pPr marL="514350" indent="-514350">
              <a:buAutoNum type="arabicPeriod"/>
            </a:pPr>
            <a:r>
              <a:rPr lang="en-US" sz="2000" dirty="0" smtClean="0"/>
              <a:t>The Iliad as foreign— the humanities as </a:t>
            </a:r>
            <a:r>
              <a:rPr lang="en-US" sz="2000" i="1" dirty="0" smtClean="0">
                <a:solidFill>
                  <a:srgbClr val="FF0000"/>
                </a:solidFill>
              </a:rPr>
              <a:t>antiquarian</a:t>
            </a:r>
            <a:r>
              <a:rPr lang="en-US" sz="2000" dirty="0" smtClean="0">
                <a:solidFill>
                  <a:srgbClr val="FF0000"/>
                </a:solidFill>
              </a:rPr>
              <a:t> </a:t>
            </a:r>
            <a:r>
              <a:rPr lang="en-US" sz="2000" dirty="0" smtClean="0"/>
              <a:t>enterprise.</a:t>
            </a:r>
          </a:p>
          <a:p>
            <a:pPr marL="0" indent="0">
              <a:buNone/>
            </a:pPr>
            <a:endParaRPr lang="en-US" sz="2000" dirty="0" smtClean="0"/>
          </a:p>
          <a:p>
            <a:pPr marL="514350" indent="-514350">
              <a:buAutoNum type="arabicPeriod"/>
            </a:pPr>
            <a:r>
              <a:rPr lang="en-US" sz="2000" dirty="0" smtClean="0"/>
              <a:t>The Iliad as timeless (the concept of timeless “genius”)—the humanities as an </a:t>
            </a:r>
            <a:r>
              <a:rPr lang="en-US" sz="2000" i="1" dirty="0" smtClean="0">
                <a:solidFill>
                  <a:srgbClr val="FF0000"/>
                </a:solidFill>
              </a:rPr>
              <a:t>axiological</a:t>
            </a:r>
            <a:r>
              <a:rPr lang="en-US" sz="2000" dirty="0" smtClean="0">
                <a:solidFill>
                  <a:srgbClr val="FF0000"/>
                </a:solidFill>
              </a:rPr>
              <a:t> </a:t>
            </a:r>
            <a:r>
              <a:rPr lang="en-US" sz="2000" dirty="0" smtClean="0"/>
              <a:t>enterprise.</a:t>
            </a:r>
          </a:p>
          <a:p>
            <a:pPr marL="0" indent="0">
              <a:buNone/>
            </a:pPr>
            <a:endParaRPr lang="en-US" sz="2000" dirty="0" smtClean="0"/>
          </a:p>
          <a:p>
            <a:pPr marL="514350" indent="-514350">
              <a:buAutoNum type="arabicPeriod"/>
            </a:pPr>
            <a:r>
              <a:rPr lang="en-US" sz="2000" dirty="0" smtClean="0"/>
              <a:t>The Iliad as both </a:t>
            </a:r>
            <a:r>
              <a:rPr lang="en-US" sz="2000" i="1" dirty="0" smtClean="0"/>
              <a:t>object</a:t>
            </a:r>
            <a:r>
              <a:rPr lang="en-US" sz="2000" dirty="0" smtClean="0"/>
              <a:t> and </a:t>
            </a:r>
            <a:r>
              <a:rPr lang="en-US" sz="2000" i="1" dirty="0" smtClean="0"/>
              <a:t>instance</a:t>
            </a:r>
            <a:r>
              <a:rPr lang="en-US" sz="2000" dirty="0" smtClean="0"/>
              <a:t> of meaning making—the humanities as an </a:t>
            </a:r>
            <a:r>
              <a:rPr lang="en-US" sz="2000" i="1" dirty="0" smtClean="0">
                <a:solidFill>
                  <a:srgbClr val="FF0000"/>
                </a:solidFill>
              </a:rPr>
              <a:t>interpretive</a:t>
            </a:r>
            <a:r>
              <a:rPr lang="en-US" sz="2000" dirty="0" smtClean="0">
                <a:solidFill>
                  <a:srgbClr val="FF0000"/>
                </a:solidFill>
              </a:rPr>
              <a:t> </a:t>
            </a:r>
            <a:r>
              <a:rPr lang="en-US" sz="2000" dirty="0" smtClean="0"/>
              <a:t>enterprise</a:t>
            </a:r>
            <a:r>
              <a:rPr lang="en-US" sz="2000" dirty="0" smtClean="0"/>
              <a:t>.</a:t>
            </a:r>
          </a:p>
          <a:p>
            <a:pPr marL="0" indent="0">
              <a:buNone/>
            </a:pPr>
            <a:endParaRPr lang="en-US" sz="2000" dirty="0" smtClean="0"/>
          </a:p>
          <a:p>
            <a:pPr marL="0" indent="0">
              <a:buNone/>
            </a:pPr>
            <a:r>
              <a:rPr lang="en-US" sz="2000" dirty="0" smtClean="0"/>
              <a:t>“To </a:t>
            </a:r>
            <a:r>
              <a:rPr lang="en-US" sz="2000" dirty="0"/>
              <a:t>articulate the past historically does not mean to recognize it ‘the way it really was</a:t>
            </a:r>
            <a:r>
              <a:rPr lang="en-US" sz="2000" dirty="0" smtClean="0"/>
              <a:t>’. </a:t>
            </a:r>
            <a:r>
              <a:rPr lang="en-US" sz="2000" dirty="0"/>
              <a:t>It means to seize hold of a memory as it flashes up at a moment of danger</a:t>
            </a:r>
            <a:r>
              <a:rPr lang="en-US" sz="2000" dirty="0" smtClean="0"/>
              <a:t>.”				</a:t>
            </a:r>
            <a:r>
              <a:rPr lang="en-US" sz="1400" dirty="0" smtClean="0"/>
              <a:t>—Walter Benjamin</a:t>
            </a:r>
            <a:endParaRPr lang="en-US" sz="1400" dirty="0"/>
          </a:p>
          <a:p>
            <a:endParaRPr lang="en-US" sz="2000" dirty="0"/>
          </a:p>
        </p:txBody>
      </p:sp>
    </p:spTree>
    <p:extLst>
      <p:ext uri="{BB962C8B-B14F-4D97-AF65-F5344CB8AC3E}">
        <p14:creationId xmlns:p14="http://schemas.microsoft.com/office/powerpoint/2010/main" val="269285994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sz="2800" i="1" dirty="0" smtClean="0"/>
              <a:t>Iliad</a:t>
            </a:r>
            <a:r>
              <a:rPr lang="en-US" sz="2800" dirty="0" smtClean="0"/>
              <a:t> I.1-8  </a:t>
            </a:r>
            <a:r>
              <a:rPr lang="en-US" sz="2800" dirty="0" smtClean="0">
                <a:solidFill>
                  <a:srgbClr val="FF0000"/>
                </a:solidFill>
              </a:rPr>
              <a:t>(proem)</a:t>
            </a:r>
            <a:endParaRPr lang="en-US" sz="2800" dirty="0">
              <a:solidFill>
                <a:srgbClr val="FF0000"/>
              </a:solidFill>
            </a:endParaRPr>
          </a:p>
        </p:txBody>
      </p:sp>
      <p:sp>
        <p:nvSpPr>
          <p:cNvPr id="8" name="Content Placeholder 7"/>
          <p:cNvSpPr>
            <a:spLocks noGrp="1"/>
          </p:cNvSpPr>
          <p:nvPr>
            <p:ph idx="1"/>
          </p:nvPr>
        </p:nvSpPr>
        <p:spPr/>
        <p:txBody>
          <a:bodyPr>
            <a:normAutofit fontScale="77500" lnSpcReduction="20000"/>
          </a:bodyPr>
          <a:lstStyle/>
          <a:p>
            <a:pPr marL="0" indent="0">
              <a:buNone/>
            </a:pPr>
            <a:r>
              <a:rPr lang="en-US" dirty="0"/>
              <a:t>Rage—Goddess—sing the rage of Peleus’ son Achilles,</a:t>
            </a:r>
          </a:p>
          <a:p>
            <a:pPr marL="0" indent="0">
              <a:buNone/>
            </a:pPr>
            <a:r>
              <a:rPr lang="en-US" dirty="0"/>
              <a:t>murderous, doomed, that cost the Achaeans countless losses, </a:t>
            </a:r>
          </a:p>
          <a:p>
            <a:pPr marL="0" indent="0">
              <a:buNone/>
            </a:pPr>
            <a:r>
              <a:rPr lang="en-US" dirty="0"/>
              <a:t>hurling down to the House of Death so many sturdy souls,</a:t>
            </a:r>
          </a:p>
          <a:p>
            <a:pPr marL="0" indent="0">
              <a:buNone/>
            </a:pPr>
            <a:r>
              <a:rPr lang="en-US" dirty="0"/>
              <a:t>great fighters souls, but made their bodies carrion,</a:t>
            </a:r>
          </a:p>
          <a:p>
            <a:pPr marL="0" indent="0">
              <a:buNone/>
            </a:pPr>
            <a:r>
              <a:rPr lang="en-US" dirty="0"/>
              <a:t>feasts for the dogs and birds,</a:t>
            </a:r>
          </a:p>
          <a:p>
            <a:pPr marL="0" indent="0">
              <a:buNone/>
            </a:pPr>
            <a:r>
              <a:rPr lang="en-US" dirty="0"/>
              <a:t>and the will of Zeus was moving towards its </a:t>
            </a:r>
            <a:r>
              <a:rPr lang="en-US" dirty="0" smtClean="0"/>
              <a:t>end.</a:t>
            </a:r>
            <a:endParaRPr lang="en-US" dirty="0"/>
          </a:p>
          <a:p>
            <a:pPr marL="0" indent="0">
              <a:buNone/>
            </a:pPr>
            <a:r>
              <a:rPr lang="en-US" dirty="0"/>
              <a:t>Begin, Muse, when the two first broke and clashed,</a:t>
            </a:r>
          </a:p>
          <a:p>
            <a:pPr marL="0" indent="0">
              <a:buNone/>
            </a:pPr>
            <a:r>
              <a:rPr lang="en-US" dirty="0"/>
              <a:t>Agamemnon lord of men and brilliant Achilles.</a:t>
            </a:r>
          </a:p>
          <a:p>
            <a:endParaRPr lang="en-US" dirty="0"/>
          </a:p>
        </p:txBody>
      </p:sp>
    </p:spTree>
    <p:extLst>
      <p:ext uri="{BB962C8B-B14F-4D97-AF65-F5344CB8AC3E}">
        <p14:creationId xmlns:p14="http://schemas.microsoft.com/office/powerpoint/2010/main" val="314311758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i="1" dirty="0" smtClean="0"/>
              <a:t>Paradise Lost</a:t>
            </a:r>
            <a:r>
              <a:rPr lang="en-US" sz="2800" dirty="0" smtClean="0"/>
              <a:t>, (1667, 1674)</a:t>
            </a:r>
            <a:endParaRPr lang="en-US" sz="2800" dirty="0"/>
          </a:p>
        </p:txBody>
      </p:sp>
      <p:sp>
        <p:nvSpPr>
          <p:cNvPr id="3" name="Content Placeholder 2"/>
          <p:cNvSpPr>
            <a:spLocks noGrp="1"/>
          </p:cNvSpPr>
          <p:nvPr>
            <p:ph idx="1"/>
          </p:nvPr>
        </p:nvSpPr>
        <p:spPr/>
        <p:txBody>
          <a:bodyPr>
            <a:normAutofit fontScale="85000" lnSpcReduction="20000"/>
          </a:bodyPr>
          <a:lstStyle/>
          <a:p>
            <a:pPr marL="0" indent="0">
              <a:buNone/>
            </a:pPr>
            <a:endParaRPr lang="en-US" dirty="0" smtClean="0"/>
          </a:p>
          <a:p>
            <a:pPr marL="0" indent="0">
              <a:buNone/>
            </a:pPr>
            <a:r>
              <a:rPr lang="en-US" dirty="0" smtClean="0"/>
              <a:t>OF </a:t>
            </a:r>
            <a:r>
              <a:rPr lang="en-US" dirty="0"/>
              <a:t>MAN’S first disobedience, and the fruit</a:t>
            </a:r>
          </a:p>
          <a:p>
            <a:pPr marL="0" indent="0">
              <a:buNone/>
            </a:pPr>
            <a:r>
              <a:rPr lang="en-US" dirty="0"/>
              <a:t>Of that forbidden tree whose mortal taste</a:t>
            </a:r>
          </a:p>
          <a:p>
            <a:pPr marL="0" indent="0">
              <a:buNone/>
            </a:pPr>
            <a:r>
              <a:rPr lang="en-US" dirty="0"/>
              <a:t>Brought death into the World, and all our woe,</a:t>
            </a:r>
          </a:p>
          <a:p>
            <a:pPr marL="0" indent="0">
              <a:buNone/>
            </a:pPr>
            <a:r>
              <a:rPr lang="en-US" dirty="0" smtClean="0"/>
              <a:t>With </a:t>
            </a:r>
            <a:r>
              <a:rPr lang="en-US" dirty="0"/>
              <a:t>loss of Eden, till one greater Man</a:t>
            </a:r>
          </a:p>
          <a:p>
            <a:pPr marL="0" indent="0">
              <a:buNone/>
            </a:pPr>
            <a:r>
              <a:rPr lang="en-US" dirty="0"/>
              <a:t>Restore us, and regain the blissful Seat,</a:t>
            </a:r>
          </a:p>
          <a:p>
            <a:pPr marL="0" indent="0">
              <a:buNone/>
            </a:pPr>
            <a:r>
              <a:rPr lang="en-US" dirty="0"/>
              <a:t>Sing, Heavenly </a:t>
            </a:r>
            <a:r>
              <a:rPr lang="en-US" dirty="0" smtClean="0"/>
              <a:t>Muse.</a:t>
            </a:r>
          </a:p>
          <a:p>
            <a:pPr marL="0" indent="0">
              <a:buNone/>
            </a:pPr>
            <a:r>
              <a:rPr lang="en-US" dirty="0"/>
              <a:t>	</a:t>
            </a:r>
            <a:r>
              <a:rPr lang="en-US" dirty="0" smtClean="0"/>
              <a:t>						</a:t>
            </a:r>
            <a:r>
              <a:rPr lang="en-US" sz="2100" dirty="0" smtClean="0"/>
              <a:t>—John Milton</a:t>
            </a:r>
            <a:endParaRPr lang="en-US" sz="2100" dirty="0"/>
          </a:p>
          <a:p>
            <a:endParaRPr lang="en-US" dirty="0"/>
          </a:p>
        </p:txBody>
      </p:sp>
    </p:spTree>
    <p:extLst>
      <p:ext uri="{BB962C8B-B14F-4D97-AF65-F5344CB8AC3E}">
        <p14:creationId xmlns:p14="http://schemas.microsoft.com/office/powerpoint/2010/main" val="403383444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sz="2800" i="1" dirty="0" smtClean="0"/>
              <a:t>Iliad</a:t>
            </a:r>
            <a:r>
              <a:rPr lang="en-US" sz="2800" dirty="0" smtClean="0"/>
              <a:t> I.1-8 </a:t>
            </a:r>
            <a:r>
              <a:rPr lang="en-US" sz="2000" dirty="0" smtClean="0"/>
              <a:t>[</a:t>
            </a:r>
            <a:r>
              <a:rPr lang="en-US" sz="2000" dirty="0" err="1" smtClean="0">
                <a:solidFill>
                  <a:srgbClr val="FF0000"/>
                </a:solidFill>
              </a:rPr>
              <a:t>mênis</a:t>
            </a:r>
            <a:r>
              <a:rPr lang="en-US" sz="2000" dirty="0"/>
              <a:t> </a:t>
            </a:r>
            <a:r>
              <a:rPr lang="en-US" sz="2000" dirty="0" smtClean="0"/>
              <a:t>vs. </a:t>
            </a:r>
            <a:r>
              <a:rPr lang="en-US" sz="2000" dirty="0" err="1" smtClean="0"/>
              <a:t>kholos</a:t>
            </a:r>
            <a:r>
              <a:rPr lang="en-US" sz="2000" dirty="0" smtClean="0"/>
              <a:t>, </a:t>
            </a:r>
            <a:r>
              <a:rPr lang="en-US" sz="2000" dirty="0" err="1" smtClean="0"/>
              <a:t>kotos</a:t>
            </a:r>
            <a:r>
              <a:rPr lang="en-US" sz="2000" dirty="0" smtClean="0"/>
              <a:t>]</a:t>
            </a:r>
            <a:endParaRPr lang="en-US" sz="2000" dirty="0"/>
          </a:p>
        </p:txBody>
      </p:sp>
      <p:sp>
        <p:nvSpPr>
          <p:cNvPr id="8" name="Content Placeholder 7"/>
          <p:cNvSpPr>
            <a:spLocks noGrp="1"/>
          </p:cNvSpPr>
          <p:nvPr>
            <p:ph idx="1"/>
          </p:nvPr>
        </p:nvSpPr>
        <p:spPr/>
        <p:txBody>
          <a:bodyPr>
            <a:normAutofit fontScale="77500" lnSpcReduction="20000"/>
          </a:bodyPr>
          <a:lstStyle/>
          <a:p>
            <a:pPr marL="0" indent="0">
              <a:buNone/>
            </a:pPr>
            <a:r>
              <a:rPr lang="en-US" dirty="0">
                <a:solidFill>
                  <a:srgbClr val="C0504D"/>
                </a:solidFill>
              </a:rPr>
              <a:t>Rage</a:t>
            </a:r>
            <a:r>
              <a:rPr lang="en-US" dirty="0"/>
              <a:t>—Goddess—sing the rage of Peleus’ son Achilles,</a:t>
            </a:r>
          </a:p>
          <a:p>
            <a:pPr marL="0" indent="0">
              <a:buNone/>
            </a:pPr>
            <a:r>
              <a:rPr lang="en-US" dirty="0"/>
              <a:t>murderous, doomed, that cost the Achaeans countless losses, </a:t>
            </a:r>
          </a:p>
          <a:p>
            <a:pPr marL="0" indent="0">
              <a:buNone/>
            </a:pPr>
            <a:r>
              <a:rPr lang="en-US" dirty="0"/>
              <a:t>hurling down to the House of Death so many sturdy souls,</a:t>
            </a:r>
          </a:p>
          <a:p>
            <a:pPr marL="0" indent="0">
              <a:buNone/>
            </a:pPr>
            <a:r>
              <a:rPr lang="en-US" dirty="0"/>
              <a:t>great fighters souls, but made their bodies carrion,</a:t>
            </a:r>
          </a:p>
          <a:p>
            <a:pPr marL="0" indent="0">
              <a:buNone/>
            </a:pPr>
            <a:r>
              <a:rPr lang="en-US" dirty="0"/>
              <a:t>feasts for the dogs and birds,</a:t>
            </a:r>
          </a:p>
          <a:p>
            <a:pPr marL="0" indent="0">
              <a:buNone/>
            </a:pPr>
            <a:r>
              <a:rPr lang="en-US" dirty="0"/>
              <a:t>and the will of Zeus was moving towards its </a:t>
            </a:r>
            <a:r>
              <a:rPr lang="en-US" dirty="0" smtClean="0"/>
              <a:t>end.</a:t>
            </a:r>
            <a:endParaRPr lang="en-US" dirty="0"/>
          </a:p>
          <a:p>
            <a:pPr marL="0" indent="0">
              <a:buNone/>
            </a:pPr>
            <a:r>
              <a:rPr lang="en-US" dirty="0"/>
              <a:t>Begin, Muse, when the two first broke and clashed,</a:t>
            </a:r>
          </a:p>
          <a:p>
            <a:pPr marL="0" indent="0">
              <a:buNone/>
            </a:pPr>
            <a:r>
              <a:rPr lang="en-US" dirty="0"/>
              <a:t>Agamemnon lord of men and brilliant Achilles.</a:t>
            </a:r>
          </a:p>
          <a:p>
            <a:endParaRPr lang="en-US" dirty="0"/>
          </a:p>
        </p:txBody>
      </p:sp>
    </p:spTree>
    <p:extLst>
      <p:ext uri="{BB962C8B-B14F-4D97-AF65-F5344CB8AC3E}">
        <p14:creationId xmlns:p14="http://schemas.microsoft.com/office/powerpoint/2010/main" val="316132079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sz="2800" i="1" dirty="0" smtClean="0"/>
              <a:t>Iliad</a:t>
            </a:r>
            <a:r>
              <a:rPr lang="en-US" sz="2800" dirty="0" smtClean="0"/>
              <a:t> I.1-8</a:t>
            </a:r>
            <a:endParaRPr lang="en-US" sz="2800" dirty="0"/>
          </a:p>
        </p:txBody>
      </p:sp>
      <p:sp>
        <p:nvSpPr>
          <p:cNvPr id="8" name="Content Placeholder 7"/>
          <p:cNvSpPr>
            <a:spLocks noGrp="1"/>
          </p:cNvSpPr>
          <p:nvPr>
            <p:ph idx="1"/>
          </p:nvPr>
        </p:nvSpPr>
        <p:spPr/>
        <p:txBody>
          <a:bodyPr>
            <a:normAutofit fontScale="77500" lnSpcReduction="20000"/>
          </a:bodyPr>
          <a:lstStyle/>
          <a:p>
            <a:pPr marL="0" indent="0">
              <a:buNone/>
            </a:pPr>
            <a:r>
              <a:rPr lang="en-US" dirty="0"/>
              <a:t>Rage—Goddess—sing the rage of </a:t>
            </a:r>
            <a:r>
              <a:rPr lang="en-US" dirty="0">
                <a:solidFill>
                  <a:srgbClr val="C0504D"/>
                </a:solidFill>
              </a:rPr>
              <a:t>Peleus’ son Achilles</a:t>
            </a:r>
            <a:r>
              <a:rPr lang="en-US" dirty="0"/>
              <a:t>,</a:t>
            </a:r>
          </a:p>
          <a:p>
            <a:pPr marL="0" indent="0">
              <a:buNone/>
            </a:pPr>
            <a:r>
              <a:rPr lang="en-US" dirty="0"/>
              <a:t>murderous, doomed, that cost the Achaeans countless losses, </a:t>
            </a:r>
          </a:p>
          <a:p>
            <a:pPr marL="0" indent="0">
              <a:buNone/>
            </a:pPr>
            <a:r>
              <a:rPr lang="en-US" dirty="0"/>
              <a:t>hurling down to the House of Death so many sturdy souls,</a:t>
            </a:r>
          </a:p>
          <a:p>
            <a:pPr marL="0" indent="0">
              <a:buNone/>
            </a:pPr>
            <a:r>
              <a:rPr lang="en-US" dirty="0">
                <a:solidFill>
                  <a:srgbClr val="C0504D"/>
                </a:solidFill>
              </a:rPr>
              <a:t>great fighters souls, but made their bodies carrion</a:t>
            </a:r>
            <a:r>
              <a:rPr lang="en-US" dirty="0"/>
              <a:t>,</a:t>
            </a:r>
          </a:p>
          <a:p>
            <a:pPr marL="0" indent="0">
              <a:buNone/>
            </a:pPr>
            <a:r>
              <a:rPr lang="en-US" dirty="0"/>
              <a:t>feasts for the dogs and birds,</a:t>
            </a:r>
          </a:p>
          <a:p>
            <a:pPr marL="0" indent="0">
              <a:buNone/>
            </a:pPr>
            <a:r>
              <a:rPr lang="en-US" dirty="0"/>
              <a:t>and the will of Zeus was moving towards its </a:t>
            </a:r>
            <a:r>
              <a:rPr lang="en-US" dirty="0" smtClean="0"/>
              <a:t>end.</a:t>
            </a:r>
            <a:endParaRPr lang="en-US" dirty="0"/>
          </a:p>
          <a:p>
            <a:pPr marL="0" indent="0">
              <a:buNone/>
            </a:pPr>
            <a:r>
              <a:rPr lang="en-US" dirty="0"/>
              <a:t>Begin, Muse, when the two first broke and clashed,</a:t>
            </a:r>
          </a:p>
          <a:p>
            <a:pPr marL="0" indent="0">
              <a:buNone/>
            </a:pPr>
            <a:r>
              <a:rPr lang="en-US" dirty="0"/>
              <a:t>Agamemnon lord of men and brilliant Achilles.</a:t>
            </a:r>
          </a:p>
          <a:p>
            <a:endParaRPr lang="en-US" dirty="0"/>
          </a:p>
        </p:txBody>
      </p:sp>
    </p:spTree>
    <p:extLst>
      <p:ext uri="{BB962C8B-B14F-4D97-AF65-F5344CB8AC3E}">
        <p14:creationId xmlns:p14="http://schemas.microsoft.com/office/powerpoint/2010/main" val="328716321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sz="2800" i="1" dirty="0" smtClean="0"/>
              <a:t>Iliad</a:t>
            </a:r>
            <a:r>
              <a:rPr lang="en-US" sz="2800" dirty="0" smtClean="0"/>
              <a:t> I.1-8</a:t>
            </a:r>
            <a:endParaRPr lang="en-US" sz="2800" dirty="0"/>
          </a:p>
        </p:txBody>
      </p:sp>
      <p:sp>
        <p:nvSpPr>
          <p:cNvPr id="8" name="Content Placeholder 7"/>
          <p:cNvSpPr>
            <a:spLocks noGrp="1"/>
          </p:cNvSpPr>
          <p:nvPr>
            <p:ph idx="1"/>
          </p:nvPr>
        </p:nvSpPr>
        <p:spPr/>
        <p:txBody>
          <a:bodyPr>
            <a:normAutofit fontScale="77500" lnSpcReduction="20000"/>
          </a:bodyPr>
          <a:lstStyle/>
          <a:p>
            <a:pPr marL="0" indent="0">
              <a:buNone/>
            </a:pPr>
            <a:r>
              <a:rPr lang="en-US" dirty="0"/>
              <a:t>Rage—Goddess—sing the rage of Peleus’ son Achilles,</a:t>
            </a:r>
          </a:p>
          <a:p>
            <a:pPr marL="0" indent="0">
              <a:buNone/>
            </a:pPr>
            <a:r>
              <a:rPr lang="en-US" dirty="0"/>
              <a:t>murderous, doomed, that cost the Achaeans countless losses, </a:t>
            </a:r>
          </a:p>
          <a:p>
            <a:pPr marL="0" indent="0">
              <a:buNone/>
            </a:pPr>
            <a:r>
              <a:rPr lang="en-US" dirty="0"/>
              <a:t>hurling down to the House of Death so many sturdy souls,</a:t>
            </a:r>
          </a:p>
          <a:p>
            <a:pPr marL="0" indent="0">
              <a:buNone/>
            </a:pPr>
            <a:r>
              <a:rPr lang="en-US" dirty="0"/>
              <a:t>great fighters souls, but made their bodies carrion,</a:t>
            </a:r>
          </a:p>
          <a:p>
            <a:pPr marL="0" indent="0">
              <a:buNone/>
            </a:pPr>
            <a:r>
              <a:rPr lang="en-US" dirty="0"/>
              <a:t>feasts for the dogs and birds,</a:t>
            </a:r>
          </a:p>
          <a:p>
            <a:pPr marL="0" indent="0">
              <a:buNone/>
            </a:pPr>
            <a:r>
              <a:rPr lang="en-US" dirty="0"/>
              <a:t>and the will of Zeus was moving towards its </a:t>
            </a:r>
            <a:r>
              <a:rPr lang="en-US" dirty="0" smtClean="0"/>
              <a:t>end.</a:t>
            </a:r>
            <a:endParaRPr lang="en-US" dirty="0"/>
          </a:p>
          <a:p>
            <a:pPr marL="0" indent="0">
              <a:buNone/>
            </a:pPr>
            <a:r>
              <a:rPr lang="en-US" dirty="0">
                <a:solidFill>
                  <a:srgbClr val="C0504D"/>
                </a:solidFill>
              </a:rPr>
              <a:t>Begin, Muse, when the two first broke and clashed,</a:t>
            </a:r>
          </a:p>
          <a:p>
            <a:pPr marL="0" indent="0">
              <a:buNone/>
            </a:pPr>
            <a:r>
              <a:rPr lang="en-US" dirty="0">
                <a:solidFill>
                  <a:srgbClr val="C0504D"/>
                </a:solidFill>
              </a:rPr>
              <a:t>Agamemnon lord of men and brilliant Achilles.</a:t>
            </a:r>
          </a:p>
          <a:p>
            <a:endParaRPr lang="en-US" dirty="0"/>
          </a:p>
        </p:txBody>
      </p:sp>
    </p:spTree>
    <p:extLst>
      <p:ext uri="{BB962C8B-B14F-4D97-AF65-F5344CB8AC3E}">
        <p14:creationId xmlns:p14="http://schemas.microsoft.com/office/powerpoint/2010/main" val="19639467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sz="2800" i="1" dirty="0" smtClean="0"/>
              <a:t>Iliad</a:t>
            </a:r>
            <a:r>
              <a:rPr lang="en-US" sz="2800" dirty="0" smtClean="0"/>
              <a:t> I.1-8</a:t>
            </a:r>
            <a:endParaRPr lang="en-US" sz="2800" dirty="0"/>
          </a:p>
        </p:txBody>
      </p:sp>
      <p:sp>
        <p:nvSpPr>
          <p:cNvPr id="8" name="Content Placeholder 7"/>
          <p:cNvSpPr>
            <a:spLocks noGrp="1"/>
          </p:cNvSpPr>
          <p:nvPr>
            <p:ph idx="1"/>
          </p:nvPr>
        </p:nvSpPr>
        <p:spPr/>
        <p:txBody>
          <a:bodyPr>
            <a:normAutofit fontScale="77500" lnSpcReduction="20000"/>
          </a:bodyPr>
          <a:lstStyle/>
          <a:p>
            <a:pPr marL="0" indent="0">
              <a:buNone/>
            </a:pPr>
            <a:r>
              <a:rPr lang="en-US" dirty="0"/>
              <a:t>Rage—Goddess—sing the rage of Peleus’ son Achilles,</a:t>
            </a:r>
          </a:p>
          <a:p>
            <a:pPr marL="0" indent="0">
              <a:buNone/>
            </a:pPr>
            <a:r>
              <a:rPr lang="en-US" dirty="0"/>
              <a:t>murderous, doomed, that cost the Achaeans countless losses, </a:t>
            </a:r>
          </a:p>
          <a:p>
            <a:pPr marL="0" indent="0">
              <a:buNone/>
            </a:pPr>
            <a:r>
              <a:rPr lang="en-US" dirty="0"/>
              <a:t>hurling down to the House of Death so many sturdy souls,</a:t>
            </a:r>
          </a:p>
          <a:p>
            <a:pPr marL="0" indent="0">
              <a:buNone/>
            </a:pPr>
            <a:r>
              <a:rPr lang="en-US" dirty="0"/>
              <a:t>great fighters souls, but made their bodies carrion,</a:t>
            </a:r>
          </a:p>
          <a:p>
            <a:pPr marL="0" indent="0">
              <a:buNone/>
            </a:pPr>
            <a:r>
              <a:rPr lang="en-US" dirty="0"/>
              <a:t>feasts for the dogs and birds,</a:t>
            </a:r>
          </a:p>
          <a:p>
            <a:pPr marL="0" indent="0">
              <a:buNone/>
            </a:pPr>
            <a:r>
              <a:rPr lang="en-US" dirty="0">
                <a:solidFill>
                  <a:srgbClr val="008000"/>
                </a:solidFill>
              </a:rPr>
              <a:t>and </a:t>
            </a:r>
            <a:r>
              <a:rPr lang="en-US" dirty="0">
                <a:solidFill>
                  <a:srgbClr val="C0504D"/>
                </a:solidFill>
              </a:rPr>
              <a:t>the will of Zeus was moving towards its </a:t>
            </a:r>
            <a:r>
              <a:rPr lang="en-US" dirty="0" smtClean="0">
                <a:solidFill>
                  <a:srgbClr val="C0504D"/>
                </a:solidFill>
              </a:rPr>
              <a:t>end.</a:t>
            </a:r>
            <a:endParaRPr lang="en-US" dirty="0">
              <a:solidFill>
                <a:srgbClr val="C0504D"/>
              </a:solidFill>
            </a:endParaRPr>
          </a:p>
          <a:p>
            <a:pPr marL="0" indent="0">
              <a:buNone/>
            </a:pPr>
            <a:r>
              <a:rPr lang="en-US" dirty="0"/>
              <a:t>Begin, Muse, when the two first broke and clashed,</a:t>
            </a:r>
          </a:p>
          <a:p>
            <a:pPr marL="0" indent="0">
              <a:buNone/>
            </a:pPr>
            <a:r>
              <a:rPr lang="en-US" dirty="0"/>
              <a:t>Agamemnon lord of men and brilliant Achilles.</a:t>
            </a:r>
          </a:p>
          <a:p>
            <a:endParaRPr lang="en-US" dirty="0"/>
          </a:p>
        </p:txBody>
      </p:sp>
    </p:spTree>
    <p:extLst>
      <p:ext uri="{BB962C8B-B14F-4D97-AF65-F5344CB8AC3E}">
        <p14:creationId xmlns:p14="http://schemas.microsoft.com/office/powerpoint/2010/main" val="101128727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32036</TotalTime>
  <Words>2279</Words>
  <Application>Microsoft Macintosh PowerPoint</Application>
  <PresentationFormat>On-screen Show (16:9)</PresentationFormat>
  <Paragraphs>341</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Black</vt:lpstr>
      <vt:lpstr>PowerPoint Presentation</vt:lpstr>
      <vt:lpstr>Lecture 2</vt:lpstr>
      <vt:lpstr>Review: </vt:lpstr>
      <vt:lpstr>Iliad I.1-8  (proem)</vt:lpstr>
      <vt:lpstr>Paradise Lost, (1667, 1674)</vt:lpstr>
      <vt:lpstr>Iliad I.1-8 [mênis vs. kholos, kotos]</vt:lpstr>
      <vt:lpstr>Iliad I.1-8</vt:lpstr>
      <vt:lpstr>Iliad I.1-8</vt:lpstr>
      <vt:lpstr>Iliad I.1-8</vt:lpstr>
      <vt:lpstr> Iliad I.222-261</vt:lpstr>
      <vt:lpstr> Iliad I.222-261</vt:lpstr>
      <vt:lpstr>Simone Weil, “The Iliad, or the Poem of Force”</vt:lpstr>
      <vt:lpstr>PowerPoint Presentation</vt:lpstr>
      <vt:lpstr> Iliad I.222-261</vt:lpstr>
      <vt:lpstr> Iliad I.222-261</vt:lpstr>
      <vt:lpstr>Iliad 22</vt:lpstr>
      <vt:lpstr> Iliad I.222-261</vt:lpstr>
      <vt:lpstr>“Overdetermination”: Some (too many?) Causes of the Trojan War</vt:lpstr>
      <vt:lpstr>Iliad 1.177-192</vt:lpstr>
      <vt:lpstr>Iliad 1.192-198</vt:lpstr>
      <vt:lpstr> Iliad 1.270-289 </vt:lpstr>
      <vt:lpstr> Iliad 1.270-289 </vt:lpstr>
      <vt:lpstr>Iliad 117-128</vt:lpstr>
      <vt:lpstr>Iliad 117-128</vt:lpstr>
      <vt:lpstr>Thersites’ Challenge: Iliad 2.262-281</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Oren Izenberg</dc:creator>
  <cp:lastModifiedBy>Oren Izenberg</cp:lastModifiedBy>
  <cp:revision>40</cp:revision>
  <dcterms:created xsi:type="dcterms:W3CDTF">2013-10-01T18:55:23Z</dcterms:created>
  <dcterms:modified xsi:type="dcterms:W3CDTF">2015-09-29T22:24:46Z</dcterms:modified>
</cp:coreProperties>
</file>