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78" r:id="rId2"/>
    <p:sldId id="300" r:id="rId3"/>
    <p:sldId id="257" r:id="rId4"/>
    <p:sldId id="282" r:id="rId5"/>
    <p:sldId id="301" r:id="rId6"/>
    <p:sldId id="262" r:id="rId7"/>
    <p:sldId id="283" r:id="rId8"/>
    <p:sldId id="284" r:id="rId9"/>
    <p:sldId id="263" r:id="rId10"/>
    <p:sldId id="285" r:id="rId11"/>
    <p:sldId id="286" r:id="rId12"/>
    <p:sldId id="290" r:id="rId13"/>
    <p:sldId id="291" r:id="rId14"/>
    <p:sldId id="289" r:id="rId15"/>
    <p:sldId id="272" r:id="rId16"/>
    <p:sldId id="292" r:id="rId17"/>
    <p:sldId id="293" r:id="rId18"/>
    <p:sldId id="295" r:id="rId19"/>
    <p:sldId id="297" r:id="rId20"/>
    <p:sldId id="266" r:id="rId21"/>
    <p:sldId id="296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16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8CF39-E5F6-0F40-80F7-E23A1B602322}" type="datetimeFigureOut">
              <a:rPr lang="en-US" smtClean="0"/>
              <a:t>10/6/15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499EF-5C79-064A-9CF4-FE0BA0903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0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499EF-5C79-064A-9CF4-FE0BA09038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0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E184-8E21-D145-BAD5-E73469DC55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E29-57B4-4040-8AB8-FEEB0E7D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E184-8E21-D145-BAD5-E73469DC55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E29-57B4-4040-8AB8-FEEB0E7D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E184-8E21-D145-BAD5-E73469DC55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E29-57B4-4040-8AB8-FEEB0E7D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E184-8E21-D145-BAD5-E73469DC55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E29-57B4-4040-8AB8-FEEB0E7D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E184-8E21-D145-BAD5-E73469DC55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E29-57B4-4040-8AB8-FEEB0E7D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E184-8E21-D145-BAD5-E73469DC55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E29-57B4-4040-8AB8-FEEB0E7D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E184-8E21-D145-BAD5-E73469DC55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E29-57B4-4040-8AB8-FEEB0E7D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E184-8E21-D145-BAD5-E73469DC55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E29-57B4-4040-8AB8-FEEB0E7D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E184-8E21-D145-BAD5-E73469DC55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E29-57B4-4040-8AB8-FEEB0E7D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E184-8E21-D145-BAD5-E73469DC55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E29-57B4-4040-8AB8-FEEB0E7D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E184-8E21-D145-BAD5-E73469DC55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E29-57B4-4040-8AB8-FEEB0E7D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4E184-8E21-D145-BAD5-E73469DC55AD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29E29-57B4-4040-8AB8-FEEB0E7D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Poetics of </a:t>
            </a:r>
            <a:r>
              <a:rPr lang="en-US" i="1" dirty="0" smtClean="0"/>
              <a:t>The Iliad</a:t>
            </a:r>
            <a:endParaRPr lang="en-US" i="1" dirty="0"/>
          </a:p>
        </p:txBody>
      </p:sp>
      <p:pic>
        <p:nvPicPr>
          <p:cNvPr id="6" name="Picture 5" descr="g_hector_v_achilles.jpg"/>
          <p:cNvPicPr>
            <a:picLocks noChangeAspect="1"/>
          </p:cNvPicPr>
          <p:nvPr/>
        </p:nvPicPr>
        <p:blipFill>
          <a:blip r:embed="rId3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500"/>
            <a:ext cx="7620000" cy="49709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714458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Iliad </a:t>
            </a:r>
            <a:r>
              <a:rPr lang="en-US" sz="2000" dirty="0" smtClean="0"/>
              <a:t>6.509-512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You</a:t>
            </a:r>
            <a:r>
              <a:rPr lang="en-US" sz="2000" dirty="0"/>
              <a:t>, Hector—you are my father now, my noble mother,</a:t>
            </a:r>
          </a:p>
          <a:p>
            <a:pPr marL="0" indent="0">
              <a:buNone/>
            </a:pPr>
            <a:r>
              <a:rPr lang="en-US" sz="2000" dirty="0"/>
              <a:t>a brother too, and </a:t>
            </a:r>
            <a:r>
              <a:rPr lang="en-US" sz="2000" dirty="0" smtClean="0"/>
              <a:t>you </a:t>
            </a:r>
            <a:r>
              <a:rPr lang="en-US" sz="2000" dirty="0"/>
              <a:t>are my husband, young and warm and strong!</a:t>
            </a:r>
          </a:p>
          <a:p>
            <a:pPr marL="0" indent="0">
              <a:buNone/>
            </a:pPr>
            <a:r>
              <a:rPr lang="en-US" sz="2000" dirty="0"/>
              <a:t>Pity me please! Take your stand on the rampart here, </a:t>
            </a:r>
          </a:p>
          <a:p>
            <a:pPr marL="0" indent="0">
              <a:buNone/>
            </a:pPr>
            <a:r>
              <a:rPr lang="en-US" sz="2000" dirty="0"/>
              <a:t>before you orphan your son and make your wife a widow.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598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Iliad </a:t>
            </a:r>
            <a:r>
              <a:rPr lang="en-US" sz="2000" dirty="0" smtClean="0"/>
              <a:t>6.521-533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6188"/>
            <a:ext cx="9033680" cy="43264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900" dirty="0"/>
              <a:t>And tall Hector nodded, his helmet flashing:</a:t>
            </a:r>
          </a:p>
          <a:p>
            <a:pPr marL="0" indent="0">
              <a:buNone/>
            </a:pPr>
            <a:r>
              <a:rPr lang="en-US" sz="2900" dirty="0"/>
              <a:t>All this weighs on my mind too, dear woman.</a:t>
            </a:r>
          </a:p>
          <a:p>
            <a:pPr marL="0" indent="0">
              <a:buNone/>
            </a:pPr>
            <a:r>
              <a:rPr lang="en-US" sz="2900" dirty="0"/>
              <a:t>But I would die of shame to face the men of Troy</a:t>
            </a:r>
          </a:p>
          <a:p>
            <a:pPr marL="0" indent="0">
              <a:buNone/>
            </a:pPr>
            <a:r>
              <a:rPr lang="en-US" sz="2900" dirty="0"/>
              <a:t>and the Trojan women trailing their long robes</a:t>
            </a:r>
          </a:p>
          <a:p>
            <a:pPr marL="0" indent="0">
              <a:buNone/>
            </a:pPr>
            <a:r>
              <a:rPr lang="en-US" sz="2900" dirty="0"/>
              <a:t>if I would shrink from battle now, a coward. </a:t>
            </a:r>
          </a:p>
          <a:p>
            <a:pPr marL="0" indent="0">
              <a:buNone/>
            </a:pPr>
            <a:r>
              <a:rPr lang="en-US" sz="2900" dirty="0"/>
              <a:t>Nor does the spirit urge me on that way. </a:t>
            </a:r>
          </a:p>
          <a:p>
            <a:pPr marL="0" indent="0">
              <a:buNone/>
            </a:pPr>
            <a:r>
              <a:rPr lang="en-US" sz="2900" dirty="0"/>
              <a:t>I’ve learned it all too well. To stand up bravely,</a:t>
            </a:r>
          </a:p>
          <a:p>
            <a:pPr marL="0" indent="0">
              <a:buNone/>
            </a:pPr>
            <a:r>
              <a:rPr lang="en-US" sz="2900" dirty="0"/>
              <a:t>always to fight in the front ranks of Trojan soldiers,</a:t>
            </a:r>
          </a:p>
          <a:p>
            <a:pPr marL="0" indent="0">
              <a:buNone/>
            </a:pPr>
            <a:r>
              <a:rPr lang="en-US" sz="2900" dirty="0"/>
              <a:t>winning my father great glory, glory for myself.</a:t>
            </a:r>
          </a:p>
          <a:p>
            <a:pPr marL="0" indent="0">
              <a:buNone/>
            </a:pPr>
            <a:r>
              <a:rPr lang="en-US" sz="2900" dirty="0"/>
              <a:t>For in my heart and soul I also know this well:</a:t>
            </a:r>
          </a:p>
          <a:p>
            <a:pPr marL="0" indent="0">
              <a:buNone/>
            </a:pPr>
            <a:r>
              <a:rPr lang="en-US" sz="2900" dirty="0"/>
              <a:t>the day will come when sacred Troy must die,</a:t>
            </a:r>
          </a:p>
          <a:p>
            <a:pPr marL="0" indent="0">
              <a:buNone/>
            </a:pPr>
            <a:r>
              <a:rPr lang="en-US" sz="2900" dirty="0" err="1"/>
              <a:t>Priam</a:t>
            </a:r>
            <a:r>
              <a:rPr lang="en-US" sz="2900" dirty="0"/>
              <a:t> must die and all his people with him,</a:t>
            </a:r>
          </a:p>
          <a:p>
            <a:pPr marL="0" indent="0">
              <a:buNone/>
            </a:pPr>
            <a:r>
              <a:rPr lang="en-US" sz="2900" dirty="0" err="1"/>
              <a:t>Priam</a:t>
            </a:r>
            <a:r>
              <a:rPr lang="en-US" sz="2900" dirty="0"/>
              <a:t> who hurls the strong ash spear. . 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152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Iliad </a:t>
            </a:r>
            <a:r>
              <a:rPr lang="en-US" sz="2000" dirty="0" smtClean="0"/>
              <a:t>6.521-533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6188"/>
            <a:ext cx="9033680" cy="43264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900" dirty="0"/>
              <a:t>And tall Hector nodded, his helmet flashing:</a:t>
            </a:r>
          </a:p>
          <a:p>
            <a:pPr marL="0" indent="0">
              <a:buNone/>
            </a:pPr>
            <a:r>
              <a:rPr lang="en-US" sz="2900" dirty="0"/>
              <a:t>All this weighs on my mind too, dear woman.</a:t>
            </a:r>
          </a:p>
          <a:p>
            <a:pPr marL="0" indent="0">
              <a:buNone/>
            </a:pPr>
            <a:r>
              <a:rPr lang="en-US" sz="2900" dirty="0"/>
              <a:t>But I would die of shame to face the men of Troy</a:t>
            </a:r>
          </a:p>
          <a:p>
            <a:pPr marL="0" indent="0">
              <a:buNone/>
            </a:pPr>
            <a:r>
              <a:rPr lang="en-US" sz="2900" dirty="0"/>
              <a:t>and the Trojan women trailing their long robes</a:t>
            </a:r>
          </a:p>
          <a:p>
            <a:pPr marL="0" indent="0">
              <a:buNone/>
            </a:pPr>
            <a:r>
              <a:rPr lang="en-US" sz="2900" dirty="0"/>
              <a:t>if I would shrink from battle now, a coward. 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Nor does the spirit urge me on that way. </a:t>
            </a:r>
          </a:p>
          <a:p>
            <a:pPr marL="0" indent="0">
              <a:buNone/>
            </a:pPr>
            <a:r>
              <a:rPr lang="en-US" sz="2900" dirty="0"/>
              <a:t>I’ve learned it all too well. To stand up bravely,</a:t>
            </a:r>
          </a:p>
          <a:p>
            <a:pPr marL="0" indent="0">
              <a:buNone/>
            </a:pPr>
            <a:r>
              <a:rPr lang="en-US" sz="2900" dirty="0"/>
              <a:t>always to fight in the front ranks of Trojan soldiers,</a:t>
            </a:r>
          </a:p>
          <a:p>
            <a:pPr marL="0" indent="0">
              <a:buNone/>
            </a:pPr>
            <a:r>
              <a:rPr lang="en-US" sz="2900" dirty="0"/>
              <a:t>winning my father great glory, glory for myself.</a:t>
            </a:r>
          </a:p>
          <a:p>
            <a:pPr marL="0" indent="0">
              <a:buNone/>
            </a:pPr>
            <a:r>
              <a:rPr lang="en-US" sz="2900" dirty="0"/>
              <a:t>For in my heart and soul I also know this well:</a:t>
            </a:r>
          </a:p>
          <a:p>
            <a:pPr marL="0" indent="0">
              <a:buNone/>
            </a:pPr>
            <a:r>
              <a:rPr lang="en-US" sz="2900" dirty="0"/>
              <a:t>the day will come when sacred Troy must die,</a:t>
            </a:r>
          </a:p>
          <a:p>
            <a:pPr marL="0" indent="0">
              <a:buNone/>
            </a:pPr>
            <a:r>
              <a:rPr lang="en-US" sz="2900" dirty="0" err="1"/>
              <a:t>Priam</a:t>
            </a:r>
            <a:r>
              <a:rPr lang="en-US" sz="2900" dirty="0"/>
              <a:t> must die and all his people with him,</a:t>
            </a:r>
          </a:p>
          <a:p>
            <a:pPr marL="0" indent="0">
              <a:buNone/>
            </a:pPr>
            <a:r>
              <a:rPr lang="en-US" sz="2900" dirty="0" err="1"/>
              <a:t>Priam</a:t>
            </a:r>
            <a:r>
              <a:rPr lang="en-US" sz="2900" dirty="0"/>
              <a:t> who hurls the strong ash spear. . 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960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Iliad </a:t>
            </a:r>
            <a:r>
              <a:rPr lang="en-US" sz="2000" dirty="0" smtClean="0"/>
              <a:t>6.521-533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6188"/>
            <a:ext cx="9033680" cy="43264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900" dirty="0"/>
              <a:t>And tall Hector nodded, his helmet flashing:</a:t>
            </a:r>
          </a:p>
          <a:p>
            <a:pPr marL="0" indent="0">
              <a:buNone/>
            </a:pPr>
            <a:r>
              <a:rPr lang="en-US" sz="2900" dirty="0"/>
              <a:t>All this weighs on my mind too, dear woman.</a:t>
            </a:r>
          </a:p>
          <a:p>
            <a:pPr marL="0" indent="0">
              <a:buNone/>
            </a:pPr>
            <a:r>
              <a:rPr lang="en-US" sz="2900" dirty="0"/>
              <a:t>But I would die of shame to face the men of Troy</a:t>
            </a:r>
          </a:p>
          <a:p>
            <a:pPr marL="0" indent="0">
              <a:buNone/>
            </a:pPr>
            <a:r>
              <a:rPr lang="en-US" sz="2900" dirty="0"/>
              <a:t>and the Trojan women trailing their long robes</a:t>
            </a:r>
          </a:p>
          <a:p>
            <a:pPr marL="0" indent="0">
              <a:buNone/>
            </a:pPr>
            <a:r>
              <a:rPr lang="en-US" sz="2900" dirty="0"/>
              <a:t>if I would shrink from battle now, a coward. </a:t>
            </a:r>
          </a:p>
          <a:p>
            <a:pPr marL="0" indent="0">
              <a:buNone/>
            </a:pPr>
            <a:r>
              <a:rPr lang="en-US" sz="2900" dirty="0"/>
              <a:t>Nor does the spirit urge me on that way. 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I’ve learned it all too well. </a:t>
            </a:r>
            <a:r>
              <a:rPr lang="en-US" sz="2900" dirty="0"/>
              <a:t>To stand up bravely,</a:t>
            </a:r>
          </a:p>
          <a:p>
            <a:pPr marL="0" indent="0">
              <a:buNone/>
            </a:pPr>
            <a:r>
              <a:rPr lang="en-US" sz="2900" dirty="0"/>
              <a:t>always to fight in the front ranks of Trojan soldiers,</a:t>
            </a:r>
          </a:p>
          <a:p>
            <a:pPr marL="0" indent="0">
              <a:buNone/>
            </a:pPr>
            <a:r>
              <a:rPr lang="en-US" sz="2900" dirty="0"/>
              <a:t>winning my father great glory, glory for myself.</a:t>
            </a:r>
          </a:p>
          <a:p>
            <a:pPr marL="0" indent="0">
              <a:buNone/>
            </a:pPr>
            <a:r>
              <a:rPr lang="en-US" sz="2900" dirty="0"/>
              <a:t>For in my heart and soul I also know this well:</a:t>
            </a:r>
          </a:p>
          <a:p>
            <a:pPr marL="0" indent="0">
              <a:buNone/>
            </a:pPr>
            <a:r>
              <a:rPr lang="en-US" sz="2900" dirty="0"/>
              <a:t>the day will come when sacred Troy must die,</a:t>
            </a:r>
          </a:p>
          <a:p>
            <a:pPr marL="0" indent="0">
              <a:buNone/>
            </a:pPr>
            <a:r>
              <a:rPr lang="en-US" sz="2900" dirty="0" err="1"/>
              <a:t>Priam</a:t>
            </a:r>
            <a:r>
              <a:rPr lang="en-US" sz="2900" dirty="0"/>
              <a:t> must die and all his people with him,</a:t>
            </a:r>
          </a:p>
          <a:p>
            <a:pPr marL="0" indent="0">
              <a:buNone/>
            </a:pPr>
            <a:r>
              <a:rPr lang="en-US" sz="2900" dirty="0" err="1"/>
              <a:t>Priam</a:t>
            </a:r>
            <a:r>
              <a:rPr lang="en-US" sz="2900" dirty="0"/>
              <a:t> who hurls the strong ash spear. . 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977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613"/>
            <a:ext cx="8229600" cy="346321"/>
          </a:xfrm>
        </p:spPr>
        <p:txBody>
          <a:bodyPr>
            <a:normAutofit fontScale="90000"/>
          </a:bodyPr>
          <a:lstStyle/>
          <a:p>
            <a:r>
              <a:rPr lang="en-US" sz="2000" i="1" dirty="0" smtClean="0"/>
              <a:t>Iliad </a:t>
            </a:r>
            <a:r>
              <a:rPr lang="en-US" sz="2000" dirty="0" smtClean="0"/>
              <a:t>6.556-574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448934"/>
            <a:ext cx="8961926" cy="459501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/>
              <a:t>In the same breath, shining Hector reached down</a:t>
            </a:r>
          </a:p>
          <a:p>
            <a:pPr marL="0" indent="0">
              <a:buNone/>
            </a:pPr>
            <a:r>
              <a:rPr lang="en-US" sz="1200" dirty="0"/>
              <a:t>for his son—but the boy recoiled,</a:t>
            </a:r>
          </a:p>
          <a:p>
            <a:pPr marL="0" indent="0">
              <a:buNone/>
            </a:pPr>
            <a:r>
              <a:rPr lang="en-US" sz="1200" dirty="0"/>
              <a:t>cringing against his nurse’s full breast,</a:t>
            </a:r>
          </a:p>
          <a:p>
            <a:pPr marL="0" indent="0">
              <a:buNone/>
            </a:pPr>
            <a:r>
              <a:rPr lang="en-US" sz="1200" dirty="0"/>
              <a:t>screaming out at the sight of his own father,</a:t>
            </a:r>
          </a:p>
          <a:p>
            <a:pPr marL="0" indent="0">
              <a:buNone/>
            </a:pPr>
            <a:r>
              <a:rPr lang="en-US" sz="1200" dirty="0"/>
              <a:t>terrified by the flashing bronze, the horsehair crest,</a:t>
            </a:r>
          </a:p>
          <a:p>
            <a:pPr marL="0" indent="0">
              <a:buNone/>
            </a:pPr>
            <a:r>
              <a:rPr lang="en-US" sz="1200" dirty="0"/>
              <a:t>the great ridge of the helmet nodding, bristling terror—</a:t>
            </a:r>
          </a:p>
          <a:p>
            <a:pPr marL="0" indent="0">
              <a:buNone/>
            </a:pPr>
            <a:r>
              <a:rPr lang="en-US" sz="1200" dirty="0"/>
              <a:t>so it struck his eyes. And his loving father laughed,</a:t>
            </a:r>
          </a:p>
          <a:p>
            <a:pPr marL="0" indent="0">
              <a:buNone/>
            </a:pPr>
            <a:r>
              <a:rPr lang="en-US" sz="1200" dirty="0"/>
              <a:t>his mother laughed as well, and glorious Hector,</a:t>
            </a:r>
          </a:p>
          <a:p>
            <a:pPr marL="0" indent="0">
              <a:buNone/>
            </a:pPr>
            <a:r>
              <a:rPr lang="en-US" sz="1200" dirty="0"/>
              <a:t>quickly lifting the helmet from his head,</a:t>
            </a:r>
          </a:p>
          <a:p>
            <a:pPr marL="0" indent="0">
              <a:buNone/>
            </a:pPr>
            <a:r>
              <a:rPr lang="en-US" sz="1200" dirty="0"/>
              <a:t>set it down on the ground, fiery in the sunlight,</a:t>
            </a:r>
          </a:p>
          <a:p>
            <a:pPr marL="0" indent="0">
              <a:buNone/>
            </a:pPr>
            <a:r>
              <a:rPr lang="en-US" sz="1200" dirty="0"/>
              <a:t>and raising his son he kissed him, tossed him in his arms,</a:t>
            </a:r>
          </a:p>
          <a:p>
            <a:pPr marL="0" indent="0">
              <a:buNone/>
            </a:pPr>
            <a:r>
              <a:rPr lang="en-US" sz="1200" dirty="0"/>
              <a:t>lifting a prayer to Zeus and the other deathless gods: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Zeus, all you immortals! Grant this boy, my son,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may be like me, first in glory among the Trojans,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strong and brave like me, and rule all Troy in power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and one day let them say, ‘He is a better man than his father!’—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when he comes home from battle bearing the bloody gear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of the mortal enemy he has killed in war—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a joy to his mother’s heart.”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43197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Iliad</a:t>
            </a:r>
            <a:r>
              <a:rPr lang="en-US" sz="2800" dirty="0" smtClean="0"/>
              <a:t> 16.115-119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1980" y="918386"/>
            <a:ext cx="8911700" cy="41112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800" dirty="0" smtClean="0"/>
              <a:t>Oh </a:t>
            </a:r>
            <a:r>
              <a:rPr lang="en-US" sz="2800" dirty="0"/>
              <a:t>would to god—Father Zeus, Athena, and lord Apollo—</a:t>
            </a:r>
          </a:p>
          <a:p>
            <a:pPr marL="0" indent="0">
              <a:buNone/>
            </a:pPr>
            <a:r>
              <a:rPr lang="en-US" sz="2800" dirty="0"/>
              <a:t>not one of all these Trojans could flee his death, not one,</a:t>
            </a:r>
          </a:p>
          <a:p>
            <a:pPr marL="0" indent="0">
              <a:buNone/>
            </a:pPr>
            <a:r>
              <a:rPr lang="en-US" sz="2800" dirty="0"/>
              <a:t>no Argive either, but we could stride from the slaughter</a:t>
            </a:r>
          </a:p>
          <a:p>
            <a:pPr marL="0" indent="0">
              <a:buNone/>
            </a:pPr>
            <a:r>
              <a:rPr lang="en-US" sz="2800" dirty="0"/>
              <a:t>so we could bring Troy’s hallowed crown of towers</a:t>
            </a:r>
          </a:p>
          <a:p>
            <a:pPr marL="0" indent="0">
              <a:buNone/>
            </a:pPr>
            <a:r>
              <a:rPr lang="en-US" sz="2800" dirty="0"/>
              <a:t>toppling down around us—you and I alone!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1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Iliad</a:t>
            </a:r>
            <a:r>
              <a:rPr lang="en-US" sz="2800" dirty="0" smtClean="0"/>
              <a:t> 9.222-228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1980" y="918386"/>
            <a:ext cx="8911700" cy="41112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Reaching the Myrmidon shelters and their ships,</a:t>
            </a:r>
          </a:p>
          <a:p>
            <a:pPr marL="0" indent="0">
              <a:buNone/>
            </a:pPr>
            <a:r>
              <a:rPr lang="en-US" sz="2000" dirty="0"/>
              <a:t>they found him there, delighting his heart now,</a:t>
            </a:r>
          </a:p>
          <a:p>
            <a:pPr marL="0" indent="0">
              <a:buNone/>
            </a:pPr>
            <a:r>
              <a:rPr lang="en-US" sz="2000" dirty="0"/>
              <a:t>plucking strong and clear on his fine lyre—</a:t>
            </a:r>
          </a:p>
          <a:p>
            <a:pPr marL="0" indent="0">
              <a:buNone/>
            </a:pPr>
            <a:r>
              <a:rPr lang="en-US" sz="2000" dirty="0"/>
              <a:t>beautifully carved, its silver bridge set firm—</a:t>
            </a:r>
          </a:p>
          <a:p>
            <a:pPr marL="0" indent="0">
              <a:buNone/>
            </a:pPr>
            <a:r>
              <a:rPr lang="en-US" sz="2000" dirty="0"/>
              <a:t>he won from the spoils when he razed </a:t>
            </a:r>
            <a:r>
              <a:rPr lang="en-US" sz="2000" dirty="0" err="1"/>
              <a:t>Eetion’s</a:t>
            </a:r>
            <a:r>
              <a:rPr lang="en-US" sz="2000" dirty="0"/>
              <a:t> city.</a:t>
            </a:r>
          </a:p>
          <a:p>
            <a:pPr marL="0" indent="0">
              <a:buNone/>
            </a:pPr>
            <a:r>
              <a:rPr lang="en-US" sz="2000" dirty="0"/>
              <a:t>Achilles was lifting his spirits with it now,</a:t>
            </a:r>
          </a:p>
          <a:p>
            <a:pPr marL="0" indent="0">
              <a:buNone/>
            </a:pPr>
            <a:r>
              <a:rPr lang="en-US" sz="2000" dirty="0"/>
              <a:t>singing the famous deeds of fighting heroes. . 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0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>
              <a:latin typeface="Times New Roman" charset="0"/>
            </a:endParaRPr>
          </a:p>
          <a:p>
            <a:r>
              <a:rPr lang="en-US" b="1" dirty="0" err="1">
                <a:latin typeface="Times New Roman" charset="0"/>
              </a:rPr>
              <a:t>Technê</a:t>
            </a:r>
            <a:r>
              <a:rPr lang="en-US" b="1" dirty="0">
                <a:latin typeface="Times New Roman" charset="0"/>
              </a:rPr>
              <a:t> – craft, ART</a:t>
            </a:r>
          </a:p>
          <a:p>
            <a:r>
              <a:rPr lang="en-US" b="1" dirty="0" err="1">
                <a:latin typeface="Times New Roman" charset="0"/>
              </a:rPr>
              <a:t>Ergon</a:t>
            </a:r>
            <a:r>
              <a:rPr lang="en-US" b="1" dirty="0">
                <a:latin typeface="Times New Roman" charset="0"/>
              </a:rPr>
              <a:t> – goal, function</a:t>
            </a:r>
          </a:p>
          <a:p>
            <a:pPr>
              <a:buNone/>
            </a:pPr>
            <a:endParaRPr lang="en-US" b="1" dirty="0">
              <a:latin typeface="Times New Roman" charset="0"/>
            </a:endParaRPr>
          </a:p>
          <a:p>
            <a:pPr>
              <a:buNone/>
            </a:pPr>
            <a:r>
              <a:rPr lang="en-US" b="1" dirty="0">
                <a:latin typeface="Times New Roman" charset="0"/>
              </a:rPr>
              <a:t>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96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329"/>
            <a:ext cx="8229600" cy="56173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Hesiod, </a:t>
            </a:r>
            <a:r>
              <a:rPr lang="en-US" sz="2000" i="1" dirty="0" err="1" smtClean="0"/>
              <a:t>Theogony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28" y="1200150"/>
            <a:ext cx="8607872" cy="3943349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200" dirty="0"/>
              <a:t>From the </a:t>
            </a:r>
            <a:r>
              <a:rPr lang="en-US" sz="1200" dirty="0" err="1"/>
              <a:t>Heliconian</a:t>
            </a:r>
            <a:r>
              <a:rPr lang="en-US" sz="1200" dirty="0"/>
              <a:t> Muses let us begin to sing, who</a:t>
            </a:r>
          </a:p>
          <a:p>
            <a:pPr marL="0" indent="0">
              <a:buNone/>
            </a:pPr>
            <a:r>
              <a:rPr lang="en-US" sz="1200" dirty="0"/>
              <a:t>hold the great and holy mount of Helicon, and dance on soft feet</a:t>
            </a:r>
          </a:p>
          <a:p>
            <a:pPr marL="0" indent="0">
              <a:buNone/>
            </a:pPr>
            <a:r>
              <a:rPr lang="en-US" sz="1200" dirty="0"/>
              <a:t>about the deep-blue spring and the altar of the almighty son of</a:t>
            </a:r>
          </a:p>
          <a:p>
            <a:pPr marL="0" indent="0">
              <a:buNone/>
            </a:pPr>
            <a:r>
              <a:rPr lang="en-US" sz="1200" dirty="0" err="1"/>
              <a:t>Cronos</a:t>
            </a:r>
            <a:r>
              <a:rPr lang="en-US" sz="1200" dirty="0"/>
              <a:t>, and, when they have washed their tender bodies in</a:t>
            </a:r>
          </a:p>
          <a:p>
            <a:pPr marL="0" indent="0">
              <a:buNone/>
            </a:pPr>
            <a:r>
              <a:rPr lang="en-US" sz="1200" dirty="0" err="1"/>
              <a:t>Permessus</a:t>
            </a:r>
            <a:r>
              <a:rPr lang="en-US" sz="1200" dirty="0"/>
              <a:t> or in the Horse's Spring or </a:t>
            </a:r>
            <a:r>
              <a:rPr lang="en-US" sz="1200" dirty="0" err="1"/>
              <a:t>Olmeius</a:t>
            </a:r>
            <a:r>
              <a:rPr lang="en-US" sz="1200" dirty="0"/>
              <a:t>, make their fair,</a:t>
            </a:r>
          </a:p>
          <a:p>
            <a:pPr marL="0" indent="0">
              <a:buNone/>
            </a:pPr>
            <a:r>
              <a:rPr lang="en-US" sz="1200" dirty="0"/>
              <a:t>lovely dances upon highest Helicon and move with vigorous feet. </a:t>
            </a:r>
          </a:p>
          <a:p>
            <a:pPr marL="0" indent="0">
              <a:buNone/>
            </a:pPr>
            <a:r>
              <a:rPr lang="en-US" sz="1200" dirty="0"/>
              <a:t>Thence they arise and go abroad by night, veiled in thick mist,</a:t>
            </a:r>
          </a:p>
          <a:p>
            <a:pPr marL="0" indent="0">
              <a:buNone/>
            </a:pPr>
            <a:r>
              <a:rPr lang="en-US" sz="1200" dirty="0"/>
              <a:t>and utter their song with lovely voice, praising Zeus the aegis-</a:t>
            </a:r>
          </a:p>
          <a:p>
            <a:pPr marL="0" indent="0">
              <a:buNone/>
            </a:pPr>
            <a:r>
              <a:rPr lang="en-US" sz="1200" dirty="0"/>
              <a:t>holder and queenly Hera of Argos who walks on golden sandals and</a:t>
            </a:r>
          </a:p>
          <a:p>
            <a:pPr marL="0" indent="0">
              <a:buNone/>
            </a:pPr>
            <a:r>
              <a:rPr lang="en-US" sz="1200" dirty="0"/>
              <a:t>the daughter of Zeus the aegis-holder bright-eyed </a:t>
            </a:r>
            <a:r>
              <a:rPr lang="en-US" sz="1200" dirty="0" err="1"/>
              <a:t>Athene</a:t>
            </a:r>
            <a:r>
              <a:rPr lang="en-US" sz="1200" dirty="0"/>
              <a:t>, and</a:t>
            </a:r>
          </a:p>
          <a:p>
            <a:pPr marL="0" indent="0">
              <a:buNone/>
            </a:pPr>
            <a:r>
              <a:rPr lang="en-US" sz="1200" dirty="0"/>
              <a:t>Phoebus Apollo, and Artemis who delights in arrows, and Poseidon</a:t>
            </a:r>
          </a:p>
          <a:p>
            <a:pPr marL="0" indent="0">
              <a:buNone/>
            </a:pPr>
            <a:r>
              <a:rPr lang="en-US" sz="1200" dirty="0"/>
              <a:t>the earth-holder who shakes the earth, and reverend Themis and</a:t>
            </a:r>
          </a:p>
          <a:p>
            <a:pPr marL="0" indent="0">
              <a:buNone/>
            </a:pPr>
            <a:r>
              <a:rPr lang="en-US" sz="1200" dirty="0"/>
              <a:t>quick-glancing (1) Aphrodite, and Hebe with the crown of gold,</a:t>
            </a:r>
          </a:p>
          <a:p>
            <a:pPr marL="0" indent="0">
              <a:buNone/>
            </a:pPr>
            <a:r>
              <a:rPr lang="en-US" sz="1200" dirty="0"/>
              <a:t>and fair </a:t>
            </a:r>
            <a:r>
              <a:rPr lang="en-US" sz="1200" dirty="0" err="1"/>
              <a:t>Dione</a:t>
            </a:r>
            <a:r>
              <a:rPr lang="en-US" sz="1200" dirty="0"/>
              <a:t>, </a:t>
            </a:r>
            <a:r>
              <a:rPr lang="en-US" sz="1200" dirty="0" err="1"/>
              <a:t>Leto</a:t>
            </a:r>
            <a:r>
              <a:rPr lang="en-US" sz="1200" dirty="0"/>
              <a:t>, </a:t>
            </a:r>
            <a:r>
              <a:rPr lang="en-US" sz="1200" dirty="0" err="1"/>
              <a:t>Iapetus</a:t>
            </a:r>
            <a:r>
              <a:rPr lang="en-US" sz="1200" dirty="0"/>
              <a:t>, and </a:t>
            </a:r>
            <a:r>
              <a:rPr lang="en-US" sz="1200" dirty="0" err="1"/>
              <a:t>Cronos</a:t>
            </a:r>
            <a:r>
              <a:rPr lang="en-US" sz="1200" dirty="0"/>
              <a:t> the crafty </a:t>
            </a:r>
            <a:r>
              <a:rPr lang="en-US" sz="1200" dirty="0" smtClean="0"/>
              <a:t>counselor</a:t>
            </a:r>
            <a:r>
              <a:rPr lang="en-US" sz="1200" dirty="0"/>
              <a:t>,</a:t>
            </a:r>
          </a:p>
          <a:p>
            <a:pPr marL="0" indent="0">
              <a:buNone/>
            </a:pPr>
            <a:r>
              <a:rPr lang="en-US" sz="1200" dirty="0"/>
              <a:t>Eos and great </a:t>
            </a:r>
            <a:r>
              <a:rPr lang="en-US" sz="1200" dirty="0" err="1"/>
              <a:t>Helius</a:t>
            </a:r>
            <a:r>
              <a:rPr lang="en-US" sz="1200" dirty="0"/>
              <a:t> and bright Selene, Earth too, and great</a:t>
            </a:r>
          </a:p>
          <a:p>
            <a:pPr marL="0" indent="0">
              <a:buNone/>
            </a:pPr>
            <a:r>
              <a:rPr lang="en-US" sz="1200" dirty="0"/>
              <a:t>Oceanus, and dark Night, and the holy race of all the other</a:t>
            </a:r>
          </a:p>
          <a:p>
            <a:pPr marL="0" indent="0">
              <a:buNone/>
            </a:pPr>
            <a:r>
              <a:rPr lang="en-US" sz="1200" dirty="0"/>
              <a:t>deathless ones that are for ever.  And one day they taught Hesiod</a:t>
            </a:r>
          </a:p>
          <a:p>
            <a:pPr marL="0" indent="0">
              <a:buNone/>
            </a:pPr>
            <a:r>
              <a:rPr lang="en-US" sz="1200" dirty="0"/>
              <a:t>glorious song while he was shepherding his lambs under holy</a:t>
            </a:r>
          </a:p>
          <a:p>
            <a:pPr marL="0" indent="0">
              <a:buNone/>
            </a:pPr>
            <a:r>
              <a:rPr lang="en-US" sz="1200" dirty="0"/>
              <a:t>Helicon, and this word first the goddesses said to me -- the</a:t>
            </a:r>
          </a:p>
          <a:p>
            <a:pPr marL="0" indent="0">
              <a:buNone/>
            </a:pPr>
            <a:r>
              <a:rPr lang="en-US" sz="1200" dirty="0"/>
              <a:t>Muses of Olympus, daughters of Zeus who holds the aegis:</a:t>
            </a:r>
          </a:p>
          <a:p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(ll. 26-28) `Shepherds of the wilderness, wretched things of</a:t>
            </a:r>
          </a:p>
          <a:p>
            <a:pPr marL="0" indent="0">
              <a:buNone/>
            </a:pPr>
            <a:r>
              <a:rPr lang="en-US" sz="1200" dirty="0"/>
              <a:t>shame, </a:t>
            </a:r>
            <a:r>
              <a:rPr lang="en-US" sz="1200" dirty="0">
                <a:solidFill>
                  <a:srgbClr val="FF0000"/>
                </a:solidFill>
              </a:rPr>
              <a:t>mere bellies, </a:t>
            </a:r>
            <a:r>
              <a:rPr lang="en-US" sz="1200" dirty="0"/>
              <a:t>we know how to speak many false things as</a:t>
            </a:r>
          </a:p>
          <a:p>
            <a:pPr marL="0" indent="0">
              <a:buNone/>
            </a:pPr>
            <a:r>
              <a:rPr lang="en-US" sz="1200" dirty="0"/>
              <a:t>though they were true; but we know, when we will, to utter true</a:t>
            </a:r>
          </a:p>
          <a:p>
            <a:pPr marL="0" indent="0">
              <a:buNone/>
            </a:pPr>
            <a:r>
              <a:rPr lang="en-US" sz="1200" dirty="0"/>
              <a:t>things.'</a:t>
            </a:r>
          </a:p>
          <a:p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(ll. 29-35) So said the ready-voiced daughters of great Zeus, and</a:t>
            </a:r>
          </a:p>
          <a:p>
            <a:pPr marL="0" indent="0">
              <a:buNone/>
            </a:pPr>
            <a:r>
              <a:rPr lang="en-US" sz="1200" dirty="0"/>
              <a:t>they plucked and gave me a rod, a shoot of sturdy laurel, a</a:t>
            </a:r>
          </a:p>
          <a:p>
            <a:pPr marL="0" indent="0">
              <a:buNone/>
            </a:pPr>
            <a:r>
              <a:rPr lang="en-US" sz="1200" dirty="0"/>
              <a:t>m</a:t>
            </a:r>
            <a:r>
              <a:rPr lang="en-US" sz="1200" dirty="0" smtClean="0"/>
              <a:t>arvelous </a:t>
            </a:r>
            <a:r>
              <a:rPr lang="en-US" sz="1200" dirty="0"/>
              <a:t>thing, </a:t>
            </a:r>
            <a:r>
              <a:rPr lang="en-US" sz="1200" dirty="0">
                <a:solidFill>
                  <a:srgbClr val="FF0000"/>
                </a:solidFill>
              </a:rPr>
              <a:t>and breathed into me a divine voice to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celebrate things that shall be and things there were aforetime;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and they bade me sing of the race of the blessed gods that are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eternally, but ever to sing of themselves both first and last. </a:t>
            </a:r>
          </a:p>
          <a:p>
            <a:pPr marL="0" indent="0">
              <a:buNone/>
            </a:pPr>
            <a:r>
              <a:rPr lang="en-US" sz="1200" dirty="0"/>
              <a:t>But why all this about oak or stone?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2786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3622"/>
          </a:xfrm>
        </p:spPr>
        <p:txBody>
          <a:bodyPr>
            <a:normAutofit/>
          </a:bodyPr>
          <a:lstStyle/>
          <a:p>
            <a:r>
              <a:rPr lang="en-US" sz="1600" dirty="0" smtClean="0"/>
              <a:t>Sappho, fragment (7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century BCE)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When you lie dead there will be no memory of you,</a:t>
            </a:r>
          </a:p>
          <a:p>
            <a:pPr marL="0" indent="0">
              <a:buNone/>
            </a:pPr>
            <a:r>
              <a:rPr lang="en-US" sz="2400" dirty="0" smtClean="0"/>
              <a:t>no one missing you afterward, for you have no part</a:t>
            </a:r>
          </a:p>
          <a:p>
            <a:pPr marL="0" indent="0">
              <a:buNone/>
            </a:pPr>
            <a:r>
              <a:rPr lang="en-US" sz="2400" dirty="0"/>
              <a:t>i</a:t>
            </a:r>
            <a:r>
              <a:rPr lang="en-US" sz="2400" dirty="0" smtClean="0"/>
              <a:t>n the roses of Pieria. Unnoticed even in the house</a:t>
            </a:r>
          </a:p>
          <a:p>
            <a:pPr marL="0" indent="0">
              <a:buNone/>
            </a:pPr>
            <a:r>
              <a:rPr lang="en-US" sz="2400" dirty="0"/>
              <a:t>o</a:t>
            </a:r>
            <a:r>
              <a:rPr lang="en-US" sz="2400" dirty="0" smtClean="0"/>
              <a:t>f Hades, too, you’ll wander, flittering after faded corpses.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7296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Review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challenge of </a:t>
            </a:r>
            <a:r>
              <a:rPr lang="en-US" dirty="0" err="1" smtClean="0"/>
              <a:t>Thersites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Achilles:  “a greater man”?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Agamemnon: “the high and mighty commander”?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77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239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an artifact?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2320"/>
            <a:ext cx="8229600" cy="414527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An artifact is a made thing (from </a:t>
            </a:r>
            <a:r>
              <a:rPr lang="en-US" sz="2800" i="1" dirty="0" smtClean="0"/>
              <a:t>arte </a:t>
            </a:r>
            <a:r>
              <a:rPr lang="en-US" sz="2800" dirty="0" smtClean="0"/>
              <a:t>and </a:t>
            </a:r>
            <a:r>
              <a:rPr lang="en-US" sz="2800" i="1" dirty="0" err="1" smtClean="0"/>
              <a:t>facere</a:t>
            </a:r>
            <a:r>
              <a:rPr lang="en-US" sz="2800" dirty="0" smtClean="0"/>
              <a:t>) </a:t>
            </a:r>
          </a:p>
          <a:p>
            <a:r>
              <a:rPr lang="en-US" sz="2800" dirty="0" smtClean="0"/>
              <a:t>An artifact has a specific form, or shape</a:t>
            </a:r>
          </a:p>
          <a:p>
            <a:r>
              <a:rPr lang="en-US" sz="2800" dirty="0" smtClean="0"/>
              <a:t>An artifact has a purpose or function</a:t>
            </a:r>
            <a:endParaRPr lang="en-US" sz="2800" dirty="0"/>
          </a:p>
          <a:p>
            <a:r>
              <a:rPr lang="en-US" sz="2800" dirty="0" smtClean="0"/>
              <a:t>An artifact has a </a:t>
            </a:r>
            <a:r>
              <a:rPr lang="en-US" sz="2800" i="1" dirty="0" smtClean="0"/>
              <a:t>meaning</a:t>
            </a:r>
          </a:p>
        </p:txBody>
      </p:sp>
    </p:spTree>
    <p:extLst>
      <p:ext uri="{BB962C8B-B14F-4D97-AF65-F5344CB8AC3E}">
        <p14:creationId xmlns:p14="http://schemas.microsoft.com/office/powerpoint/2010/main" val="1488806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Iliad </a:t>
            </a:r>
            <a:r>
              <a:rPr lang="en-US" sz="2000" dirty="0" smtClean="0"/>
              <a:t>18.558-564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And first Hephaestus makes a great and massive shield,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lazoning well-wrought emblems across its surface</a:t>
            </a:r>
            <a:r>
              <a:rPr lang="en-US" dirty="0" smtClean="0"/>
              <a:t>, raising </a:t>
            </a:r>
            <a:r>
              <a:rPr lang="en-US" dirty="0" smtClean="0"/>
              <a:t>a rim around it, glittering, triple-ply</a:t>
            </a:r>
          </a:p>
          <a:p>
            <a:pPr marL="0" indent="0">
              <a:buNone/>
            </a:pPr>
            <a:r>
              <a:rPr lang="en-US" dirty="0" smtClean="0"/>
              <a:t>With a silver shield-strap run from edge to edge</a:t>
            </a:r>
          </a:p>
          <a:p>
            <a:pPr marL="0" indent="0">
              <a:buNone/>
            </a:pPr>
            <a:r>
              <a:rPr lang="en-US" dirty="0" smtClean="0"/>
              <a:t>And five layers if metal to build the shield itself,</a:t>
            </a:r>
          </a:p>
          <a:p>
            <a:pPr marL="0" indent="0">
              <a:buNone/>
            </a:pPr>
            <a:r>
              <a:rPr lang="en-US" dirty="0" smtClean="0"/>
              <a:t>And across its vast expanse with all his craft and cunning</a:t>
            </a:r>
          </a:p>
          <a:p>
            <a:pPr marL="0" indent="0">
              <a:buNone/>
            </a:pPr>
            <a:r>
              <a:rPr lang="en-US" dirty="0" smtClean="0"/>
              <a:t>The god creates a world of gorgeous immortal work.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68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128" y="432586"/>
            <a:ext cx="8229600" cy="432586"/>
          </a:xfrm>
        </p:spPr>
        <p:txBody>
          <a:bodyPr>
            <a:normAutofit/>
          </a:bodyPr>
          <a:lstStyle/>
          <a:p>
            <a:r>
              <a:rPr lang="en-US" sz="2200" i="1" dirty="0" smtClean="0"/>
              <a:t>Iliad </a:t>
            </a:r>
            <a:r>
              <a:rPr lang="en-US" sz="2200" dirty="0"/>
              <a:t>19.246-255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I, by God, I’d drive our </a:t>
            </a:r>
            <a:r>
              <a:rPr lang="en-US" dirty="0" err="1"/>
              <a:t>Argives</a:t>
            </a:r>
            <a:r>
              <a:rPr lang="en-US" dirty="0"/>
              <a:t> into battle </a:t>
            </a:r>
            <a:r>
              <a:rPr lang="en-US" i="1" dirty="0"/>
              <a:t>now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starving, famished, and only then, when the sun goes down,</a:t>
            </a:r>
          </a:p>
          <a:p>
            <a:pPr marL="0" indent="0">
              <a:buNone/>
            </a:pPr>
            <a:r>
              <a:rPr lang="en-US" dirty="0"/>
              <a:t>lay on a handsome feast—once we’ve avenged our shame. </a:t>
            </a:r>
          </a:p>
          <a:p>
            <a:pPr marL="0" indent="0">
              <a:buNone/>
            </a:pPr>
            <a:r>
              <a:rPr lang="en-US" dirty="0"/>
              <a:t>Before then, for me at least, neither food nor drink</a:t>
            </a:r>
          </a:p>
          <a:p>
            <a:pPr marL="0" indent="0">
              <a:buNone/>
            </a:pPr>
            <a:r>
              <a:rPr lang="en-US" dirty="0"/>
              <a:t>will travel down my throat, not with my friend dead, </a:t>
            </a:r>
          </a:p>
          <a:p>
            <a:pPr marL="0" indent="0">
              <a:buNone/>
            </a:pPr>
            <a:r>
              <a:rPr lang="en-US" dirty="0"/>
              <a:t>there in my shelter, torn to shred by the sharp bronze. . . </a:t>
            </a:r>
          </a:p>
          <a:p>
            <a:pPr marL="0" indent="0">
              <a:buNone/>
            </a:pPr>
            <a:r>
              <a:rPr lang="en-US" dirty="0"/>
              <a:t>His feet turned to the door, stretched out for burial, </a:t>
            </a:r>
          </a:p>
          <a:p>
            <a:pPr marL="0" indent="0">
              <a:buNone/>
            </a:pPr>
            <a:r>
              <a:rPr lang="en-US" dirty="0"/>
              <a:t>round him comrades mourning. </a:t>
            </a:r>
          </a:p>
          <a:p>
            <a:pPr marL="0" indent="0">
              <a:buNone/>
            </a:pPr>
            <a:r>
              <a:rPr lang="en-US" dirty="0"/>
              <a:t>				  You talk of food?</a:t>
            </a:r>
          </a:p>
          <a:p>
            <a:pPr marL="0" indent="0">
              <a:buNone/>
            </a:pPr>
            <a:r>
              <a:rPr lang="en-US" dirty="0"/>
              <a:t>I have no taste for food—what I really crave</a:t>
            </a:r>
          </a:p>
          <a:p>
            <a:pPr marL="0" indent="0">
              <a:buNone/>
            </a:pPr>
            <a:r>
              <a:rPr lang="en-US" dirty="0"/>
              <a:t>is slaughter and blood and the choking groans of men!”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971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128" y="432586"/>
            <a:ext cx="8229600" cy="432586"/>
          </a:xfrm>
        </p:spPr>
        <p:txBody>
          <a:bodyPr>
            <a:normAutofit/>
          </a:bodyPr>
          <a:lstStyle/>
          <a:p>
            <a:r>
              <a:rPr lang="en-US" sz="2200" i="1" dirty="0" smtClean="0"/>
              <a:t>Iliad </a:t>
            </a:r>
            <a:r>
              <a:rPr lang="en-US" sz="2200" dirty="0"/>
              <a:t>19.246-255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/>
              <a:t>, by God, </a:t>
            </a:r>
            <a:r>
              <a:rPr lang="en-US" dirty="0">
                <a:solidFill>
                  <a:srgbClr val="FF0000"/>
                </a:solidFill>
              </a:rPr>
              <a:t>I’d</a:t>
            </a:r>
            <a:r>
              <a:rPr lang="en-US" dirty="0"/>
              <a:t> drive our </a:t>
            </a:r>
            <a:r>
              <a:rPr lang="en-US" dirty="0" err="1"/>
              <a:t>Argives</a:t>
            </a:r>
            <a:r>
              <a:rPr lang="en-US" dirty="0"/>
              <a:t> into battle </a:t>
            </a:r>
            <a:r>
              <a:rPr lang="en-US" i="1" dirty="0"/>
              <a:t>now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starving, famished, and only then, when the sun goes down,</a:t>
            </a:r>
          </a:p>
          <a:p>
            <a:pPr marL="0" indent="0">
              <a:buNone/>
            </a:pPr>
            <a:r>
              <a:rPr lang="en-US" dirty="0"/>
              <a:t>lay on a handsome feast—</a:t>
            </a:r>
            <a:r>
              <a:rPr lang="en-US" dirty="0">
                <a:solidFill>
                  <a:srgbClr val="FF0000"/>
                </a:solidFill>
              </a:rPr>
              <a:t>once we’ve avenged our shame. </a:t>
            </a:r>
          </a:p>
          <a:p>
            <a:pPr marL="0" indent="0">
              <a:buNone/>
            </a:pPr>
            <a:r>
              <a:rPr lang="en-US" dirty="0"/>
              <a:t>Before then, </a:t>
            </a:r>
            <a:r>
              <a:rPr lang="en-US" dirty="0">
                <a:solidFill>
                  <a:srgbClr val="FF0000"/>
                </a:solidFill>
              </a:rPr>
              <a:t>for me at least</a:t>
            </a:r>
            <a:r>
              <a:rPr lang="en-US" dirty="0"/>
              <a:t>, neither food nor drink</a:t>
            </a:r>
          </a:p>
          <a:p>
            <a:pPr marL="0" indent="0">
              <a:buNone/>
            </a:pPr>
            <a:r>
              <a:rPr lang="en-US" dirty="0"/>
              <a:t>will travel down my throat, not with my friend dead, </a:t>
            </a:r>
          </a:p>
          <a:p>
            <a:pPr marL="0" indent="0">
              <a:buNone/>
            </a:pPr>
            <a:r>
              <a:rPr lang="en-US" dirty="0"/>
              <a:t>there in my shelter, torn to shred by the sharp bronze. . . </a:t>
            </a:r>
          </a:p>
          <a:p>
            <a:pPr marL="0" indent="0">
              <a:buNone/>
            </a:pPr>
            <a:r>
              <a:rPr lang="en-US" dirty="0"/>
              <a:t>His feet turned to the door, stretched out for burial, </a:t>
            </a:r>
          </a:p>
          <a:p>
            <a:pPr marL="0" indent="0">
              <a:buNone/>
            </a:pPr>
            <a:r>
              <a:rPr lang="en-US" dirty="0"/>
              <a:t>round him comrades mourning. </a:t>
            </a:r>
          </a:p>
          <a:p>
            <a:pPr marL="0" indent="0">
              <a:buNone/>
            </a:pPr>
            <a:r>
              <a:rPr lang="en-US" dirty="0"/>
              <a:t>				  You talk of food?</a:t>
            </a:r>
          </a:p>
          <a:p>
            <a:pPr marL="0" indent="0">
              <a:buNone/>
            </a:pPr>
            <a:r>
              <a:rPr lang="en-US" dirty="0"/>
              <a:t>I have no taste for food—what I really crave</a:t>
            </a:r>
          </a:p>
          <a:p>
            <a:pPr marL="0" indent="0">
              <a:buNone/>
            </a:pPr>
            <a:r>
              <a:rPr lang="en-US" dirty="0"/>
              <a:t>is slaughter and blood and the choking groans of men!”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342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128" y="432586"/>
            <a:ext cx="8229600" cy="432586"/>
          </a:xfrm>
        </p:spPr>
        <p:txBody>
          <a:bodyPr>
            <a:normAutofit/>
          </a:bodyPr>
          <a:lstStyle/>
          <a:p>
            <a:r>
              <a:rPr lang="en-US" sz="2200" i="1" dirty="0" smtClean="0"/>
              <a:t>Iliad </a:t>
            </a:r>
            <a:r>
              <a:rPr lang="en-US" sz="2200" dirty="0"/>
              <a:t>19.246-255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I, by God, I’d drive our </a:t>
            </a:r>
            <a:r>
              <a:rPr lang="en-US" dirty="0" err="1"/>
              <a:t>Argives</a:t>
            </a:r>
            <a:r>
              <a:rPr lang="en-US" dirty="0"/>
              <a:t> into battle </a:t>
            </a:r>
            <a:r>
              <a:rPr lang="en-US" i="1" dirty="0"/>
              <a:t>now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starving, famished, and only then, when the sun goes down,</a:t>
            </a:r>
          </a:p>
          <a:p>
            <a:pPr marL="0" indent="0">
              <a:buNone/>
            </a:pPr>
            <a:r>
              <a:rPr lang="en-US" dirty="0"/>
              <a:t>lay on a handsome feast—once we’ve avenged our shame. </a:t>
            </a:r>
          </a:p>
          <a:p>
            <a:pPr marL="0" indent="0">
              <a:buNone/>
            </a:pPr>
            <a:r>
              <a:rPr lang="en-US" dirty="0"/>
              <a:t>Before then, for me at least, neither food nor drink</a:t>
            </a:r>
          </a:p>
          <a:p>
            <a:pPr marL="0" indent="0">
              <a:buNone/>
            </a:pPr>
            <a:r>
              <a:rPr lang="en-US" dirty="0"/>
              <a:t>will travel down my throat, not with my friend dead, </a:t>
            </a:r>
          </a:p>
          <a:p>
            <a:pPr marL="0" indent="0">
              <a:buNone/>
            </a:pPr>
            <a:r>
              <a:rPr lang="en-US" dirty="0"/>
              <a:t>there in my shelter, torn to shred by the sharp bronze. . . </a:t>
            </a:r>
          </a:p>
          <a:p>
            <a:pPr marL="0" indent="0">
              <a:buNone/>
            </a:pPr>
            <a:r>
              <a:rPr lang="en-US" dirty="0"/>
              <a:t>His feet turned to the door, stretched out for burial, </a:t>
            </a:r>
          </a:p>
          <a:p>
            <a:pPr marL="0" indent="0">
              <a:buNone/>
            </a:pPr>
            <a:r>
              <a:rPr lang="en-US" dirty="0"/>
              <a:t>round him comrades mourning. </a:t>
            </a:r>
          </a:p>
          <a:p>
            <a:pPr marL="0" indent="0">
              <a:buNone/>
            </a:pPr>
            <a:r>
              <a:rPr lang="en-US" dirty="0"/>
              <a:t>				  </a:t>
            </a:r>
            <a:r>
              <a:rPr lang="en-US" dirty="0">
                <a:solidFill>
                  <a:srgbClr val="FF0000"/>
                </a:solidFill>
              </a:rPr>
              <a:t>You talk of food?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 have no taste for food—what I really crave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is slaughter and blood and the choking groans of men!”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073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Iliad</a:t>
            </a:r>
            <a:r>
              <a:rPr lang="en-US" sz="2000" dirty="0" smtClean="0"/>
              <a:t> </a:t>
            </a:r>
            <a:r>
              <a:rPr lang="en-US" sz="2000" dirty="0"/>
              <a:t>14.89-98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So come, follow my orders. </a:t>
            </a:r>
            <a:r>
              <a:rPr lang="en-US" dirty="0">
                <a:solidFill>
                  <a:srgbClr val="FF0000"/>
                </a:solidFill>
              </a:rPr>
              <a:t>All obey me now. </a:t>
            </a:r>
          </a:p>
          <a:p>
            <a:pPr marL="0" indent="0">
              <a:buNone/>
            </a:pPr>
            <a:r>
              <a:rPr lang="en-US" dirty="0"/>
              <a:t>All vessels beached on the front along the shore—</a:t>
            </a:r>
          </a:p>
          <a:p>
            <a:pPr marL="0" indent="0">
              <a:buNone/>
            </a:pPr>
            <a:r>
              <a:rPr lang="en-US" dirty="0"/>
              <a:t>haul them down and row them out on the bright sea, </a:t>
            </a:r>
          </a:p>
          <a:p>
            <a:pPr marL="0" indent="0">
              <a:buNone/>
            </a:pPr>
            <a:r>
              <a:rPr lang="en-US" dirty="0"/>
              <a:t>ride them over the anchor-stones in the offshore swell</a:t>
            </a:r>
          </a:p>
          <a:p>
            <a:pPr marL="0" indent="0">
              <a:buNone/>
            </a:pPr>
            <a:r>
              <a:rPr lang="en-US" dirty="0"/>
              <a:t>till the bracing </a:t>
            </a:r>
            <a:r>
              <a:rPr lang="en-US" dirty="0" err="1"/>
              <a:t>godsent</a:t>
            </a:r>
            <a:r>
              <a:rPr lang="en-US" dirty="0"/>
              <a:t> night comes down and then,</a:t>
            </a:r>
          </a:p>
          <a:p>
            <a:pPr marL="0" indent="0">
              <a:buNone/>
            </a:pPr>
            <a:r>
              <a:rPr lang="en-US" dirty="0"/>
              <a:t>if the Trojans will refrain from war at night,</a:t>
            </a:r>
          </a:p>
          <a:p>
            <a:pPr marL="0" indent="0">
              <a:buNone/>
            </a:pPr>
            <a:r>
              <a:rPr lang="en-US" dirty="0"/>
              <a:t>we haul down all the rest. </a:t>
            </a:r>
            <a:r>
              <a:rPr lang="en-US" dirty="0">
                <a:solidFill>
                  <a:srgbClr val="FF0000"/>
                </a:solidFill>
              </a:rPr>
              <a:t>No shame in running,</a:t>
            </a:r>
          </a:p>
          <a:p>
            <a:pPr marL="0" indent="0">
              <a:buNone/>
            </a:pPr>
            <a:r>
              <a:rPr lang="en-US" dirty="0"/>
              <a:t>fleeing disaster, even in pitch darkness,</a:t>
            </a:r>
          </a:p>
          <a:p>
            <a:pPr marL="0" indent="0">
              <a:buNone/>
            </a:pPr>
            <a:r>
              <a:rPr lang="en-US" dirty="0"/>
              <a:t>Better to flee from death than feel its grip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959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338"/>
            <a:ext cx="8229600" cy="379070"/>
          </a:xfrm>
        </p:spPr>
        <p:txBody>
          <a:bodyPr>
            <a:normAutofit fontScale="90000"/>
          </a:bodyPr>
          <a:lstStyle/>
          <a:p>
            <a:r>
              <a:rPr lang="en-US" sz="2000" i="1" dirty="0" smtClean="0"/>
              <a:t>Iliad</a:t>
            </a:r>
            <a:r>
              <a:rPr lang="en-US" sz="2000" dirty="0" smtClean="0"/>
              <a:t> 14.99-119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0174"/>
            <a:ext cx="8229600" cy="4529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/>
              <a:t>With </a:t>
            </a:r>
            <a:r>
              <a:rPr lang="en-US" sz="1400" dirty="0"/>
              <a:t>a dark glance the shrewd tactician Odysseus</a:t>
            </a:r>
          </a:p>
          <a:p>
            <a:pPr marL="0" indent="0">
              <a:buNone/>
            </a:pPr>
            <a:r>
              <a:rPr lang="en-US" sz="1400" dirty="0"/>
              <a:t>wheeled on his commander: “What’s this, </a:t>
            </a:r>
            <a:r>
              <a:rPr lang="en-US" sz="1400" dirty="0" err="1"/>
              <a:t>Atrides</a:t>
            </a:r>
            <a:r>
              <a:rPr lang="en-US" sz="1400" dirty="0"/>
              <a:t>,</a:t>
            </a:r>
          </a:p>
          <a:p>
            <a:pPr marL="0" indent="0">
              <a:buNone/>
            </a:pPr>
            <a:r>
              <a:rPr lang="en-US" sz="1400" dirty="0"/>
              <a:t>this talk that slips from your clenched teeth?</a:t>
            </a:r>
          </a:p>
          <a:p>
            <a:pPr marL="0" indent="0">
              <a:buNone/>
            </a:pPr>
            <a:r>
              <a:rPr lang="en-US" sz="1400" i="1" dirty="0">
                <a:solidFill>
                  <a:srgbClr val="FF0000"/>
                </a:solidFill>
              </a:rPr>
              <a:t>You </a:t>
            </a:r>
            <a:r>
              <a:rPr lang="en-US" sz="1400" dirty="0">
                <a:solidFill>
                  <a:srgbClr val="FF0000"/>
                </a:solidFill>
              </a:rPr>
              <a:t>are the disaster.</a:t>
            </a:r>
          </a:p>
          <a:p>
            <a:pPr marL="0" indent="0">
              <a:buNone/>
            </a:pPr>
            <a:r>
              <a:rPr lang="en-US" sz="1400" dirty="0"/>
              <a:t>Would to god you commanded another army,</a:t>
            </a:r>
          </a:p>
          <a:p>
            <a:pPr marL="0" indent="0">
              <a:buNone/>
            </a:pPr>
            <a:r>
              <a:rPr lang="en-US" sz="1400" dirty="0"/>
              <a:t>a ragtag group of cowards, instead of ruling us[.</a:t>
            </a:r>
            <a:r>
              <a:rPr lang="en-US" sz="1400" dirty="0" smtClean="0"/>
              <a:t>]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[. . .</a:t>
            </a:r>
            <a:r>
              <a:rPr lang="en-US" sz="1400" dirty="0" smtClean="0"/>
              <a:t>]</a:t>
            </a:r>
            <a:r>
              <a:rPr lang="en-US" sz="1400" dirty="0"/>
              <a:t>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		</a:t>
            </a:r>
            <a:r>
              <a:rPr lang="en-US" sz="1400" dirty="0" smtClean="0"/>
              <a:t>	Quiet!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What </a:t>
            </a:r>
            <a:r>
              <a:rPr lang="en-US" sz="1400" dirty="0"/>
              <a:t>if one of the men gets wind of your brave plan?</a:t>
            </a:r>
          </a:p>
          <a:p>
            <a:pPr marL="0" indent="0">
              <a:buNone/>
            </a:pPr>
            <a:r>
              <a:rPr lang="en-US" sz="1400" dirty="0"/>
              <a:t>No one should ever let such nonsense pass his lips,</a:t>
            </a:r>
          </a:p>
          <a:p>
            <a:pPr marL="0" indent="0">
              <a:buNone/>
            </a:pPr>
            <a:r>
              <a:rPr lang="en-US" sz="1400" dirty="0"/>
              <a:t>no one with any skill in fit and proper speech—</a:t>
            </a:r>
          </a:p>
          <a:p>
            <a:pPr marL="0" indent="0">
              <a:buNone/>
            </a:pPr>
            <a:r>
              <a:rPr lang="en-US" sz="1400" dirty="0"/>
              <a:t>and least of all yourself, a sceptered king.</a:t>
            </a:r>
          </a:p>
          <a:p>
            <a:pPr marL="0" indent="0">
              <a:buNone/>
            </a:pPr>
            <a:r>
              <a:rPr lang="en-US" sz="1400" dirty="0"/>
              <a:t>Full battalions hang upon your words, Agamemnon,</a:t>
            </a:r>
          </a:p>
          <a:p>
            <a:pPr marL="0" indent="0">
              <a:buNone/>
            </a:pPr>
            <a:r>
              <a:rPr lang="en-US" sz="1400" dirty="0"/>
              <a:t>look at the countless loyal fighters you command!</a:t>
            </a:r>
          </a:p>
          <a:p>
            <a:pPr marL="0" indent="0">
              <a:buNone/>
            </a:pPr>
            <a:r>
              <a:rPr lang="en-US" sz="1400" dirty="0"/>
              <a:t>Now where’s your sense? You fill me with contempt—</a:t>
            </a:r>
          </a:p>
          <a:p>
            <a:pPr marL="0" indent="0">
              <a:buNone/>
            </a:pPr>
            <a:r>
              <a:rPr lang="en-US" sz="1400" dirty="0"/>
              <a:t>what are you saying? With the forces poised to clash</a:t>
            </a:r>
          </a:p>
          <a:p>
            <a:pPr marL="0" indent="0">
              <a:buNone/>
            </a:pPr>
            <a:r>
              <a:rPr lang="en-US" sz="1400" dirty="0"/>
              <a:t>you tell us to haul our oar swept vessels out to sea?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6239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Iliad</a:t>
            </a:r>
            <a:r>
              <a:rPr lang="en-US" sz="2000" dirty="0" smtClean="0"/>
              <a:t> 14.99-119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9063" y="1200151"/>
            <a:ext cx="6310312" cy="3786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At that the King of men Agamemnon backed down:</a:t>
            </a:r>
          </a:p>
          <a:p>
            <a:pPr marL="0" indent="0">
              <a:buNone/>
            </a:pPr>
            <a:r>
              <a:rPr lang="en-US" sz="2200" dirty="0" smtClean="0"/>
              <a:t>“A painful charge, Odysseus, straight to the heart.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I am hardly the man to order men, against their will</a:t>
            </a:r>
            <a:r>
              <a:rPr lang="en-US" sz="2200" dirty="0" smtClean="0"/>
              <a:t>,</a:t>
            </a:r>
          </a:p>
          <a:p>
            <a:pPr marL="0" indent="0">
              <a:buNone/>
            </a:pPr>
            <a:r>
              <a:rPr lang="en-US" sz="2200" dirty="0" smtClean="0"/>
              <a:t>to haul the oar-swept vessels out to sea. So now, </a:t>
            </a:r>
          </a:p>
          <a:p>
            <a:pPr marL="0" indent="0">
              <a:buNone/>
            </a:pPr>
            <a:r>
              <a:rPr lang="en-US" sz="2200" dirty="0"/>
              <a:t>w</a:t>
            </a:r>
            <a:r>
              <a:rPr lang="en-US" sz="2200" dirty="0" smtClean="0"/>
              <a:t>hoever can find a better plan, let him speak up,</a:t>
            </a:r>
          </a:p>
          <a:p>
            <a:pPr marL="0" indent="0">
              <a:buNone/>
            </a:pPr>
            <a:r>
              <a:rPr lang="en-US" sz="2200" dirty="0"/>
              <a:t>y</a:t>
            </a:r>
            <a:r>
              <a:rPr lang="en-US" sz="2200" dirty="0" smtClean="0"/>
              <a:t>oung soldier or old. I would be pleased to hear him.”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20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87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Honor in the Iliad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Tîmê</a:t>
            </a:r>
            <a:r>
              <a:rPr lang="en-US" sz="2800" dirty="0" smtClean="0"/>
              <a:t>: honor as material reward (“choice meats and brimming cups”)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Kudos: “shine” or “star quality” </a:t>
            </a:r>
          </a:p>
          <a:p>
            <a:endParaRPr lang="en-US" sz="2800" dirty="0"/>
          </a:p>
          <a:p>
            <a:r>
              <a:rPr lang="en-US" sz="2800" dirty="0" err="1" smtClean="0"/>
              <a:t>Kleos</a:t>
            </a:r>
            <a:r>
              <a:rPr lang="en-US" sz="2800" dirty="0" smtClean="0"/>
              <a:t>: glory, fame, immortality: </a:t>
            </a:r>
            <a:r>
              <a:rPr lang="en-US" sz="2800" i="1" dirty="0" err="1"/>
              <a:t>k</a:t>
            </a:r>
            <a:r>
              <a:rPr lang="en-US" sz="2800" i="1" dirty="0" err="1" smtClean="0"/>
              <a:t>leos</a:t>
            </a:r>
            <a:r>
              <a:rPr lang="en-US" sz="2800" i="1" dirty="0" smtClean="0"/>
              <a:t> </a:t>
            </a:r>
            <a:r>
              <a:rPr lang="en-US" sz="2800" i="1" dirty="0" err="1"/>
              <a:t>a</a:t>
            </a:r>
            <a:r>
              <a:rPr lang="en-US" sz="2800" i="1" dirty="0" err="1" smtClean="0"/>
              <a:t>phthiton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1077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11001</TotalTime>
  <Words>1875</Words>
  <Application>Microsoft Macintosh PowerPoint</Application>
  <PresentationFormat>On-screen Show (16:9)</PresentationFormat>
  <Paragraphs>234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Black</vt:lpstr>
      <vt:lpstr>Lecture 4</vt:lpstr>
      <vt:lpstr>Review</vt:lpstr>
      <vt:lpstr>Iliad 19.246-255 </vt:lpstr>
      <vt:lpstr>Iliad 19.246-255 </vt:lpstr>
      <vt:lpstr>Iliad 19.246-255 </vt:lpstr>
      <vt:lpstr>Iliad 14.89-98 </vt:lpstr>
      <vt:lpstr>Iliad 14.99-119</vt:lpstr>
      <vt:lpstr>Iliad 14.99-119</vt:lpstr>
      <vt:lpstr>Types of Honor in the Iliad</vt:lpstr>
      <vt:lpstr>Iliad 6.509-512</vt:lpstr>
      <vt:lpstr>Iliad 6.521-533</vt:lpstr>
      <vt:lpstr>Iliad 6.521-533</vt:lpstr>
      <vt:lpstr>Iliad 6.521-533</vt:lpstr>
      <vt:lpstr>Iliad 6.556-574</vt:lpstr>
      <vt:lpstr>Iliad 16.115-119</vt:lpstr>
      <vt:lpstr>Iliad 9.222-228</vt:lpstr>
      <vt:lpstr>PowerPoint Presentation</vt:lpstr>
      <vt:lpstr>Hesiod, Theogony</vt:lpstr>
      <vt:lpstr>Sappho, fragment (7th century BCE)</vt:lpstr>
      <vt:lpstr>What is an artifact?</vt:lpstr>
      <vt:lpstr>Iliad 18.558-564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Where to Begin?  </dc:title>
  <dc:creator>Oren Izenberg</dc:creator>
  <cp:lastModifiedBy>Oren Izenberg</cp:lastModifiedBy>
  <cp:revision>64</cp:revision>
  <dcterms:created xsi:type="dcterms:W3CDTF">2013-09-17T20:34:00Z</dcterms:created>
  <dcterms:modified xsi:type="dcterms:W3CDTF">2015-10-06T23:03:03Z</dcterms:modified>
</cp:coreProperties>
</file>