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8" r:id="rId2"/>
    <p:sldId id="299" r:id="rId3"/>
    <p:sldId id="301" r:id="rId4"/>
    <p:sldId id="302" r:id="rId5"/>
    <p:sldId id="303" r:id="rId6"/>
    <p:sldId id="304" r:id="rId7"/>
    <p:sldId id="261" r:id="rId8"/>
    <p:sldId id="260" r:id="rId9"/>
    <p:sldId id="295" r:id="rId10"/>
    <p:sldId id="258" r:id="rId11"/>
    <p:sldId id="293" r:id="rId12"/>
    <p:sldId id="294" r:id="rId13"/>
    <p:sldId id="257" r:id="rId14"/>
    <p:sldId id="273" r:id="rId15"/>
    <p:sldId id="275" r:id="rId16"/>
    <p:sldId id="276" r:id="rId17"/>
    <p:sldId id="278" r:id="rId18"/>
    <p:sldId id="279" r:id="rId19"/>
    <p:sldId id="282" r:id="rId20"/>
    <p:sldId id="280" r:id="rId21"/>
    <p:sldId id="283" r:id="rId22"/>
    <p:sldId id="296" r:id="rId23"/>
    <p:sldId id="297" r:id="rId24"/>
    <p:sldId id="305" r:id="rId25"/>
    <p:sldId id="30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1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691EC-34F1-D949-A89F-DED2449AD9D0}" type="datetimeFigureOut">
              <a:rPr lang="en-US" smtClean="0"/>
              <a:t>11/5/15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DB38F-5489-084D-9B57-10783707FCF6}" type="slidenum">
              <a:rPr lang="en-US" smtClean="0"/>
              <a:t>‹#›</a:t>
            </a:fld>
            <a:endParaRPr lang="en-US"/>
          </a:p>
        </p:txBody>
      </p:sp>
    </p:spTree>
    <p:extLst>
      <p:ext uri="{BB962C8B-B14F-4D97-AF65-F5344CB8AC3E}">
        <p14:creationId xmlns:p14="http://schemas.microsoft.com/office/powerpoint/2010/main" val="1585211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7</a:t>
            </a:fld>
            <a:endParaRPr lang="en-US"/>
          </a:p>
        </p:txBody>
      </p:sp>
    </p:spTree>
    <p:extLst>
      <p:ext uri="{BB962C8B-B14F-4D97-AF65-F5344CB8AC3E}">
        <p14:creationId xmlns:p14="http://schemas.microsoft.com/office/powerpoint/2010/main" val="41384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8</a:t>
            </a:fld>
            <a:endParaRPr lang="en-US"/>
          </a:p>
        </p:txBody>
      </p:sp>
    </p:spTree>
    <p:extLst>
      <p:ext uri="{BB962C8B-B14F-4D97-AF65-F5344CB8AC3E}">
        <p14:creationId xmlns:p14="http://schemas.microsoft.com/office/powerpoint/2010/main" val="413849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9</a:t>
            </a:fld>
            <a:endParaRPr lang="en-US"/>
          </a:p>
        </p:txBody>
      </p:sp>
    </p:spTree>
    <p:extLst>
      <p:ext uri="{BB962C8B-B14F-4D97-AF65-F5344CB8AC3E}">
        <p14:creationId xmlns:p14="http://schemas.microsoft.com/office/powerpoint/2010/main" val="413849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10</a:t>
            </a:fld>
            <a:endParaRPr lang="en-US"/>
          </a:p>
        </p:txBody>
      </p:sp>
    </p:spTree>
    <p:extLst>
      <p:ext uri="{BB962C8B-B14F-4D97-AF65-F5344CB8AC3E}">
        <p14:creationId xmlns:p14="http://schemas.microsoft.com/office/powerpoint/2010/main" val="413849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11</a:t>
            </a:fld>
            <a:endParaRPr lang="en-US"/>
          </a:p>
        </p:txBody>
      </p:sp>
    </p:spTree>
    <p:extLst>
      <p:ext uri="{BB962C8B-B14F-4D97-AF65-F5344CB8AC3E}">
        <p14:creationId xmlns:p14="http://schemas.microsoft.com/office/powerpoint/2010/main" val="413849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12</a:t>
            </a:fld>
            <a:endParaRPr lang="en-US"/>
          </a:p>
        </p:txBody>
      </p:sp>
    </p:spTree>
    <p:extLst>
      <p:ext uri="{BB962C8B-B14F-4D97-AF65-F5344CB8AC3E}">
        <p14:creationId xmlns:p14="http://schemas.microsoft.com/office/powerpoint/2010/main" val="413849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13266"/>
          </a:xfrm>
        </p:spPr>
        <p:txBody>
          <a:bodyPr/>
          <a:lstStyle/>
          <a:p>
            <a:r>
              <a:rPr lang="en-US" dirty="0" smtClean="0"/>
              <a:t>Humanities Core Course</a:t>
            </a:r>
            <a:br>
              <a:rPr lang="en-US" dirty="0" smtClean="0"/>
            </a:br>
            <a:r>
              <a:rPr lang="en-US" sz="2800" dirty="0" smtClean="0"/>
              <a:t>Fall 2015:  Section 3</a:t>
            </a:r>
            <a:br>
              <a:rPr lang="en-US" sz="2800" dirty="0" smtClean="0"/>
            </a:br>
            <a:r>
              <a:rPr lang="en-US" sz="2800" dirty="0" smtClean="0"/>
              <a:t>Georges  Van Den Abbeele</a:t>
            </a:r>
            <a:endParaRPr lang="en-US" dirty="0"/>
          </a:p>
        </p:txBody>
      </p:sp>
      <p:sp>
        <p:nvSpPr>
          <p:cNvPr id="3" name="Subtitle 2"/>
          <p:cNvSpPr>
            <a:spLocks noGrp="1"/>
          </p:cNvSpPr>
          <p:nvPr>
            <p:ph type="subTitle" idx="1"/>
          </p:nvPr>
        </p:nvSpPr>
        <p:spPr>
          <a:xfrm>
            <a:off x="1371600" y="2335881"/>
            <a:ext cx="6400800" cy="3941799"/>
          </a:xfrm>
        </p:spPr>
        <p:txBody>
          <a:bodyPr>
            <a:normAutofit lnSpcReduction="10000"/>
          </a:bodyPr>
          <a:lstStyle/>
          <a:p>
            <a:endParaRPr lang="en-US" dirty="0" smtClean="0"/>
          </a:p>
          <a:p>
            <a:r>
              <a:rPr lang="en-US" dirty="0" smtClean="0"/>
              <a:t>Forms of Representing War</a:t>
            </a:r>
          </a:p>
          <a:p>
            <a:r>
              <a:rPr lang="en-US" sz="2000" dirty="0" smtClean="0"/>
              <a:t>(Epic, Lyric, Novel ,</a:t>
            </a:r>
            <a:r>
              <a:rPr lang="en-US" sz="2000" dirty="0"/>
              <a:t> </a:t>
            </a:r>
            <a:r>
              <a:rPr lang="en-US" sz="2000" dirty="0" smtClean="0"/>
              <a:t>Painting, Theatre, Cinema)</a:t>
            </a:r>
          </a:p>
          <a:p>
            <a:r>
              <a:rPr lang="en-US" sz="2000" dirty="0" smtClean="0"/>
              <a:t>Fiction as basis for reasoning</a:t>
            </a:r>
          </a:p>
          <a:p>
            <a:endParaRPr lang="en-US" sz="2000" dirty="0"/>
          </a:p>
          <a:p>
            <a:r>
              <a:rPr lang="en-US" dirty="0" smtClean="0"/>
              <a:t>Ways to Think the Fact of War</a:t>
            </a:r>
          </a:p>
          <a:p>
            <a:r>
              <a:rPr lang="en-US" sz="2000" dirty="0" smtClean="0"/>
              <a:t>(Political Philosophy, Ethics, </a:t>
            </a:r>
            <a:r>
              <a:rPr lang="en-US" sz="2000" dirty="0"/>
              <a:t>Strategy, </a:t>
            </a:r>
            <a:r>
              <a:rPr lang="en-US" sz="2000" dirty="0" smtClean="0"/>
              <a:t>Leadership</a:t>
            </a:r>
          </a:p>
          <a:p>
            <a:r>
              <a:rPr lang="en-US" sz="2000" dirty="0" smtClean="0"/>
              <a:t>Use and Abuse of Power)</a:t>
            </a:r>
          </a:p>
          <a:p>
            <a:r>
              <a:rPr lang="en-US" sz="2000" dirty="0" smtClean="0"/>
              <a:t>Reasoning as basis for action</a:t>
            </a:r>
            <a:endParaRPr lang="en-US" sz="2000" dirty="0"/>
          </a:p>
        </p:txBody>
      </p:sp>
    </p:spTree>
    <p:extLst>
      <p:ext uri="{BB962C8B-B14F-4D97-AF65-F5344CB8AC3E}">
        <p14:creationId xmlns:p14="http://schemas.microsoft.com/office/powerpoint/2010/main" val="1717588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Florence:  From Republic to ?</a:t>
            </a:r>
            <a:endParaRPr lang="en-US" dirty="0"/>
          </a:p>
        </p:txBody>
      </p:sp>
      <p:sp>
        <p:nvSpPr>
          <p:cNvPr id="3" name="Content Placeholder 2"/>
          <p:cNvSpPr>
            <a:spLocks noGrp="1"/>
          </p:cNvSpPr>
          <p:nvPr>
            <p:ph sz="half" idx="1"/>
          </p:nvPr>
        </p:nvSpPr>
        <p:spPr/>
        <p:txBody>
          <a:bodyPr>
            <a:normAutofit/>
          </a:bodyPr>
          <a:lstStyle/>
          <a:p>
            <a:r>
              <a:rPr lang="en-US" dirty="0" smtClean="0"/>
              <a:t>1115 – 1434</a:t>
            </a:r>
          </a:p>
          <a:p>
            <a:pPr lvl="1"/>
            <a:r>
              <a:rPr lang="en-US" dirty="0" smtClean="0"/>
              <a:t>Independent republic</a:t>
            </a:r>
            <a:endParaRPr lang="en-US" dirty="0"/>
          </a:p>
          <a:p>
            <a:r>
              <a:rPr lang="en-US" dirty="0" smtClean="0"/>
              <a:t>1434 – 1494</a:t>
            </a:r>
          </a:p>
          <a:p>
            <a:pPr lvl="1"/>
            <a:r>
              <a:rPr lang="en-US" dirty="0" smtClean="0"/>
              <a:t>De’ Medici domination, from bankers to rulers</a:t>
            </a:r>
          </a:p>
          <a:p>
            <a:pPr lvl="2"/>
            <a:r>
              <a:rPr lang="en-US" dirty="0" err="1" smtClean="0"/>
              <a:t>Cosimo</a:t>
            </a:r>
            <a:endParaRPr lang="en-US" dirty="0" smtClean="0"/>
          </a:p>
          <a:p>
            <a:pPr lvl="2"/>
            <a:r>
              <a:rPr lang="en-US" dirty="0" err="1" smtClean="0"/>
              <a:t>Piero</a:t>
            </a:r>
            <a:endParaRPr lang="en-US" dirty="0" smtClean="0"/>
          </a:p>
          <a:p>
            <a:pPr lvl="2"/>
            <a:r>
              <a:rPr lang="en-US" dirty="0" smtClean="0"/>
              <a:t>Lorenzo </a:t>
            </a:r>
            <a:r>
              <a:rPr lang="en-US" dirty="0" err="1" smtClean="0"/>
              <a:t>il</a:t>
            </a:r>
            <a:r>
              <a:rPr lang="en-US" dirty="0" smtClean="0"/>
              <a:t> </a:t>
            </a:r>
            <a:r>
              <a:rPr lang="en-US" dirty="0" err="1" smtClean="0"/>
              <a:t>Magnifico</a:t>
            </a:r>
            <a:endParaRPr lang="en-US" dirty="0"/>
          </a:p>
          <a:p>
            <a:pPr marL="0" indent="0">
              <a:buNone/>
            </a:pPr>
            <a:r>
              <a:rPr lang="en-US" dirty="0" smtClean="0"/>
              <a:t>	</a:t>
            </a:r>
            <a:endParaRPr lang="en-US" dirty="0"/>
          </a:p>
        </p:txBody>
      </p:sp>
      <p:pic>
        <p:nvPicPr>
          <p:cNvPr id="5" name="Content Placeholder 4"/>
          <p:cNvPicPr>
            <a:picLocks noGrp="1" noChangeAspect="1"/>
          </p:cNvPicPr>
          <p:nvPr>
            <p:ph sz="half" idx="2"/>
          </p:nvPr>
        </p:nvPicPr>
        <p:blipFill>
          <a:blip r:embed="rId3"/>
          <a:srcRect l="-5579" r="-5579"/>
          <a:stretch>
            <a:fillRect/>
          </a:stretch>
        </p:blipFill>
        <p:spPr/>
      </p:pic>
    </p:spTree>
    <p:extLst>
      <p:ext uri="{BB962C8B-B14F-4D97-AF65-F5344CB8AC3E}">
        <p14:creationId xmlns:p14="http://schemas.microsoft.com/office/powerpoint/2010/main" val="14906311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Florence:  From Republic to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1494 – 1498</a:t>
            </a:r>
          </a:p>
          <a:p>
            <a:pPr lvl="1"/>
            <a:r>
              <a:rPr lang="en-US" dirty="0" err="1" smtClean="0"/>
              <a:t>Girolamo</a:t>
            </a:r>
            <a:r>
              <a:rPr lang="en-US" dirty="0" smtClean="0"/>
              <a:t> Savonarola</a:t>
            </a:r>
          </a:p>
          <a:p>
            <a:pPr lvl="2"/>
            <a:r>
              <a:rPr lang="en-US" dirty="0" smtClean="0"/>
              <a:t>“unarmed prophet”</a:t>
            </a:r>
          </a:p>
          <a:p>
            <a:pPr lvl="2"/>
            <a:r>
              <a:rPr lang="en-US" dirty="0" smtClean="0"/>
              <a:t>Bonfire of the vanities</a:t>
            </a:r>
          </a:p>
          <a:p>
            <a:pPr lvl="2"/>
            <a:r>
              <a:rPr lang="en-US" dirty="0" smtClean="0"/>
              <a:t>Excommunicated &amp;</a:t>
            </a:r>
          </a:p>
          <a:p>
            <a:pPr marL="1371600" lvl="3" indent="0">
              <a:buNone/>
            </a:pPr>
            <a:r>
              <a:rPr lang="en-US" dirty="0" smtClean="0"/>
              <a:t>Executed for heresy</a:t>
            </a:r>
            <a:endParaRPr lang="en-US" dirty="0"/>
          </a:p>
          <a:p>
            <a:r>
              <a:rPr lang="en-US" dirty="0" smtClean="0"/>
              <a:t>1498 – 1512</a:t>
            </a:r>
          </a:p>
          <a:p>
            <a:pPr lvl="1"/>
            <a:r>
              <a:rPr lang="en-US" dirty="0" smtClean="0"/>
              <a:t>Florentine Republic</a:t>
            </a:r>
          </a:p>
          <a:p>
            <a:pPr lvl="1"/>
            <a:r>
              <a:rPr lang="en-US" dirty="0" smtClean="0"/>
              <a:t>Machiavelli</a:t>
            </a:r>
          </a:p>
          <a:p>
            <a:pPr lvl="2"/>
            <a:r>
              <a:rPr lang="en-US" dirty="0" smtClean="0"/>
              <a:t>Office of the Chancery</a:t>
            </a:r>
          </a:p>
          <a:p>
            <a:pPr lvl="2"/>
            <a:r>
              <a:rPr lang="en-US" dirty="0" smtClean="0"/>
              <a:t>Head of Militia</a:t>
            </a:r>
            <a:endParaRPr lang="en-US" dirty="0"/>
          </a:p>
          <a:p>
            <a:pPr marL="0" indent="0">
              <a:buNone/>
            </a:pPr>
            <a:r>
              <a:rPr lang="en-US" dirty="0" smtClean="0"/>
              <a:t>	</a:t>
            </a:r>
            <a:endParaRPr lang="en-US" dirty="0"/>
          </a:p>
        </p:txBody>
      </p:sp>
      <p:pic>
        <p:nvPicPr>
          <p:cNvPr id="6" name="Content Placeholder 5"/>
          <p:cNvPicPr>
            <a:picLocks noGrp="1" noChangeAspect="1"/>
          </p:cNvPicPr>
          <p:nvPr>
            <p:ph sz="half" idx="2"/>
          </p:nvPr>
        </p:nvPicPr>
        <p:blipFill>
          <a:blip r:embed="rId3"/>
          <a:srcRect t="7927" b="7927"/>
          <a:stretch>
            <a:fillRect/>
          </a:stretch>
        </p:blipFill>
        <p:spPr/>
      </p:pic>
    </p:spTree>
    <p:extLst>
      <p:ext uri="{BB962C8B-B14F-4D97-AF65-F5344CB8AC3E}">
        <p14:creationId xmlns:p14="http://schemas.microsoft.com/office/powerpoint/2010/main" val="34004490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Florence:  From Republic to Principality</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1512 </a:t>
            </a:r>
            <a:r>
              <a:rPr lang="en-US" dirty="0"/>
              <a:t>– </a:t>
            </a:r>
            <a:r>
              <a:rPr lang="en-US" dirty="0" smtClean="0"/>
              <a:t>1527</a:t>
            </a:r>
            <a:endParaRPr lang="en-US" dirty="0"/>
          </a:p>
          <a:p>
            <a:pPr lvl="1"/>
            <a:r>
              <a:rPr lang="en-US" dirty="0" smtClean="0"/>
              <a:t>Return of Medici rule</a:t>
            </a:r>
          </a:p>
          <a:p>
            <a:pPr lvl="1"/>
            <a:r>
              <a:rPr lang="en-US" dirty="0" smtClean="0"/>
              <a:t>M tortured, imprisoned, then internal exile</a:t>
            </a:r>
          </a:p>
          <a:p>
            <a:pPr lvl="2"/>
            <a:r>
              <a:rPr lang="en-US" dirty="0" smtClean="0"/>
              <a:t>Writes </a:t>
            </a:r>
            <a:r>
              <a:rPr lang="en-US" i="1" dirty="0" smtClean="0"/>
              <a:t>Il Principe</a:t>
            </a:r>
            <a:endParaRPr lang="en-US" dirty="0"/>
          </a:p>
          <a:p>
            <a:r>
              <a:rPr lang="en-US" dirty="0" smtClean="0"/>
              <a:t>1527 – 1530</a:t>
            </a:r>
          </a:p>
          <a:p>
            <a:pPr lvl="1"/>
            <a:r>
              <a:rPr lang="en-US" dirty="0" smtClean="0"/>
              <a:t>Republic restored</a:t>
            </a:r>
          </a:p>
          <a:p>
            <a:pPr lvl="1"/>
            <a:r>
              <a:rPr lang="en-US" dirty="0" smtClean="0"/>
              <a:t>Machiavelli dies, 1527</a:t>
            </a:r>
          </a:p>
          <a:p>
            <a:r>
              <a:rPr lang="en-US" dirty="0" smtClean="0"/>
              <a:t>1530 </a:t>
            </a:r>
            <a:r>
              <a:rPr lang="en-US" dirty="0"/>
              <a:t>– </a:t>
            </a:r>
            <a:r>
              <a:rPr lang="en-US" dirty="0" smtClean="0"/>
              <a:t>1737</a:t>
            </a:r>
          </a:p>
          <a:p>
            <a:pPr lvl="1"/>
            <a:r>
              <a:rPr lang="en-US" dirty="0" smtClean="0"/>
              <a:t>Return of </a:t>
            </a:r>
            <a:r>
              <a:rPr lang="en-US" dirty="0" err="1" smtClean="0"/>
              <a:t>Medicis</a:t>
            </a:r>
            <a:r>
              <a:rPr lang="en-US" dirty="0" smtClean="0"/>
              <a:t>,  become hereditary rulers (Dukes)</a:t>
            </a:r>
          </a:p>
          <a:p>
            <a:pPr lvl="1"/>
            <a:r>
              <a:rPr lang="en-US" dirty="0" smtClean="0"/>
              <a:t>Popes Leo X, Clement VII</a:t>
            </a:r>
            <a:endParaRPr lang="en-US" dirty="0"/>
          </a:p>
          <a:p>
            <a:pPr marL="0" indent="0">
              <a:buNone/>
            </a:pPr>
            <a:r>
              <a:rPr lang="en-US" dirty="0" smtClean="0"/>
              <a:t>	</a:t>
            </a:r>
            <a:endParaRPr lang="en-US" dirty="0"/>
          </a:p>
        </p:txBody>
      </p:sp>
      <p:pic>
        <p:nvPicPr>
          <p:cNvPr id="5" name="Content Placeholder 4"/>
          <p:cNvPicPr>
            <a:picLocks noGrp="1" noChangeAspect="1"/>
          </p:cNvPicPr>
          <p:nvPr>
            <p:ph sz="half" idx="2"/>
          </p:nvPr>
        </p:nvPicPr>
        <p:blipFill>
          <a:blip r:embed="rId3"/>
          <a:srcRect t="5816" b="5816"/>
          <a:stretch>
            <a:fillRect/>
          </a:stretch>
        </p:blipFill>
        <p:spPr/>
      </p:pic>
    </p:spTree>
    <p:extLst>
      <p:ext uri="{BB962C8B-B14F-4D97-AF65-F5344CB8AC3E}">
        <p14:creationId xmlns:p14="http://schemas.microsoft.com/office/powerpoint/2010/main" val="3157631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652659"/>
          </a:xfrm>
        </p:spPr>
        <p:txBody>
          <a:bodyPr/>
          <a:lstStyle/>
          <a:p>
            <a:r>
              <a:rPr lang="en-US" dirty="0" smtClean="0"/>
              <a:t> The Prince</a:t>
            </a:r>
            <a:br>
              <a:rPr lang="en-US" dirty="0" smtClean="0"/>
            </a:br>
            <a:r>
              <a:rPr lang="en-US" dirty="0" smtClean="0"/>
              <a:t>(Il Principe</a:t>
            </a:r>
            <a:r>
              <a:rPr lang="en-US" dirty="0" smtClean="0"/>
              <a:t>)</a:t>
            </a:r>
            <a:br>
              <a:rPr lang="en-US" dirty="0" smtClean="0"/>
            </a:br>
            <a:r>
              <a:rPr lang="en-US" dirty="0" smtClean="0"/>
              <a:t>= the leader</a:t>
            </a:r>
            <a:r>
              <a:rPr lang="en-US" dirty="0"/>
              <a:t/>
            </a:r>
            <a:br>
              <a:rPr lang="en-US" dirty="0"/>
            </a:br>
            <a:r>
              <a:rPr lang="en-US" dirty="0" smtClean="0"/>
              <a:t/>
            </a:r>
            <a:br>
              <a:rPr lang="en-US" dirty="0" smtClean="0"/>
            </a:br>
            <a:r>
              <a:rPr lang="en-US" dirty="0" smtClean="0"/>
              <a:t>“</a:t>
            </a:r>
            <a:r>
              <a:rPr lang="en-US" dirty="0" smtClean="0"/>
              <a:t>Of Principalities”</a:t>
            </a:r>
            <a:endParaRPr lang="en-US" dirty="0"/>
          </a:p>
        </p:txBody>
      </p:sp>
      <p:sp>
        <p:nvSpPr>
          <p:cNvPr id="3" name="Vertical Text Placeholder 2"/>
          <p:cNvSpPr>
            <a:spLocks noGrp="1"/>
          </p:cNvSpPr>
          <p:nvPr>
            <p:ph type="body" orient="vert" idx="1"/>
          </p:nvPr>
        </p:nvSpPr>
        <p:spPr>
          <a:xfrm flipV="1">
            <a:off x="-710663" y="6149021"/>
            <a:ext cx="4571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0294171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Dedicated to Lorenzo di </a:t>
            </a:r>
            <a:r>
              <a:rPr lang="en-US" dirty="0" err="1" smtClean="0"/>
              <a:t>Piero</a:t>
            </a:r>
            <a:r>
              <a:rPr lang="en-US" dirty="0" smtClean="0"/>
              <a:t> de’ Medici (grandson of Il </a:t>
            </a:r>
            <a:r>
              <a:rPr lang="en-US" dirty="0" err="1" smtClean="0"/>
              <a:t>Magnifico</a:t>
            </a:r>
            <a:r>
              <a:rPr lang="en-US" dirty="0" smtClean="0"/>
              <a: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Why? </a:t>
            </a:r>
          </a:p>
          <a:p>
            <a:endParaRPr lang="en-US" sz="2000" dirty="0"/>
          </a:p>
          <a:p>
            <a:r>
              <a:rPr lang="en-US" sz="2000" dirty="0" smtClean="0"/>
              <a:t>Genre:  “Mirror of Princes”, to educate young leaders</a:t>
            </a:r>
          </a:p>
          <a:p>
            <a:endParaRPr lang="en-US" sz="2000" dirty="0"/>
          </a:p>
          <a:p>
            <a:r>
              <a:rPr lang="en-US" sz="2000" dirty="0" smtClean="0"/>
              <a:t>What is M’s point of view?</a:t>
            </a:r>
          </a:p>
          <a:p>
            <a:endParaRPr lang="en-US" sz="2000" dirty="0" smtClean="0"/>
          </a:p>
          <a:p>
            <a:r>
              <a:rPr lang="en-US" sz="2000" dirty="0" smtClean="0"/>
              <a:t>Evil Advice for rulers?</a:t>
            </a:r>
          </a:p>
          <a:p>
            <a:endParaRPr lang="en-US" sz="2000" dirty="0" smtClean="0"/>
          </a:p>
          <a:p>
            <a:r>
              <a:rPr lang="en-US" sz="2000" dirty="0" smtClean="0"/>
              <a:t>Dispassionate analysis of power?</a:t>
            </a:r>
          </a:p>
          <a:p>
            <a:endParaRPr lang="en-US" sz="2000" dirty="0" smtClean="0"/>
          </a:p>
          <a:p>
            <a:r>
              <a:rPr lang="en-US" sz="2000" dirty="0" smtClean="0"/>
              <a:t>Cynical advocate or republican critic?</a:t>
            </a:r>
          </a:p>
          <a:p>
            <a:endParaRPr lang="en-US" sz="2000" dirty="0"/>
          </a:p>
          <a:p>
            <a:pPr marL="0" indent="0">
              <a:buNone/>
            </a:pPr>
            <a:endParaRPr lang="en-US" sz="2000" dirty="0" smtClean="0"/>
          </a:p>
        </p:txBody>
      </p:sp>
      <p:pic>
        <p:nvPicPr>
          <p:cNvPr id="6" name="Content Placeholder 5"/>
          <p:cNvPicPr>
            <a:picLocks noGrp="1" noChangeAspect="1"/>
          </p:cNvPicPr>
          <p:nvPr>
            <p:ph sz="half" idx="2"/>
          </p:nvPr>
        </p:nvPicPr>
        <p:blipFill>
          <a:blip r:embed="rId2"/>
          <a:srcRect t="4511" b="4511"/>
          <a:stretch>
            <a:fillRect/>
          </a:stretch>
        </p:blipFill>
        <p:spPr/>
      </p:pic>
    </p:spTree>
    <p:extLst>
      <p:ext uri="{BB962C8B-B14F-4D97-AF65-F5344CB8AC3E}">
        <p14:creationId xmlns:p14="http://schemas.microsoft.com/office/powerpoint/2010/main" val="32339806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306584"/>
            <a:ext cx="7772400" cy="1823844"/>
          </a:xfrm>
        </p:spPr>
        <p:txBody>
          <a:bodyPr>
            <a:normAutofit/>
          </a:bodyPr>
          <a:lstStyle/>
          <a:p>
            <a:r>
              <a:rPr lang="en-US" dirty="0" smtClean="0"/>
              <a:t>Argumentative Structure</a:t>
            </a:r>
            <a:endParaRPr lang="en-US" dirty="0"/>
          </a:p>
        </p:txBody>
      </p:sp>
      <p:sp>
        <p:nvSpPr>
          <p:cNvPr id="3" name="Subtitle 2"/>
          <p:cNvSpPr>
            <a:spLocks noGrp="1"/>
          </p:cNvSpPr>
          <p:nvPr>
            <p:ph type="subTitle" idx="1"/>
          </p:nvPr>
        </p:nvSpPr>
        <p:spPr>
          <a:xfrm>
            <a:off x="685800" y="2511072"/>
            <a:ext cx="8160760" cy="3912600"/>
          </a:xfrm>
        </p:spPr>
        <p:txBody>
          <a:bodyPr>
            <a:normAutofit fontScale="92500" lnSpcReduction="20000"/>
          </a:bodyPr>
          <a:lstStyle/>
          <a:p>
            <a:pPr marL="514350" indent="-514350" algn="l">
              <a:buAutoNum type="arabicPeriod"/>
            </a:pPr>
            <a:r>
              <a:rPr lang="en-US" dirty="0" smtClean="0"/>
              <a:t>General Assertion</a:t>
            </a:r>
          </a:p>
          <a:p>
            <a:pPr marL="514350" indent="-514350" algn="l">
              <a:buAutoNum type="arabicPeriod"/>
            </a:pPr>
            <a:r>
              <a:rPr lang="en-US" dirty="0" smtClean="0"/>
              <a:t>Logical discussion of implied premises and presuppositions, as well as potential consequences and qualifications (deductive reasoning)</a:t>
            </a:r>
          </a:p>
          <a:p>
            <a:pPr marL="514350" indent="-514350" algn="l">
              <a:buAutoNum type="arabicPeriod"/>
            </a:pPr>
            <a:r>
              <a:rPr lang="en-US" dirty="0" smtClean="0"/>
              <a:t>Specific historical examples adduced to test validity of assertion </a:t>
            </a:r>
            <a:endParaRPr lang="en-US" dirty="0"/>
          </a:p>
          <a:p>
            <a:pPr marL="514350" indent="-514350" algn="l">
              <a:buAutoNum type="arabicPeriod"/>
            </a:pPr>
            <a:r>
              <a:rPr lang="en-US" dirty="0" smtClean="0"/>
              <a:t>Examples as tools to deepen and complicate analysis of political situation in question</a:t>
            </a:r>
          </a:p>
        </p:txBody>
      </p:sp>
    </p:spTree>
    <p:extLst>
      <p:ext uri="{BB962C8B-B14F-4D97-AF65-F5344CB8AC3E}">
        <p14:creationId xmlns:p14="http://schemas.microsoft.com/office/powerpoint/2010/main" val="5342959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sz="3600" dirty="0"/>
          </a:p>
        </p:txBody>
      </p:sp>
      <p:sp>
        <p:nvSpPr>
          <p:cNvPr id="3" name="Content Placeholder 2"/>
          <p:cNvSpPr>
            <a:spLocks noGrp="1"/>
          </p:cNvSpPr>
          <p:nvPr>
            <p:ph idx="1"/>
          </p:nvPr>
        </p:nvSpPr>
        <p:spPr>
          <a:xfrm>
            <a:off x="457200" y="690935"/>
            <a:ext cx="8229600" cy="5732895"/>
          </a:xfrm>
        </p:spPr>
        <p:txBody>
          <a:bodyPr>
            <a:normAutofit/>
          </a:bodyPr>
          <a:lstStyle/>
          <a:p>
            <a:pPr marL="457200" lvl="1" indent="0">
              <a:buNone/>
            </a:pPr>
            <a:r>
              <a:rPr lang="en-US" sz="2000" dirty="0" smtClean="0"/>
              <a:t>	“I say therefore that in states that are hereditary and accustomed to the lineage of their prince there are many fewer difficulties in maintaining them than in new ones, for it suffices only not to break with the orders of one’s ancestors and then to govern according to circumstances.  So that if a prince is of ordinary industry he will always maintain himself in his state, unless an extraordinary and excessive force deprives him of it. . . .</a:t>
            </a:r>
          </a:p>
          <a:p>
            <a:pPr marL="457200" lvl="1" indent="0">
              <a:buNone/>
            </a:pPr>
            <a:r>
              <a:rPr lang="en-US" sz="2000" dirty="0" smtClean="0"/>
              <a:t>	“We have in Italy, among our examples, the duke of Ferrara, who survived the attacks of the Venetians in 1484 and those of pope Julius in 1510 for no other reason than that he had grown old in that dominion.  For the prince by birth has fewer reasons and less need to offend, from which it proceeds that he is more loved; and, if extraordinary vices do not make him hated, it is reasonable that his own subjects naturally should wish him well.  And in the antiquity and continuity of his dominion, the memories of revolutions and the reasons for them are extinguished.”  (p. 42)</a:t>
            </a:r>
          </a:p>
          <a:p>
            <a:endParaRPr lang="en-US" sz="2400" dirty="0"/>
          </a:p>
        </p:txBody>
      </p:sp>
    </p:spTree>
    <p:extLst>
      <p:ext uri="{BB962C8B-B14F-4D97-AF65-F5344CB8AC3E}">
        <p14:creationId xmlns:p14="http://schemas.microsoft.com/office/powerpoint/2010/main" val="998759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 the other hand . . .</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“But the difficulties are in the new principality. . . .  Its troubles arise in the first place from a natural difficulty that exists in all new principalities, which is that men willingly change their lord if they believe they will be better off, and this belief makes them take up arms against him.  In this, however, they deceive themselves, because they then see by experience that they have become worse off.” (p. 43)</a:t>
            </a:r>
            <a:endParaRPr lang="en-US" dirty="0"/>
          </a:p>
        </p:txBody>
      </p:sp>
    </p:spTree>
    <p:extLst>
      <p:ext uri="{BB962C8B-B14F-4D97-AF65-F5344CB8AC3E}">
        <p14:creationId xmlns:p14="http://schemas.microsoft.com/office/powerpoint/2010/main" val="15667327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And more . . .</a:t>
            </a:r>
            <a:br>
              <a:rPr lang="en-US" sz="3600" dirty="0" smtClean="0"/>
            </a:br>
            <a:r>
              <a:rPr lang="en-US" sz="3600" dirty="0" smtClean="0"/>
              <a:t>(note the change in perspective)</a:t>
            </a:r>
            <a:endParaRPr lang="en-US" sz="3600" dirty="0"/>
          </a:p>
        </p:txBody>
      </p:sp>
      <p:sp>
        <p:nvSpPr>
          <p:cNvPr id="3" name="Content Placeholder 2"/>
          <p:cNvSpPr>
            <a:spLocks noGrp="1"/>
          </p:cNvSpPr>
          <p:nvPr>
            <p:ph idx="1"/>
          </p:nvPr>
        </p:nvSpPr>
        <p:spPr/>
        <p:txBody>
          <a:bodyPr>
            <a:normAutofit/>
          </a:bodyPr>
          <a:lstStyle/>
          <a:p>
            <a:pPr marL="0" indent="0">
              <a:buNone/>
            </a:pPr>
            <a:r>
              <a:rPr lang="en-US" sz="2400" dirty="0" smtClean="0"/>
              <a:t>    “This follows from another natural and ordinary necessity that stipulates that one always has to offend those of whom one becomes a new prince, both with men-at-arms and with the infinite other injuries that a new acquisition brings with it.  The result is that you have as enemies all those you have offended in occupying that principality, and you cannot maintain as friends those who have put you there, because you cannot satisfy them in that way that they had earlier supposed and because you cannot use strong medicines against them, since you are obligated to them.”  (p. 43)</a:t>
            </a:r>
            <a:endParaRPr lang="en-US" sz="2400" dirty="0"/>
          </a:p>
        </p:txBody>
      </p:sp>
    </p:spTree>
    <p:extLst>
      <p:ext uri="{BB962C8B-B14F-4D97-AF65-F5344CB8AC3E}">
        <p14:creationId xmlns:p14="http://schemas.microsoft.com/office/powerpoint/2010/main" val="23396410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a:t>
            </a:r>
            <a:endParaRPr lang="en-US" sz="3600" dirty="0"/>
          </a:p>
        </p:txBody>
      </p:sp>
      <p:sp>
        <p:nvSpPr>
          <p:cNvPr id="3" name="Content Placeholder 2"/>
          <p:cNvSpPr>
            <a:spLocks noGrp="1"/>
          </p:cNvSpPr>
          <p:nvPr>
            <p:ph idx="1"/>
          </p:nvPr>
        </p:nvSpPr>
        <p:spPr/>
        <p:txBody>
          <a:bodyPr>
            <a:normAutofit/>
          </a:bodyPr>
          <a:lstStyle/>
          <a:p>
            <a:pPr marL="0" indent="0">
              <a:buNone/>
            </a:pPr>
            <a:r>
              <a:rPr lang="en-US" sz="2400" dirty="0" smtClean="0"/>
              <a:t>  </a:t>
            </a:r>
            <a:r>
              <a:rPr lang="en-US" sz="2800" dirty="0" smtClean="0"/>
              <a:t> “ For these reasons Louis XII, king of France, quickly occupied Milan and quickly lost it.  And to take it from Louis the first time all that was needed were </a:t>
            </a:r>
            <a:r>
              <a:rPr lang="en-US" sz="2800" dirty="0" err="1" smtClean="0"/>
              <a:t>Ludovico’s</a:t>
            </a:r>
            <a:r>
              <a:rPr lang="en-US" sz="2800" dirty="0" smtClean="0"/>
              <a:t> own forces, because those people who had opened the gates to the king, when they found themselves deceived in their opinion and in the future good they had presupposed, could no longer endure the annoyances of the new prince.” (p. 43)</a:t>
            </a:r>
            <a:endParaRPr lang="en-US" sz="2800" dirty="0"/>
          </a:p>
        </p:txBody>
      </p:sp>
    </p:spTree>
    <p:extLst>
      <p:ext uri="{BB962C8B-B14F-4D97-AF65-F5344CB8AC3E}">
        <p14:creationId xmlns:p14="http://schemas.microsoft.com/office/powerpoint/2010/main" val="10792365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13266"/>
          </a:xfrm>
        </p:spPr>
        <p:txBody>
          <a:bodyPr/>
          <a:lstStyle/>
          <a:p>
            <a:r>
              <a:rPr lang="en-US" dirty="0" smtClean="0"/>
              <a:t>Humanities Core Course</a:t>
            </a:r>
            <a:br>
              <a:rPr lang="en-US" dirty="0" smtClean="0"/>
            </a:br>
            <a:r>
              <a:rPr lang="en-US" sz="2800" dirty="0" smtClean="0"/>
              <a:t>Fall 2015:  Section 3</a:t>
            </a:r>
            <a:endParaRPr lang="en-US" dirty="0"/>
          </a:p>
        </p:txBody>
      </p:sp>
      <p:sp>
        <p:nvSpPr>
          <p:cNvPr id="3" name="Subtitle 2"/>
          <p:cNvSpPr>
            <a:spLocks noGrp="1"/>
          </p:cNvSpPr>
          <p:nvPr>
            <p:ph type="subTitle" idx="1"/>
          </p:nvPr>
        </p:nvSpPr>
        <p:spPr>
          <a:xfrm>
            <a:off x="1371600" y="2335881"/>
            <a:ext cx="6400800" cy="3941799"/>
          </a:xfrm>
        </p:spPr>
        <p:txBody>
          <a:bodyPr>
            <a:normAutofit fontScale="92500" lnSpcReduction="10000"/>
          </a:bodyPr>
          <a:lstStyle/>
          <a:p>
            <a:endParaRPr lang="en-US" sz="2800" dirty="0" smtClean="0"/>
          </a:p>
          <a:p>
            <a:r>
              <a:rPr lang="en-US" sz="2800" dirty="0" smtClean="0"/>
              <a:t>Fiction as basis for (inductive) reasoning:</a:t>
            </a:r>
          </a:p>
          <a:p>
            <a:r>
              <a:rPr lang="en-US" sz="2800" dirty="0" smtClean="0"/>
              <a:t>Examples from which to infer general principles</a:t>
            </a:r>
          </a:p>
          <a:p>
            <a:endParaRPr lang="en-US" sz="2800" dirty="0"/>
          </a:p>
          <a:p>
            <a:r>
              <a:rPr lang="en-US" sz="2800" dirty="0" smtClean="0"/>
              <a:t>(Deductive) reasoning as basis for action:</a:t>
            </a:r>
          </a:p>
          <a:p>
            <a:r>
              <a:rPr lang="en-US" sz="2800" dirty="0" smtClean="0"/>
              <a:t>Abstract principles to be verified by internal logical consistency as well as against specific examples (principle of non-contradiction)</a:t>
            </a:r>
            <a:endParaRPr lang="en-US" sz="2800" dirty="0"/>
          </a:p>
        </p:txBody>
      </p:sp>
    </p:spTree>
    <p:extLst>
      <p:ext uri="{BB962C8B-B14F-4D97-AF65-F5344CB8AC3E}">
        <p14:creationId xmlns:p14="http://schemas.microsoft.com/office/powerpoint/2010/main" val="37999899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Virtù</a:t>
            </a:r>
            <a:r>
              <a:rPr lang="en-US" dirty="0" smtClean="0"/>
              <a:t> </a:t>
            </a:r>
            <a:r>
              <a:rPr lang="en-US" dirty="0" err="1" smtClean="0"/>
              <a:t>vs</a:t>
            </a:r>
            <a:r>
              <a:rPr lang="en-US" dirty="0" smtClean="0"/>
              <a:t> Fortuna</a:t>
            </a:r>
            <a:endParaRPr lang="en-US" i="1" dirty="0"/>
          </a:p>
        </p:txBody>
      </p:sp>
      <p:sp>
        <p:nvSpPr>
          <p:cNvPr id="3" name="Content Placeholder 2"/>
          <p:cNvSpPr>
            <a:spLocks noGrp="1"/>
          </p:cNvSpPr>
          <p:nvPr>
            <p:ph idx="1"/>
          </p:nvPr>
        </p:nvSpPr>
        <p:spPr/>
        <p:txBody>
          <a:bodyPr>
            <a:normAutofit fontScale="85000" lnSpcReduction="10000"/>
          </a:bodyPr>
          <a:lstStyle/>
          <a:p>
            <a:pPr>
              <a:buFont typeface="Arial"/>
              <a:buChar char="•"/>
            </a:pPr>
            <a:r>
              <a:rPr lang="en-US" dirty="0" smtClean="0"/>
              <a:t>“Dominions that are thus acquired are either accustomed to living under a prince or used to being free, and they are acquired either with the arms of others or with one’s own, </a:t>
            </a:r>
            <a:r>
              <a:rPr lang="en-US" dirty="0" smtClean="0">
                <a:solidFill>
                  <a:schemeClr val="accent2"/>
                </a:solidFill>
              </a:rPr>
              <a:t>either by fortune or by virtue</a:t>
            </a:r>
            <a:r>
              <a:rPr lang="en-US" dirty="0" smtClean="0"/>
              <a:t>.” (p. 41)</a:t>
            </a:r>
          </a:p>
          <a:p>
            <a:pPr>
              <a:buFont typeface="Arial"/>
              <a:buChar char="•"/>
            </a:pPr>
            <a:r>
              <a:rPr lang="en-US" dirty="0" smtClean="0"/>
              <a:t>Virtue or </a:t>
            </a:r>
            <a:r>
              <a:rPr lang="en-US" dirty="0" err="1" smtClean="0"/>
              <a:t>virtù</a:t>
            </a:r>
            <a:r>
              <a:rPr lang="en-US" dirty="0" smtClean="0"/>
              <a:t>, from Latin, </a:t>
            </a:r>
            <a:r>
              <a:rPr lang="en-US" i="1" dirty="0" err="1" smtClean="0"/>
              <a:t>virtus</a:t>
            </a:r>
            <a:r>
              <a:rPr lang="en-US" i="1" dirty="0" smtClean="0"/>
              <a:t>, </a:t>
            </a:r>
            <a:r>
              <a:rPr lang="en-US" dirty="0" smtClean="0"/>
              <a:t>or the quality of being a </a:t>
            </a:r>
            <a:r>
              <a:rPr lang="en-US" i="1" dirty="0" err="1" smtClean="0"/>
              <a:t>vir</a:t>
            </a:r>
            <a:r>
              <a:rPr lang="en-US" dirty="0" smtClean="0"/>
              <a:t>, man or male in the gendered sense, as opposed to the generic human, </a:t>
            </a:r>
            <a:r>
              <a:rPr lang="en-US" i="1" dirty="0" smtClean="0"/>
              <a:t>homo.  </a:t>
            </a:r>
            <a:r>
              <a:rPr lang="en-US" dirty="0" smtClean="0"/>
              <a:t>Virtue, in the Roman Imperial world,</a:t>
            </a:r>
            <a:r>
              <a:rPr lang="en-US" dirty="0"/>
              <a:t> </a:t>
            </a:r>
            <a:r>
              <a:rPr lang="en-US" dirty="0" smtClean="0"/>
              <a:t>thus meant valor, courage, character, strength, pride, attributes very different from the Christian idea of virtue as moral goodness.  </a:t>
            </a:r>
            <a:endParaRPr lang="en-US" dirty="0"/>
          </a:p>
        </p:txBody>
      </p:sp>
    </p:spTree>
    <p:extLst>
      <p:ext uri="{BB962C8B-B14F-4D97-AF65-F5344CB8AC3E}">
        <p14:creationId xmlns:p14="http://schemas.microsoft.com/office/powerpoint/2010/main" val="29781948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Fortuna or “Lady Luck”</a:t>
            </a:r>
            <a:br>
              <a:rPr lang="en-US" dirty="0" smtClean="0"/>
            </a:br>
            <a:r>
              <a:rPr lang="en-US" dirty="0" smtClean="0"/>
              <a:t>a gendered and misogynist stereotype</a:t>
            </a:r>
            <a:endParaRPr lang="en-US" dirty="0"/>
          </a:p>
        </p:txBody>
      </p:sp>
      <p:pic>
        <p:nvPicPr>
          <p:cNvPr id="5" name="Content Placeholder 4"/>
          <p:cNvPicPr>
            <a:picLocks noGrp="1" noChangeAspect="1"/>
          </p:cNvPicPr>
          <p:nvPr>
            <p:ph sz="half" idx="1"/>
          </p:nvPr>
        </p:nvPicPr>
        <p:blipFill>
          <a:blip r:embed="rId2"/>
          <a:srcRect l="-17735" r="-17735"/>
          <a:stretch>
            <a:fillRect/>
          </a:stretch>
        </p:blipFill>
        <p:spPr>
          <a:xfrm>
            <a:off x="457200" y="2079716"/>
            <a:ext cx="3610719" cy="4046447"/>
          </a:xfrm>
        </p:spPr>
      </p:pic>
      <p:pic>
        <p:nvPicPr>
          <p:cNvPr id="6" name="Content Placeholder 5"/>
          <p:cNvPicPr>
            <a:picLocks noGrp="1" noChangeAspect="1"/>
          </p:cNvPicPr>
          <p:nvPr>
            <p:ph sz="half" idx="2"/>
          </p:nvPr>
        </p:nvPicPr>
        <p:blipFill rotWithShape="1">
          <a:blip r:embed="rId3"/>
          <a:srcRect t="-14997" b="-14997"/>
          <a:stretch/>
        </p:blipFill>
        <p:spPr>
          <a:xfrm>
            <a:off x="5233988" y="2977665"/>
            <a:ext cx="3233531" cy="3148497"/>
          </a:xfrm>
        </p:spPr>
      </p:pic>
      <p:sp>
        <p:nvSpPr>
          <p:cNvPr id="3" name="TextBox 2"/>
          <p:cNvSpPr txBox="1"/>
          <p:nvPr/>
        </p:nvSpPr>
        <p:spPr>
          <a:xfrm>
            <a:off x="4067919" y="2042904"/>
            <a:ext cx="4786161" cy="523220"/>
          </a:xfrm>
          <a:prstGeom prst="rect">
            <a:avLst/>
          </a:prstGeom>
          <a:noFill/>
        </p:spPr>
        <p:txBody>
          <a:bodyPr wrap="square" rtlCol="0">
            <a:spAutoFit/>
          </a:bodyPr>
          <a:lstStyle/>
          <a:p>
            <a:r>
              <a:rPr lang="en-US" sz="2800" dirty="0" smtClean="0"/>
              <a:t>“Fortune is a lady”  (p. 119)</a:t>
            </a:r>
            <a:endParaRPr lang="en-US" sz="2800" dirty="0"/>
          </a:p>
        </p:txBody>
      </p:sp>
    </p:spTree>
    <p:extLst>
      <p:ext uri="{BB962C8B-B14F-4D97-AF65-F5344CB8AC3E}">
        <p14:creationId xmlns:p14="http://schemas.microsoft.com/office/powerpoint/2010/main" val="35113788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Virtù</a:t>
            </a:r>
            <a:r>
              <a:rPr lang="en-US" dirty="0" smtClean="0"/>
              <a:t> vs. Fortuna</a:t>
            </a:r>
            <a:endParaRPr lang="en-US" dirty="0"/>
          </a:p>
        </p:txBody>
      </p:sp>
      <p:sp>
        <p:nvSpPr>
          <p:cNvPr id="3" name="TextBox 2"/>
          <p:cNvSpPr txBox="1"/>
          <p:nvPr/>
        </p:nvSpPr>
        <p:spPr>
          <a:xfrm>
            <a:off x="0" y="1417638"/>
            <a:ext cx="9144000" cy="5262979"/>
          </a:xfrm>
          <a:prstGeom prst="rect">
            <a:avLst/>
          </a:prstGeom>
          <a:noFill/>
        </p:spPr>
        <p:txBody>
          <a:bodyPr wrap="square" rtlCol="0">
            <a:spAutoFit/>
          </a:bodyPr>
          <a:lstStyle/>
          <a:p>
            <a:r>
              <a:rPr lang="en-US" sz="2400" dirty="0" smtClean="0"/>
              <a:t>“Nonetheless, so that our free will may not be </a:t>
            </a:r>
            <a:r>
              <a:rPr lang="en-US" sz="2400" dirty="0" err="1" smtClean="0"/>
              <a:t>elimiinated</a:t>
            </a:r>
            <a:r>
              <a:rPr lang="en-US" sz="2400" dirty="0" smtClean="0"/>
              <a:t>, I judge that it may be true  that fortune is the arbiter of half our actions, but that she indeed  allows us to govern the other half of them, or almost that much.” (p. 117)</a:t>
            </a:r>
          </a:p>
          <a:p>
            <a:endParaRPr lang="en-US" sz="2400" dirty="0"/>
          </a:p>
          <a:p>
            <a:r>
              <a:rPr lang="en-US" sz="2400" dirty="0" smtClean="0"/>
              <a:t>The antidote to being at the </a:t>
            </a:r>
            <a:r>
              <a:rPr lang="en-US" sz="2400" dirty="0" smtClean="0"/>
              <a:t>mercy </a:t>
            </a:r>
            <a:r>
              <a:rPr lang="en-US" sz="2400" dirty="0" smtClean="0"/>
              <a:t>of fortune and happenstance is </a:t>
            </a:r>
            <a:r>
              <a:rPr lang="en-US" sz="2400" i="1" dirty="0" err="1" smtClean="0"/>
              <a:t>virtù</a:t>
            </a:r>
            <a:r>
              <a:rPr lang="en-US" sz="2400" dirty="0" smtClean="0"/>
              <a:t> and </a:t>
            </a:r>
            <a:r>
              <a:rPr lang="en-US" sz="2400" i="1" dirty="0" err="1" smtClean="0"/>
              <a:t>prudentia</a:t>
            </a:r>
            <a:r>
              <a:rPr lang="en-US" sz="2400" dirty="0" smtClean="0"/>
              <a:t> (again less “prudence” than </a:t>
            </a:r>
            <a:r>
              <a:rPr lang="en-US" sz="2400" dirty="0" smtClean="0"/>
              <a:t>practical </a:t>
            </a:r>
            <a:r>
              <a:rPr lang="en-US" sz="2400" dirty="0" smtClean="0"/>
              <a:t>judgment and decision making).  </a:t>
            </a:r>
          </a:p>
          <a:p>
            <a:endParaRPr lang="en-US" sz="2400" dirty="0"/>
          </a:p>
          <a:p>
            <a:r>
              <a:rPr lang="en-US" sz="2400" dirty="0" smtClean="0"/>
              <a:t>For Machiavelli, </a:t>
            </a:r>
            <a:r>
              <a:rPr lang="en-US" sz="2400" dirty="0" smtClean="0"/>
              <a:t>and contrary to our contemporary understanding of these terms, </a:t>
            </a:r>
            <a:r>
              <a:rPr lang="en-US" sz="2400" dirty="0" smtClean="0">
                <a:solidFill>
                  <a:schemeClr val="accent2"/>
                </a:solidFill>
              </a:rPr>
              <a:t>virtue </a:t>
            </a:r>
            <a:r>
              <a:rPr lang="en-US" sz="2400" dirty="0" smtClean="0">
                <a:solidFill>
                  <a:schemeClr val="accent2"/>
                </a:solidFill>
              </a:rPr>
              <a:t>can be </a:t>
            </a:r>
            <a:r>
              <a:rPr lang="en-US" sz="2400" dirty="0" smtClean="0">
                <a:solidFill>
                  <a:schemeClr val="accent2"/>
                </a:solidFill>
              </a:rPr>
              <a:t>utterly ruthless </a:t>
            </a:r>
            <a:r>
              <a:rPr lang="en-US" sz="2400" dirty="0" smtClean="0">
                <a:solidFill>
                  <a:schemeClr val="accent2"/>
                </a:solidFill>
              </a:rPr>
              <a:t>and prudence </a:t>
            </a:r>
            <a:r>
              <a:rPr lang="en-US" sz="2400" dirty="0" smtClean="0">
                <a:solidFill>
                  <a:schemeClr val="accent2"/>
                </a:solidFill>
              </a:rPr>
              <a:t>completely “impetuous.”  </a:t>
            </a:r>
            <a:r>
              <a:rPr lang="en-US" sz="2400" dirty="0" smtClean="0"/>
              <a:t>These are his terms for human agency.  Within the limits of the unpredictability of fortune, virtue for a ruler is whatever  it takes to </a:t>
            </a:r>
            <a:r>
              <a:rPr lang="en-US" sz="2400" dirty="0" smtClean="0"/>
              <a:t>acquire and maintain power, regardless of the means. </a:t>
            </a:r>
            <a:endParaRPr lang="en-US" sz="2400" dirty="0"/>
          </a:p>
        </p:txBody>
      </p:sp>
    </p:spTree>
    <p:extLst>
      <p:ext uri="{BB962C8B-B14F-4D97-AF65-F5344CB8AC3E}">
        <p14:creationId xmlns:p14="http://schemas.microsoft.com/office/powerpoint/2010/main" val="16935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Virtù</a:t>
            </a:r>
            <a:r>
              <a:rPr lang="en-US" dirty="0" smtClean="0"/>
              <a:t> vs. Fortuna</a:t>
            </a:r>
            <a:endParaRPr lang="en-US" dirty="0"/>
          </a:p>
        </p:txBody>
      </p:sp>
      <p:sp>
        <p:nvSpPr>
          <p:cNvPr id="3" name="TextBox 2"/>
          <p:cNvSpPr txBox="1"/>
          <p:nvPr/>
        </p:nvSpPr>
        <p:spPr>
          <a:xfrm>
            <a:off x="457200" y="1417638"/>
            <a:ext cx="8432346" cy="4585871"/>
          </a:xfrm>
          <a:prstGeom prst="rect">
            <a:avLst/>
          </a:prstGeom>
          <a:noFill/>
        </p:spPr>
        <p:txBody>
          <a:bodyPr wrap="square" rtlCol="0">
            <a:spAutoFit/>
          </a:bodyPr>
          <a:lstStyle/>
          <a:p>
            <a:r>
              <a:rPr lang="en-US" sz="2000" dirty="0" smtClean="0"/>
              <a:t>According to Machiavelli, the </a:t>
            </a:r>
            <a:r>
              <a:rPr lang="en-US" sz="2000" dirty="0"/>
              <a:t>best way to understand the </a:t>
            </a:r>
            <a:r>
              <a:rPr lang="en-US" sz="2000" dirty="0" smtClean="0"/>
              <a:t>“virtue” </a:t>
            </a:r>
            <a:r>
              <a:rPr lang="en-US" sz="2000" dirty="0"/>
              <a:t>of leadership is to study and imitate the actions of great </a:t>
            </a:r>
            <a:r>
              <a:rPr lang="en-US" sz="2000" dirty="0" smtClean="0"/>
              <a:t>leaders</a:t>
            </a:r>
            <a:r>
              <a:rPr lang="en-US" sz="2000" dirty="0"/>
              <a:t>:</a:t>
            </a:r>
            <a:endParaRPr lang="en-US" sz="2000" dirty="0" smtClean="0"/>
          </a:p>
          <a:p>
            <a:endParaRPr lang="en-US" sz="2400" dirty="0"/>
          </a:p>
          <a:p>
            <a:r>
              <a:rPr lang="en-US" sz="2000" dirty="0" smtClean="0"/>
              <a:t>“</a:t>
            </a:r>
            <a:r>
              <a:rPr lang="en-US" sz="2000" dirty="0" smtClean="0"/>
              <a:t>For, since </a:t>
            </a:r>
            <a:r>
              <a:rPr lang="en-US" sz="2000" dirty="0" smtClean="0">
                <a:solidFill>
                  <a:schemeClr val="accent2"/>
                </a:solidFill>
              </a:rPr>
              <a:t>men always walk in paths beaten by others</a:t>
            </a:r>
            <a:r>
              <a:rPr lang="en-US" sz="2000" dirty="0" smtClean="0"/>
              <a:t>, and they proceed by means of imitation in their actions, and since one cannot completely hold to the paths of others, nor arrive at the </a:t>
            </a:r>
            <a:r>
              <a:rPr lang="en-US" sz="2000" dirty="0" smtClean="0">
                <a:solidFill>
                  <a:schemeClr val="accent2"/>
                </a:solidFill>
              </a:rPr>
              <a:t>virtue</a:t>
            </a:r>
            <a:r>
              <a:rPr lang="en-US" sz="2000" dirty="0" smtClean="0"/>
              <a:t> of those whom you imitate, a </a:t>
            </a:r>
            <a:r>
              <a:rPr lang="en-US" sz="2000" dirty="0" smtClean="0">
                <a:solidFill>
                  <a:schemeClr val="accent2"/>
                </a:solidFill>
              </a:rPr>
              <a:t>prudent man </a:t>
            </a:r>
            <a:r>
              <a:rPr lang="en-US" sz="2000" dirty="0" smtClean="0"/>
              <a:t>should always enter by paths beaten by </a:t>
            </a:r>
            <a:r>
              <a:rPr lang="en-US" sz="2000" dirty="0" smtClean="0">
                <a:solidFill>
                  <a:schemeClr val="accent2"/>
                </a:solidFill>
              </a:rPr>
              <a:t>great men </a:t>
            </a:r>
            <a:r>
              <a:rPr lang="en-US" sz="2000" dirty="0" smtClean="0"/>
              <a:t>and imitate those who have been the most excellent, so that if his </a:t>
            </a:r>
            <a:r>
              <a:rPr lang="en-US" sz="2000" dirty="0" smtClean="0">
                <a:solidFill>
                  <a:schemeClr val="accent2"/>
                </a:solidFill>
              </a:rPr>
              <a:t>virtue</a:t>
            </a:r>
            <a:r>
              <a:rPr lang="en-US" sz="2000" dirty="0" smtClean="0"/>
              <a:t> does not arrive there, at least it gives off some scent of it.  And he should do as the </a:t>
            </a:r>
            <a:r>
              <a:rPr lang="en-US" sz="2000" dirty="0" smtClean="0">
                <a:solidFill>
                  <a:schemeClr val="accent2"/>
                </a:solidFill>
              </a:rPr>
              <a:t>prudent</a:t>
            </a:r>
            <a:r>
              <a:rPr lang="en-US" sz="2000" dirty="0" smtClean="0"/>
              <a:t> archers do when the place they wish to strike appears to them too far off.  Since the archers know just how far the </a:t>
            </a:r>
            <a:r>
              <a:rPr lang="en-US" sz="2000" dirty="0" smtClean="0">
                <a:solidFill>
                  <a:schemeClr val="accent2"/>
                </a:solidFill>
              </a:rPr>
              <a:t>virtue</a:t>
            </a:r>
            <a:r>
              <a:rPr lang="en-US" sz="2000" dirty="0" smtClean="0"/>
              <a:t> of their bow reaches, they place their aim much higher than the intended place, not in order to reach a place so high with their arrow, but to be able, with the help of so high an aim, to achieve their goal.” (p. 55)</a:t>
            </a:r>
            <a:endParaRPr lang="en-US" sz="2000" dirty="0"/>
          </a:p>
        </p:txBody>
      </p:sp>
    </p:spTree>
    <p:extLst>
      <p:ext uri="{BB962C8B-B14F-4D97-AF65-F5344CB8AC3E}">
        <p14:creationId xmlns:p14="http://schemas.microsoft.com/office/powerpoint/2010/main" val="12918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Virtù</a:t>
            </a:r>
            <a:r>
              <a:rPr lang="en-US" dirty="0" smtClean="0"/>
              <a:t> vs. </a:t>
            </a:r>
            <a:r>
              <a:rPr lang="en-US" dirty="0" smtClean="0"/>
              <a:t>Fortuna</a:t>
            </a:r>
            <a:endParaRPr lang="en-US" dirty="0"/>
          </a:p>
        </p:txBody>
      </p:sp>
      <p:sp>
        <p:nvSpPr>
          <p:cNvPr id="3" name="TextBox 2"/>
          <p:cNvSpPr txBox="1"/>
          <p:nvPr/>
        </p:nvSpPr>
        <p:spPr>
          <a:xfrm>
            <a:off x="457200" y="1417638"/>
            <a:ext cx="8432346" cy="4770537"/>
          </a:xfrm>
          <a:prstGeom prst="rect">
            <a:avLst/>
          </a:prstGeom>
          <a:noFill/>
        </p:spPr>
        <p:txBody>
          <a:bodyPr wrap="square" rtlCol="0">
            <a:spAutoFit/>
          </a:bodyPr>
          <a:lstStyle/>
          <a:p>
            <a:r>
              <a:rPr lang="en-US" sz="2800" b="1" dirty="0" smtClean="0"/>
              <a:t>On the other hand, </a:t>
            </a:r>
          </a:p>
          <a:p>
            <a:endParaRPr lang="en-US" sz="2000" b="1" dirty="0">
              <a:solidFill>
                <a:schemeClr val="accent2"/>
              </a:solidFill>
            </a:endParaRPr>
          </a:p>
          <a:p>
            <a:r>
              <a:rPr lang="en-US" sz="3200" b="1" dirty="0" smtClean="0">
                <a:solidFill>
                  <a:schemeClr val="accent2"/>
                </a:solidFill>
              </a:rPr>
              <a:t>			On </a:t>
            </a:r>
            <a:r>
              <a:rPr lang="en-US" sz="3200" b="1" dirty="0">
                <a:solidFill>
                  <a:schemeClr val="accent2"/>
                </a:solidFill>
              </a:rPr>
              <a:t>the other </a:t>
            </a:r>
            <a:r>
              <a:rPr lang="en-US" sz="3200" b="1" dirty="0" smtClean="0">
                <a:solidFill>
                  <a:schemeClr val="accent2"/>
                </a:solidFill>
              </a:rPr>
              <a:t>hand . . . !!!</a:t>
            </a:r>
            <a:endParaRPr lang="en-US" sz="3200" b="1" dirty="0">
              <a:solidFill>
                <a:schemeClr val="accent2"/>
              </a:solidFill>
            </a:endParaRPr>
          </a:p>
          <a:p>
            <a:endParaRPr lang="en-US" sz="2000" dirty="0" smtClean="0"/>
          </a:p>
          <a:p>
            <a:r>
              <a:rPr lang="en-US" sz="2000" dirty="0" smtClean="0"/>
              <a:t>These explicitly  gendered  terms of the struggle between (male) virtue and (female) fortune, and the advice to imitate the great </a:t>
            </a:r>
            <a:r>
              <a:rPr lang="en-US" sz="2000" dirty="0" smtClean="0">
                <a:solidFill>
                  <a:schemeClr val="accent2"/>
                </a:solidFill>
              </a:rPr>
              <a:t>men</a:t>
            </a:r>
            <a:r>
              <a:rPr lang="en-US" sz="2000" dirty="0" smtClean="0"/>
              <a:t> of the past also lead to some of Machiavelli’s </a:t>
            </a:r>
            <a:r>
              <a:rPr lang="en-US" sz="2000" smtClean="0"/>
              <a:t>most shocking and </a:t>
            </a:r>
            <a:r>
              <a:rPr lang="en-US" sz="2000" dirty="0" smtClean="0"/>
              <a:t>cynical conclusions:</a:t>
            </a:r>
          </a:p>
          <a:p>
            <a:endParaRPr lang="en-US" sz="2000" dirty="0"/>
          </a:p>
          <a:p>
            <a:r>
              <a:rPr lang="en-US" sz="2000" dirty="0" smtClean="0"/>
              <a:t>“it is better to be impetuous than cautious, for fortune is a lady, and it is necessary, if one wants to hold her down, to beat her and to dash her.  And one sees that she lets herself be won more by these men, than by those who proceed coldly.  For this reason, as a lady, she is always the friend of the young, because they are less cautious, more ferocious, and they command her with more audacity”  (p. 119)</a:t>
            </a:r>
            <a:endParaRPr lang="en-US" sz="2000" dirty="0"/>
          </a:p>
        </p:txBody>
      </p:sp>
    </p:spTree>
    <p:extLst>
      <p:ext uri="{BB962C8B-B14F-4D97-AF65-F5344CB8AC3E}">
        <p14:creationId xmlns:p14="http://schemas.microsoft.com/office/powerpoint/2010/main" val="1832338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Virtù</a:t>
            </a:r>
            <a:r>
              <a:rPr lang="en-US" dirty="0" smtClean="0"/>
              <a:t> vs. </a:t>
            </a:r>
            <a:r>
              <a:rPr lang="en-US" dirty="0" smtClean="0"/>
              <a:t>Fortuna</a:t>
            </a:r>
            <a:endParaRPr lang="en-US" dirty="0"/>
          </a:p>
        </p:txBody>
      </p:sp>
      <p:sp>
        <p:nvSpPr>
          <p:cNvPr id="3" name="TextBox 2"/>
          <p:cNvSpPr txBox="1"/>
          <p:nvPr/>
        </p:nvSpPr>
        <p:spPr>
          <a:xfrm>
            <a:off x="457200" y="1417638"/>
            <a:ext cx="8432346" cy="5016758"/>
          </a:xfrm>
          <a:prstGeom prst="rect">
            <a:avLst/>
          </a:prstGeom>
          <a:noFill/>
        </p:spPr>
        <p:txBody>
          <a:bodyPr wrap="square" rtlCol="0">
            <a:spAutoFit/>
          </a:bodyPr>
          <a:lstStyle/>
          <a:p>
            <a:r>
              <a:rPr lang="en-US" sz="2000" dirty="0" smtClean="0"/>
              <a:t>To what extent are we to understand power politics on the model of domestic  or sexual violence?</a:t>
            </a:r>
          </a:p>
          <a:p>
            <a:endParaRPr lang="en-US" sz="2000" dirty="0"/>
          </a:p>
          <a:p>
            <a:r>
              <a:rPr lang="en-US" sz="2000" dirty="0" smtClean="0"/>
              <a:t>Is the cult of “strong leadership” necessarily embedded in a culture of specifically male privilege, unapologetic rape and entitled exploitation of others?</a:t>
            </a:r>
          </a:p>
          <a:p>
            <a:endParaRPr lang="en-US" sz="2000" dirty="0"/>
          </a:p>
          <a:p>
            <a:r>
              <a:rPr lang="en-US" sz="2000" dirty="0" smtClean="0"/>
              <a:t>Are these false syllogisms? </a:t>
            </a:r>
          </a:p>
          <a:p>
            <a:r>
              <a:rPr lang="en-US" sz="2000" dirty="0" smtClean="0"/>
              <a:t>Jaded advice to the powerful?</a:t>
            </a:r>
          </a:p>
          <a:p>
            <a:r>
              <a:rPr lang="en-US" sz="2000" dirty="0" smtClean="0"/>
              <a:t>Or a brutally honest portrayal about how rulers really do think about whom and how they rule?</a:t>
            </a:r>
          </a:p>
          <a:p>
            <a:r>
              <a:rPr lang="en-US" sz="2000" dirty="0" smtClean="0"/>
              <a:t>And does “fortune” really favor the “impetuous” and the “ferocious”?</a:t>
            </a:r>
            <a:endParaRPr lang="en-US" sz="2000" dirty="0" smtClean="0"/>
          </a:p>
          <a:p>
            <a:endParaRPr lang="en-US" sz="2000" dirty="0"/>
          </a:p>
          <a:p>
            <a:r>
              <a:rPr lang="en-US" sz="2000" dirty="0" smtClean="0"/>
              <a:t>To help us answer these questions, n</a:t>
            </a:r>
            <a:r>
              <a:rPr lang="en-US" sz="2000" dirty="0" smtClean="0"/>
              <a:t>ext time,  we will look critically at the examples Machiavell</a:t>
            </a:r>
            <a:r>
              <a:rPr lang="en-US" sz="2000" dirty="0" smtClean="0"/>
              <a:t>i himself gives us of successful and unsuccessful princes, as well as examples of leaders who claim to follow upon Machiavelli’s words. </a:t>
            </a:r>
            <a:endParaRPr lang="en-US" sz="2000" dirty="0"/>
          </a:p>
        </p:txBody>
      </p:sp>
    </p:spTree>
    <p:extLst>
      <p:ext uri="{BB962C8B-B14F-4D97-AF65-F5344CB8AC3E}">
        <p14:creationId xmlns:p14="http://schemas.microsoft.com/office/powerpoint/2010/main" val="92032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13266"/>
          </a:xfrm>
        </p:spPr>
        <p:txBody>
          <a:bodyPr/>
          <a:lstStyle/>
          <a:p>
            <a:r>
              <a:rPr lang="en-US" dirty="0" smtClean="0"/>
              <a:t>Syllogism</a:t>
            </a:r>
            <a:endParaRPr lang="en-US" dirty="0"/>
          </a:p>
        </p:txBody>
      </p:sp>
      <p:sp>
        <p:nvSpPr>
          <p:cNvPr id="3" name="Subtitle 2"/>
          <p:cNvSpPr>
            <a:spLocks noGrp="1"/>
          </p:cNvSpPr>
          <p:nvPr>
            <p:ph type="subTitle" idx="1"/>
          </p:nvPr>
        </p:nvSpPr>
        <p:spPr>
          <a:xfrm>
            <a:off x="1371600" y="2335881"/>
            <a:ext cx="6400800" cy="3941799"/>
          </a:xfrm>
        </p:spPr>
        <p:txBody>
          <a:bodyPr>
            <a:normAutofit/>
          </a:bodyPr>
          <a:lstStyle/>
          <a:p>
            <a:endParaRPr lang="en-US" sz="2800" dirty="0" smtClean="0"/>
          </a:p>
          <a:p>
            <a:r>
              <a:rPr lang="en-US" sz="2800" dirty="0" smtClean="0"/>
              <a:t>Example One</a:t>
            </a:r>
            <a:r>
              <a:rPr lang="en-US" sz="2800" dirty="0" smtClean="0"/>
              <a:t>:</a:t>
            </a:r>
          </a:p>
          <a:p>
            <a:endParaRPr lang="en-US" sz="2800" dirty="0" smtClean="0"/>
          </a:p>
          <a:p>
            <a:pPr algn="l"/>
            <a:r>
              <a:rPr lang="en-US" sz="2800" dirty="0" smtClean="0"/>
              <a:t>Premise A: 	 All humans are mortal</a:t>
            </a:r>
          </a:p>
          <a:p>
            <a:pPr algn="l"/>
            <a:r>
              <a:rPr lang="en-US" sz="2800" dirty="0" smtClean="0"/>
              <a:t>Premise B: 	 Machiavelli is </a:t>
            </a:r>
            <a:r>
              <a:rPr lang="en-US" sz="2800" dirty="0" smtClean="0"/>
              <a:t>human</a:t>
            </a:r>
          </a:p>
          <a:p>
            <a:pPr algn="l"/>
            <a:endParaRPr lang="en-US" sz="2800" dirty="0" smtClean="0"/>
          </a:p>
          <a:p>
            <a:pPr algn="l"/>
            <a:r>
              <a:rPr lang="en-US" sz="2800" dirty="0" smtClean="0"/>
              <a:t>Conclusion: 	 Machiavelli is mortal</a:t>
            </a:r>
          </a:p>
          <a:p>
            <a:pPr algn="l"/>
            <a:endParaRPr lang="en-US" sz="2800" dirty="0" smtClean="0"/>
          </a:p>
          <a:p>
            <a:pPr algn="l"/>
            <a:endParaRPr lang="en-US" sz="2800" dirty="0"/>
          </a:p>
        </p:txBody>
      </p:sp>
    </p:spTree>
    <p:extLst>
      <p:ext uri="{BB962C8B-B14F-4D97-AF65-F5344CB8AC3E}">
        <p14:creationId xmlns:p14="http://schemas.microsoft.com/office/powerpoint/2010/main" val="12182323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13266"/>
          </a:xfrm>
        </p:spPr>
        <p:txBody>
          <a:bodyPr/>
          <a:lstStyle/>
          <a:p>
            <a:r>
              <a:rPr lang="en-US" dirty="0" smtClean="0"/>
              <a:t>Syllogism</a:t>
            </a:r>
            <a:endParaRPr lang="en-US" dirty="0"/>
          </a:p>
        </p:txBody>
      </p:sp>
      <p:sp>
        <p:nvSpPr>
          <p:cNvPr id="3" name="Subtitle 2"/>
          <p:cNvSpPr>
            <a:spLocks noGrp="1"/>
          </p:cNvSpPr>
          <p:nvPr>
            <p:ph type="subTitle" idx="1"/>
          </p:nvPr>
        </p:nvSpPr>
        <p:spPr>
          <a:xfrm>
            <a:off x="1371600" y="2335881"/>
            <a:ext cx="6400800" cy="3941799"/>
          </a:xfrm>
        </p:spPr>
        <p:txBody>
          <a:bodyPr>
            <a:normAutofit fontScale="62500" lnSpcReduction="20000"/>
          </a:bodyPr>
          <a:lstStyle/>
          <a:p>
            <a:endParaRPr lang="en-US" sz="2800" dirty="0" smtClean="0"/>
          </a:p>
          <a:p>
            <a:r>
              <a:rPr lang="en-US" sz="4000" dirty="0" smtClean="0"/>
              <a:t>Example One</a:t>
            </a:r>
            <a:r>
              <a:rPr lang="en-US" sz="4000" dirty="0" smtClean="0"/>
              <a:t>:</a:t>
            </a:r>
          </a:p>
          <a:p>
            <a:endParaRPr lang="en-US" sz="4000" dirty="0" smtClean="0"/>
          </a:p>
          <a:p>
            <a:pPr algn="l"/>
            <a:r>
              <a:rPr lang="en-US" sz="4000" dirty="0" smtClean="0"/>
              <a:t>Premise A: 	 All humans are mortal</a:t>
            </a:r>
          </a:p>
          <a:p>
            <a:pPr algn="l"/>
            <a:r>
              <a:rPr lang="en-US" sz="4000" dirty="0" smtClean="0"/>
              <a:t>Premise B: 	 Machiavelli is </a:t>
            </a:r>
            <a:r>
              <a:rPr lang="en-US" sz="4000" dirty="0" smtClean="0"/>
              <a:t>human</a:t>
            </a:r>
          </a:p>
          <a:p>
            <a:pPr algn="l"/>
            <a:endParaRPr lang="en-US" sz="4000" dirty="0" smtClean="0"/>
          </a:p>
          <a:p>
            <a:pPr algn="l"/>
            <a:r>
              <a:rPr lang="en-US" sz="4000" dirty="0" smtClean="0"/>
              <a:t>Conclusion: 	 Machiavelli is </a:t>
            </a:r>
            <a:r>
              <a:rPr lang="en-US" sz="4000" dirty="0" smtClean="0"/>
              <a:t>mortal  </a:t>
            </a:r>
          </a:p>
          <a:p>
            <a:pPr algn="l"/>
            <a:endParaRPr lang="en-US" sz="2800" dirty="0">
              <a:solidFill>
                <a:schemeClr val="accent2"/>
              </a:solidFill>
            </a:endParaRPr>
          </a:p>
          <a:p>
            <a:pPr algn="l"/>
            <a:r>
              <a:rPr lang="en-US" sz="2800" dirty="0" smtClean="0">
                <a:solidFill>
                  <a:schemeClr val="accent2"/>
                </a:solidFill>
              </a:rPr>
              <a:t>		</a:t>
            </a:r>
            <a:r>
              <a:rPr lang="en-US" sz="4500" dirty="0" smtClean="0">
                <a:solidFill>
                  <a:schemeClr val="accent2"/>
                </a:solidFill>
              </a:rPr>
              <a:t>       CORRECT</a:t>
            </a:r>
            <a:endParaRPr lang="en-US" sz="4500" dirty="0" smtClean="0"/>
          </a:p>
          <a:p>
            <a:pPr algn="l"/>
            <a:endParaRPr lang="en-US" sz="2800" dirty="0"/>
          </a:p>
          <a:p>
            <a:pPr algn="l"/>
            <a:r>
              <a:rPr lang="en-US" sz="2800" dirty="0" smtClean="0"/>
              <a:t>		</a:t>
            </a:r>
          </a:p>
          <a:p>
            <a:pPr algn="l"/>
            <a:endParaRPr lang="en-US" sz="2800" dirty="0"/>
          </a:p>
        </p:txBody>
      </p:sp>
    </p:spTree>
    <p:extLst>
      <p:ext uri="{BB962C8B-B14F-4D97-AF65-F5344CB8AC3E}">
        <p14:creationId xmlns:p14="http://schemas.microsoft.com/office/powerpoint/2010/main" val="11903908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13266"/>
          </a:xfrm>
        </p:spPr>
        <p:txBody>
          <a:bodyPr/>
          <a:lstStyle/>
          <a:p>
            <a:r>
              <a:rPr lang="en-US" dirty="0" smtClean="0"/>
              <a:t>Syllogism</a:t>
            </a:r>
            <a:endParaRPr lang="en-US" dirty="0"/>
          </a:p>
        </p:txBody>
      </p:sp>
      <p:sp>
        <p:nvSpPr>
          <p:cNvPr id="3" name="Subtitle 2"/>
          <p:cNvSpPr>
            <a:spLocks noGrp="1"/>
          </p:cNvSpPr>
          <p:nvPr>
            <p:ph type="subTitle" idx="1"/>
          </p:nvPr>
        </p:nvSpPr>
        <p:spPr>
          <a:xfrm>
            <a:off x="1371600" y="2335881"/>
            <a:ext cx="6400800" cy="3941799"/>
          </a:xfrm>
        </p:spPr>
        <p:txBody>
          <a:bodyPr>
            <a:normAutofit fontScale="85000" lnSpcReduction="20000"/>
          </a:bodyPr>
          <a:lstStyle/>
          <a:p>
            <a:endParaRPr lang="en-US" sz="2800" dirty="0" smtClean="0"/>
          </a:p>
          <a:p>
            <a:r>
              <a:rPr lang="en-US" sz="2800" dirty="0" smtClean="0"/>
              <a:t>Example One:</a:t>
            </a:r>
          </a:p>
          <a:p>
            <a:pPr algn="l"/>
            <a:r>
              <a:rPr lang="en-US" sz="2800" dirty="0" smtClean="0"/>
              <a:t>Premise A: 	 All humans are mortal</a:t>
            </a:r>
          </a:p>
          <a:p>
            <a:pPr algn="l"/>
            <a:r>
              <a:rPr lang="en-US" sz="2800" dirty="0" smtClean="0"/>
              <a:t>Premise B: 	 Machiavelli is human</a:t>
            </a:r>
          </a:p>
          <a:p>
            <a:pPr algn="l"/>
            <a:r>
              <a:rPr lang="en-US" sz="2800" dirty="0" smtClean="0"/>
              <a:t>Conclusion: 	 Machiavelli is </a:t>
            </a:r>
            <a:r>
              <a:rPr lang="en-US" sz="2800" dirty="0" smtClean="0"/>
              <a:t>mortal  </a:t>
            </a:r>
            <a:r>
              <a:rPr lang="en-US" sz="2800" dirty="0" smtClean="0">
                <a:solidFill>
                  <a:schemeClr val="accent2"/>
                </a:solidFill>
              </a:rPr>
              <a:t>CORRECT</a:t>
            </a:r>
            <a:endParaRPr lang="en-US" sz="2800" dirty="0" smtClean="0"/>
          </a:p>
          <a:p>
            <a:pPr algn="l"/>
            <a:endParaRPr lang="en-US" sz="2800" dirty="0"/>
          </a:p>
          <a:p>
            <a:pPr algn="l"/>
            <a:r>
              <a:rPr lang="en-US" sz="2800" dirty="0" smtClean="0"/>
              <a:t>		      Example Two:</a:t>
            </a:r>
          </a:p>
          <a:p>
            <a:pPr algn="l"/>
            <a:r>
              <a:rPr lang="en-US" sz="2800" dirty="0"/>
              <a:t>Premise A: </a:t>
            </a:r>
            <a:r>
              <a:rPr lang="en-US" sz="2800" dirty="0" smtClean="0"/>
              <a:t>	All Florentines </a:t>
            </a:r>
            <a:r>
              <a:rPr lang="en-US" sz="2800" dirty="0"/>
              <a:t>are </a:t>
            </a:r>
            <a:r>
              <a:rPr lang="en-US" sz="2800" dirty="0" smtClean="0"/>
              <a:t>rich</a:t>
            </a:r>
            <a:endParaRPr lang="en-US" sz="2800" dirty="0"/>
          </a:p>
          <a:p>
            <a:pPr algn="l"/>
            <a:r>
              <a:rPr lang="en-US" sz="2800" dirty="0"/>
              <a:t>Premise B:  </a:t>
            </a:r>
            <a:r>
              <a:rPr lang="en-US" sz="2800" dirty="0" smtClean="0"/>
              <a:t>	Machiavelli </a:t>
            </a:r>
            <a:r>
              <a:rPr lang="en-US" sz="2800" dirty="0"/>
              <a:t>is </a:t>
            </a:r>
            <a:r>
              <a:rPr lang="en-US" sz="2800" dirty="0" smtClean="0"/>
              <a:t>Florentine</a:t>
            </a:r>
            <a:endParaRPr lang="en-US" sz="2800" dirty="0"/>
          </a:p>
          <a:p>
            <a:pPr algn="l"/>
            <a:r>
              <a:rPr lang="en-US" sz="2800" dirty="0"/>
              <a:t>Conclusion: </a:t>
            </a:r>
            <a:r>
              <a:rPr lang="en-US" sz="2800" dirty="0" smtClean="0"/>
              <a:t>	Machiavelli </a:t>
            </a:r>
            <a:r>
              <a:rPr lang="en-US" sz="2800" dirty="0"/>
              <a:t>is </a:t>
            </a:r>
            <a:r>
              <a:rPr lang="en-US" sz="2800" dirty="0" smtClean="0"/>
              <a:t>rich</a:t>
            </a:r>
            <a:endParaRPr lang="en-US" sz="2800" dirty="0"/>
          </a:p>
          <a:p>
            <a:pPr algn="l"/>
            <a:endParaRPr lang="en-US" sz="2800" dirty="0" smtClean="0"/>
          </a:p>
          <a:p>
            <a:pPr algn="l"/>
            <a:endParaRPr lang="en-US" sz="2800" dirty="0"/>
          </a:p>
        </p:txBody>
      </p:sp>
    </p:spTree>
    <p:extLst>
      <p:ext uri="{BB962C8B-B14F-4D97-AF65-F5344CB8AC3E}">
        <p14:creationId xmlns:p14="http://schemas.microsoft.com/office/powerpoint/2010/main" val="19726839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13266"/>
          </a:xfrm>
        </p:spPr>
        <p:txBody>
          <a:bodyPr/>
          <a:lstStyle/>
          <a:p>
            <a:r>
              <a:rPr lang="en-US" dirty="0" smtClean="0"/>
              <a:t>Syllogism</a:t>
            </a:r>
            <a:endParaRPr lang="en-US" dirty="0"/>
          </a:p>
        </p:txBody>
      </p:sp>
      <p:sp>
        <p:nvSpPr>
          <p:cNvPr id="3" name="Subtitle 2"/>
          <p:cNvSpPr>
            <a:spLocks noGrp="1"/>
          </p:cNvSpPr>
          <p:nvPr>
            <p:ph type="subTitle" idx="1"/>
          </p:nvPr>
        </p:nvSpPr>
        <p:spPr>
          <a:xfrm>
            <a:off x="1371600" y="1748433"/>
            <a:ext cx="6400800" cy="4895614"/>
          </a:xfrm>
        </p:spPr>
        <p:txBody>
          <a:bodyPr>
            <a:normAutofit fontScale="92500"/>
          </a:bodyPr>
          <a:lstStyle/>
          <a:p>
            <a:r>
              <a:rPr lang="en-US" sz="2800" dirty="0" smtClean="0"/>
              <a:t>Example </a:t>
            </a:r>
            <a:r>
              <a:rPr lang="en-US" sz="2800" dirty="0" smtClean="0"/>
              <a:t>One:</a:t>
            </a:r>
          </a:p>
          <a:p>
            <a:pPr algn="l"/>
            <a:r>
              <a:rPr lang="en-US" sz="2800" dirty="0" smtClean="0"/>
              <a:t>Premise A: 	 All humans are mortal</a:t>
            </a:r>
          </a:p>
          <a:p>
            <a:pPr algn="l"/>
            <a:r>
              <a:rPr lang="en-US" sz="2800" dirty="0" smtClean="0"/>
              <a:t>Premise B: 	 Machiavelli is human</a:t>
            </a:r>
          </a:p>
          <a:p>
            <a:pPr algn="l"/>
            <a:r>
              <a:rPr lang="en-US" sz="2800" dirty="0" smtClean="0"/>
              <a:t>Conclusion: 	 Machiavelli is </a:t>
            </a:r>
            <a:r>
              <a:rPr lang="en-US" sz="2800" dirty="0" smtClean="0"/>
              <a:t>mortal  </a:t>
            </a:r>
            <a:r>
              <a:rPr lang="en-US" sz="2800" dirty="0" smtClean="0">
                <a:solidFill>
                  <a:schemeClr val="accent2"/>
                </a:solidFill>
              </a:rPr>
              <a:t>CORRECT</a:t>
            </a:r>
            <a:endParaRPr lang="en-US" sz="2800" dirty="0" smtClean="0"/>
          </a:p>
          <a:p>
            <a:pPr algn="l"/>
            <a:endParaRPr lang="en-US" sz="2800" dirty="0"/>
          </a:p>
          <a:p>
            <a:pPr algn="l"/>
            <a:r>
              <a:rPr lang="en-US" sz="2800" dirty="0" smtClean="0"/>
              <a:t>		      Example Two:</a:t>
            </a:r>
          </a:p>
          <a:p>
            <a:pPr algn="l"/>
            <a:r>
              <a:rPr lang="en-US" sz="2800" dirty="0"/>
              <a:t>Premise A: </a:t>
            </a:r>
            <a:r>
              <a:rPr lang="en-US" sz="2800" dirty="0" smtClean="0"/>
              <a:t>	All Florentines </a:t>
            </a:r>
            <a:r>
              <a:rPr lang="en-US" sz="2800" dirty="0"/>
              <a:t>are </a:t>
            </a:r>
            <a:r>
              <a:rPr lang="en-US" sz="2800" dirty="0" smtClean="0"/>
              <a:t>rich</a:t>
            </a:r>
            <a:endParaRPr lang="en-US" sz="2800" dirty="0"/>
          </a:p>
          <a:p>
            <a:pPr algn="l"/>
            <a:r>
              <a:rPr lang="en-US" sz="2800" dirty="0"/>
              <a:t>Premise B:  </a:t>
            </a:r>
            <a:r>
              <a:rPr lang="en-US" sz="2800" dirty="0" smtClean="0"/>
              <a:t>	Machiavelli </a:t>
            </a:r>
            <a:r>
              <a:rPr lang="en-US" sz="2800" dirty="0"/>
              <a:t>is </a:t>
            </a:r>
            <a:r>
              <a:rPr lang="en-US" sz="2800" dirty="0" smtClean="0"/>
              <a:t>Florentine</a:t>
            </a:r>
            <a:endParaRPr lang="en-US" sz="2800" dirty="0"/>
          </a:p>
          <a:p>
            <a:pPr algn="l"/>
            <a:r>
              <a:rPr lang="en-US" sz="2800" dirty="0"/>
              <a:t>Conclusion: </a:t>
            </a:r>
            <a:r>
              <a:rPr lang="en-US" sz="2800" dirty="0" smtClean="0"/>
              <a:t>	Machiavelli </a:t>
            </a:r>
            <a:r>
              <a:rPr lang="en-US" sz="2800" dirty="0"/>
              <a:t>is </a:t>
            </a:r>
            <a:r>
              <a:rPr lang="en-US" sz="2800" dirty="0" smtClean="0"/>
              <a:t>rich    </a:t>
            </a:r>
            <a:r>
              <a:rPr lang="en-US" sz="2800" dirty="0" smtClean="0">
                <a:solidFill>
                  <a:schemeClr val="accent2"/>
                </a:solidFill>
              </a:rPr>
              <a:t>INCORRECT</a:t>
            </a:r>
          </a:p>
          <a:p>
            <a:pPr algn="l"/>
            <a:r>
              <a:rPr lang="en-US" sz="2800" dirty="0">
                <a:solidFill>
                  <a:schemeClr val="accent2"/>
                </a:solidFill>
              </a:rPr>
              <a:t>	</a:t>
            </a:r>
            <a:r>
              <a:rPr lang="en-US" sz="2800" dirty="0" smtClean="0">
                <a:solidFill>
                  <a:schemeClr val="accent2"/>
                </a:solidFill>
              </a:rPr>
              <a:t>		WHY?</a:t>
            </a:r>
            <a:endParaRPr lang="en-US" sz="2800" dirty="0">
              <a:solidFill>
                <a:schemeClr val="accent2"/>
              </a:solidFill>
            </a:endParaRPr>
          </a:p>
          <a:p>
            <a:pPr algn="l"/>
            <a:endParaRPr lang="en-US" sz="2800" dirty="0" smtClean="0"/>
          </a:p>
          <a:p>
            <a:pPr algn="l"/>
            <a:endParaRPr lang="en-US" sz="2800" dirty="0"/>
          </a:p>
        </p:txBody>
      </p:sp>
    </p:spTree>
    <p:extLst>
      <p:ext uri="{BB962C8B-B14F-4D97-AF65-F5344CB8AC3E}">
        <p14:creationId xmlns:p14="http://schemas.microsoft.com/office/powerpoint/2010/main" val="14946741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Niccolò</a:t>
            </a:r>
            <a:r>
              <a:rPr lang="en-US" dirty="0"/>
              <a:t> Machiavelli</a:t>
            </a:r>
            <a:br>
              <a:rPr lang="en-US" dirty="0"/>
            </a:br>
            <a:r>
              <a:rPr lang="en-US" sz="2800" dirty="0"/>
              <a:t>1469-1527</a:t>
            </a:r>
            <a:endParaRPr lang="en-US" dirty="0"/>
          </a:p>
        </p:txBody>
      </p:sp>
      <p:pic>
        <p:nvPicPr>
          <p:cNvPr id="11" name="Content Placeholder 10"/>
          <p:cNvPicPr>
            <a:picLocks noGrp="1" noChangeAspect="1"/>
          </p:cNvPicPr>
          <p:nvPr>
            <p:ph sz="half" idx="1"/>
          </p:nvPr>
        </p:nvPicPr>
        <p:blipFill>
          <a:blip r:embed="rId3"/>
          <a:srcRect l="-29092" r="-29092"/>
          <a:stretch>
            <a:fillRect/>
          </a:stretch>
        </p:blipFill>
        <p:spPr/>
      </p:pic>
      <p:sp>
        <p:nvSpPr>
          <p:cNvPr id="9" name="Content Placeholder 8"/>
          <p:cNvSpPr>
            <a:spLocks noGrp="1"/>
          </p:cNvSpPr>
          <p:nvPr>
            <p:ph sz="half" idx="2"/>
          </p:nvPr>
        </p:nvSpPr>
        <p:spPr/>
        <p:txBody>
          <a:bodyPr>
            <a:normAutofit/>
          </a:bodyPr>
          <a:lstStyle/>
          <a:p>
            <a:r>
              <a:rPr lang="en-US" sz="2400" dirty="0" smtClean="0"/>
              <a:t>The </a:t>
            </a:r>
            <a:r>
              <a:rPr lang="en-US" sz="2400" dirty="0" err="1" smtClean="0"/>
              <a:t>Mandragola</a:t>
            </a:r>
            <a:r>
              <a:rPr lang="en-US" sz="2400" dirty="0" smtClean="0"/>
              <a:t>, 1518</a:t>
            </a:r>
          </a:p>
          <a:p>
            <a:endParaRPr lang="en-US" sz="2400" dirty="0" smtClean="0"/>
          </a:p>
          <a:p>
            <a:r>
              <a:rPr lang="en-US" sz="2400" dirty="0" smtClean="0"/>
              <a:t>The Art of War, 1520</a:t>
            </a:r>
          </a:p>
          <a:p>
            <a:endParaRPr lang="en-US" sz="2400" dirty="0" smtClean="0"/>
          </a:p>
          <a:p>
            <a:r>
              <a:rPr lang="en-US" sz="2400" dirty="0" smtClean="0"/>
              <a:t>Discourses on Livy, 1531</a:t>
            </a:r>
          </a:p>
          <a:p>
            <a:endParaRPr lang="en-US" sz="2400" dirty="0" smtClean="0"/>
          </a:p>
          <a:p>
            <a:r>
              <a:rPr lang="en-US" sz="2400" dirty="0" smtClean="0"/>
              <a:t>Florentine Histories, 1532</a:t>
            </a:r>
          </a:p>
          <a:p>
            <a:endParaRPr lang="en-US" sz="2400" dirty="0" smtClean="0"/>
          </a:p>
          <a:p>
            <a:r>
              <a:rPr lang="en-US" sz="2400" dirty="0" smtClean="0"/>
              <a:t>The Prince, 1532</a:t>
            </a:r>
            <a:endParaRPr lang="en-US" sz="2400" dirty="0"/>
          </a:p>
        </p:txBody>
      </p:sp>
    </p:spTree>
    <p:extLst>
      <p:ext uri="{BB962C8B-B14F-4D97-AF65-F5344CB8AC3E}">
        <p14:creationId xmlns:p14="http://schemas.microsoft.com/office/powerpoint/2010/main" val="2360283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Renaissance Italy:</a:t>
            </a:r>
            <a:br>
              <a:rPr lang="en-US" dirty="0" smtClean="0"/>
            </a:br>
            <a:r>
              <a:rPr lang="en-US" sz="4000" dirty="0" smtClean="0"/>
              <a:t>A World of Contradiction</a:t>
            </a:r>
            <a:endParaRPr lang="en-US" sz="4000"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i="1" dirty="0" smtClean="0"/>
              <a:t>On the one hand…</a:t>
            </a:r>
          </a:p>
          <a:p>
            <a:pPr marL="0" indent="0">
              <a:buNone/>
            </a:pPr>
            <a:r>
              <a:rPr lang="en-US" i="1" dirty="0"/>
              <a:t>	</a:t>
            </a:r>
            <a:r>
              <a:rPr lang="en-US" i="1" dirty="0" smtClean="0"/>
              <a:t>cultural, artistic, and scientific innovation:</a:t>
            </a:r>
          </a:p>
          <a:p>
            <a:pPr marL="0" indent="0">
              <a:buNone/>
            </a:pPr>
            <a:r>
              <a:rPr lang="en-US" i="1" dirty="0"/>
              <a:t>	</a:t>
            </a:r>
            <a:r>
              <a:rPr lang="en-US" i="1" dirty="0" smtClean="0"/>
              <a:t>	</a:t>
            </a:r>
            <a:r>
              <a:rPr lang="en-US" sz="2000" i="1" dirty="0" smtClean="0"/>
              <a:t>Leonardo da Vinci</a:t>
            </a:r>
          </a:p>
          <a:p>
            <a:pPr marL="0" indent="0">
              <a:buNone/>
            </a:pPr>
            <a:r>
              <a:rPr lang="en-US" sz="2000" i="1" dirty="0"/>
              <a:t>	</a:t>
            </a:r>
            <a:r>
              <a:rPr lang="en-US" sz="2000" i="1" dirty="0" smtClean="0"/>
              <a:t>	Michelangelo</a:t>
            </a:r>
          </a:p>
          <a:p>
            <a:pPr marL="0" indent="0">
              <a:buNone/>
            </a:pPr>
            <a:r>
              <a:rPr lang="en-US" sz="2000" i="1" dirty="0"/>
              <a:t>	</a:t>
            </a:r>
            <a:r>
              <a:rPr lang="en-US" sz="2000" i="1" dirty="0" smtClean="0"/>
              <a:t>	</a:t>
            </a:r>
            <a:r>
              <a:rPr lang="en-US" sz="2000" i="1" dirty="0" err="1" smtClean="0"/>
              <a:t>Ficino</a:t>
            </a:r>
            <a:endParaRPr lang="en-US" sz="2000" i="1" dirty="0" smtClean="0"/>
          </a:p>
          <a:p>
            <a:pPr marL="0" indent="0">
              <a:buNone/>
            </a:pPr>
            <a:r>
              <a:rPr lang="en-US" sz="2000" i="1" dirty="0"/>
              <a:t>	</a:t>
            </a:r>
            <a:r>
              <a:rPr lang="en-US" sz="2000" i="1" dirty="0" smtClean="0"/>
              <a:t>	Raphael</a:t>
            </a:r>
          </a:p>
          <a:p>
            <a:pPr marL="0" indent="0">
              <a:buNone/>
            </a:pPr>
            <a:r>
              <a:rPr lang="en-US" sz="2000" i="1" dirty="0"/>
              <a:t>	</a:t>
            </a:r>
            <a:r>
              <a:rPr lang="en-US" sz="2000" i="1" dirty="0" smtClean="0"/>
              <a:t>	Botticelli</a:t>
            </a:r>
          </a:p>
          <a:p>
            <a:pPr marL="0" indent="0">
              <a:buNone/>
            </a:pPr>
            <a:r>
              <a:rPr lang="en-US" sz="2000" i="1" dirty="0"/>
              <a:t>	</a:t>
            </a:r>
            <a:r>
              <a:rPr lang="en-US" sz="2000" i="1" dirty="0" smtClean="0"/>
              <a:t>	Castiglione</a:t>
            </a:r>
          </a:p>
          <a:p>
            <a:pPr marL="0" indent="0">
              <a:buNone/>
            </a:pPr>
            <a:r>
              <a:rPr lang="en-US" sz="2000" i="1" dirty="0"/>
              <a:t>	</a:t>
            </a:r>
            <a:r>
              <a:rPr lang="en-US" sz="2000" i="1" dirty="0" smtClean="0"/>
              <a:t>	Ariosto</a:t>
            </a:r>
          </a:p>
          <a:p>
            <a:pPr marL="0" indent="0">
              <a:buNone/>
            </a:pPr>
            <a:r>
              <a:rPr lang="en-US" sz="2000" i="1" dirty="0"/>
              <a:t>	</a:t>
            </a:r>
            <a:r>
              <a:rPr lang="en-US" sz="2000" i="1" dirty="0" smtClean="0"/>
              <a:t>	Tasso</a:t>
            </a:r>
          </a:p>
          <a:p>
            <a:pPr marL="0" indent="0">
              <a:buNone/>
            </a:pPr>
            <a:r>
              <a:rPr lang="en-US" sz="2000" i="1" dirty="0"/>
              <a:t>	</a:t>
            </a:r>
            <a:r>
              <a:rPr lang="en-US" sz="2000" i="1" dirty="0" smtClean="0"/>
              <a:t>	</a:t>
            </a:r>
            <a:r>
              <a:rPr lang="en-US" sz="2000" i="1" dirty="0" err="1" smtClean="0"/>
              <a:t>Alberti</a:t>
            </a:r>
            <a:endParaRPr lang="en-US" sz="2000" i="1" dirty="0" smtClean="0"/>
          </a:p>
          <a:p>
            <a:pPr marL="0" indent="0">
              <a:buNone/>
            </a:pPr>
            <a:r>
              <a:rPr lang="en-US" sz="2000" i="1" dirty="0"/>
              <a:t>	</a:t>
            </a:r>
            <a:r>
              <a:rPr lang="en-US" sz="2000" i="1" dirty="0" smtClean="0"/>
              <a:t>	Vasari</a:t>
            </a:r>
          </a:p>
          <a:p>
            <a:pPr marL="0" indent="0">
              <a:buNone/>
            </a:pPr>
            <a:r>
              <a:rPr lang="en-US" sz="2000" i="1" dirty="0"/>
              <a:t>	</a:t>
            </a:r>
            <a:r>
              <a:rPr lang="en-US" sz="2000" i="1" dirty="0" smtClean="0"/>
              <a:t>	Cellini</a:t>
            </a:r>
          </a:p>
          <a:p>
            <a:pPr marL="0" indent="0">
              <a:buNone/>
            </a:pPr>
            <a:r>
              <a:rPr lang="en-US" sz="2000" i="1" dirty="0"/>
              <a:t>	</a:t>
            </a:r>
            <a:r>
              <a:rPr lang="en-US" sz="2000" i="1" dirty="0" smtClean="0"/>
              <a:t>	Galileo</a:t>
            </a:r>
          </a:p>
          <a:p>
            <a:pPr marL="0" indent="0">
              <a:buNone/>
            </a:pPr>
            <a:r>
              <a:rPr lang="en-US" sz="2000" i="1" dirty="0"/>
              <a:t>	</a:t>
            </a:r>
            <a:r>
              <a:rPr lang="en-US" sz="2000" i="1" dirty="0" smtClean="0"/>
              <a:t>	Bruno</a:t>
            </a:r>
          </a:p>
          <a:p>
            <a:pPr marL="0" indent="0">
              <a:buNone/>
            </a:pPr>
            <a:r>
              <a:rPr lang="en-US" sz="2000" i="1" dirty="0"/>
              <a:t>	</a:t>
            </a:r>
            <a:r>
              <a:rPr lang="en-US" sz="2000" i="1" dirty="0" smtClean="0"/>
              <a:t>	</a:t>
            </a:r>
            <a:endParaRPr lang="en-US" sz="2000" i="1" dirty="0"/>
          </a:p>
        </p:txBody>
      </p:sp>
      <p:pic>
        <p:nvPicPr>
          <p:cNvPr id="5" name="Content Placeholder 4"/>
          <p:cNvPicPr>
            <a:picLocks noGrp="1" noChangeAspect="1"/>
          </p:cNvPicPr>
          <p:nvPr>
            <p:ph sz="half" idx="2"/>
          </p:nvPr>
        </p:nvPicPr>
        <p:blipFill>
          <a:blip r:embed="rId3"/>
          <a:srcRect l="-13863" r="-13863"/>
          <a:stretch>
            <a:fillRect/>
          </a:stretch>
        </p:blipFill>
        <p:spPr/>
      </p:pic>
    </p:spTree>
    <p:extLst>
      <p:ext uri="{BB962C8B-B14F-4D97-AF65-F5344CB8AC3E}">
        <p14:creationId xmlns:p14="http://schemas.microsoft.com/office/powerpoint/2010/main" val="4397666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Renaissance Italy:</a:t>
            </a:r>
            <a:br>
              <a:rPr lang="en-US" dirty="0" smtClean="0"/>
            </a:br>
            <a:r>
              <a:rPr lang="en-US" sz="4000" dirty="0" smtClean="0"/>
              <a:t>A World of Contradiction</a:t>
            </a:r>
            <a:endParaRPr lang="en-US" sz="4000" dirty="0"/>
          </a:p>
        </p:txBody>
      </p:sp>
      <p:sp>
        <p:nvSpPr>
          <p:cNvPr id="3" name="Content Placeholder 2"/>
          <p:cNvSpPr>
            <a:spLocks noGrp="1"/>
          </p:cNvSpPr>
          <p:nvPr>
            <p:ph sz="half" idx="1"/>
          </p:nvPr>
        </p:nvSpPr>
        <p:spPr/>
        <p:txBody>
          <a:bodyPr>
            <a:normAutofit lnSpcReduction="10000"/>
          </a:bodyPr>
          <a:lstStyle/>
          <a:p>
            <a:pPr marL="0" indent="0">
              <a:buNone/>
            </a:pPr>
            <a:r>
              <a:rPr lang="en-US" i="1" dirty="0" smtClean="0"/>
              <a:t>On the other hand…</a:t>
            </a:r>
          </a:p>
          <a:p>
            <a:pPr marL="0" indent="0">
              <a:buNone/>
            </a:pPr>
            <a:r>
              <a:rPr lang="en-US" i="1" dirty="0"/>
              <a:t>	</a:t>
            </a:r>
            <a:r>
              <a:rPr lang="en-US" sz="2400" i="1" dirty="0" smtClean="0"/>
              <a:t>political turmoil, conflict, internal strife, external invasions:</a:t>
            </a:r>
          </a:p>
          <a:p>
            <a:pPr marL="0" indent="0">
              <a:buNone/>
            </a:pPr>
            <a:r>
              <a:rPr lang="en-US" sz="2400" i="1" dirty="0" smtClean="0"/>
              <a:t>	</a:t>
            </a:r>
            <a:r>
              <a:rPr lang="en-US" sz="2000" i="1" dirty="0" smtClean="0"/>
              <a:t>French invasion, 1494</a:t>
            </a:r>
          </a:p>
          <a:p>
            <a:pPr marL="0" indent="0">
              <a:buNone/>
            </a:pPr>
            <a:r>
              <a:rPr lang="en-US" sz="2000" i="1" dirty="0"/>
              <a:t>	</a:t>
            </a:r>
            <a:r>
              <a:rPr lang="en-US" sz="2000" i="1" dirty="0" smtClean="0"/>
              <a:t>French Invasion, 1499</a:t>
            </a:r>
          </a:p>
          <a:p>
            <a:pPr marL="0" indent="0">
              <a:buNone/>
            </a:pPr>
            <a:r>
              <a:rPr lang="en-US" sz="2000" i="1" dirty="0" smtClean="0"/>
              <a:t>	French Invasion, 1525</a:t>
            </a:r>
          </a:p>
          <a:p>
            <a:pPr marL="0" indent="0">
              <a:buNone/>
            </a:pPr>
            <a:r>
              <a:rPr lang="en-US" sz="2000" i="1" dirty="0" smtClean="0"/>
              <a:t>	Spanish, Holy Roman Empire, Invasion &amp; Sack of Rome, 1527</a:t>
            </a:r>
          </a:p>
          <a:p>
            <a:pPr marL="0" indent="0">
              <a:buNone/>
            </a:pPr>
            <a:endParaRPr lang="en-US" sz="2000" i="1" dirty="0"/>
          </a:p>
          <a:p>
            <a:pPr marL="0" indent="0">
              <a:buNone/>
            </a:pPr>
            <a:r>
              <a:rPr lang="en-US" sz="2000" i="1" dirty="0" smtClean="0"/>
              <a:t>Plus:  Condottiere (mercenary warlords) like </a:t>
            </a:r>
            <a:r>
              <a:rPr lang="en-US" sz="2000" i="1" dirty="0" err="1" smtClean="0"/>
              <a:t>Braccio</a:t>
            </a:r>
            <a:r>
              <a:rPr lang="en-US" sz="2000" i="1" dirty="0" smtClean="0"/>
              <a:t> </a:t>
            </a:r>
            <a:r>
              <a:rPr lang="en-US" sz="2000" i="1" dirty="0" err="1" smtClean="0"/>
              <a:t>Fortebraccio</a:t>
            </a:r>
            <a:endParaRPr lang="en-US" sz="2000" i="1" dirty="0"/>
          </a:p>
        </p:txBody>
      </p:sp>
      <p:pic>
        <p:nvPicPr>
          <p:cNvPr id="11" name="Content Placeholder 10"/>
          <p:cNvPicPr>
            <a:picLocks noGrp="1" noChangeAspect="1"/>
          </p:cNvPicPr>
          <p:nvPr>
            <p:ph sz="half" idx="2"/>
          </p:nvPr>
        </p:nvPicPr>
        <p:blipFill>
          <a:blip r:embed="rId3"/>
          <a:srcRect l="-11275" r="-11275"/>
          <a:stretch>
            <a:fillRect/>
          </a:stretch>
        </p:blipFill>
        <p:spPr/>
      </p:pic>
    </p:spTree>
    <p:extLst>
      <p:ext uri="{BB962C8B-B14F-4D97-AF65-F5344CB8AC3E}">
        <p14:creationId xmlns:p14="http://schemas.microsoft.com/office/powerpoint/2010/main" val="27537508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3387</TotalTime>
  <Words>1325</Words>
  <Application>Microsoft Macintosh PowerPoint</Application>
  <PresentationFormat>On-screen Show (4:3)</PresentationFormat>
  <Paragraphs>195</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 Black </vt:lpstr>
      <vt:lpstr>Humanities Core Course Fall 2015:  Section 3 Georges  Van Den Abbeele</vt:lpstr>
      <vt:lpstr>Humanities Core Course Fall 2015:  Section 3</vt:lpstr>
      <vt:lpstr>Syllogism</vt:lpstr>
      <vt:lpstr>Syllogism</vt:lpstr>
      <vt:lpstr>Syllogism</vt:lpstr>
      <vt:lpstr>Syllogism</vt:lpstr>
      <vt:lpstr>Niccolò Machiavelli 1469-1527</vt:lpstr>
      <vt:lpstr>Renaissance Italy: A World of Contradiction</vt:lpstr>
      <vt:lpstr>Renaissance Italy: A World of Contradiction</vt:lpstr>
      <vt:lpstr>Florence:  From Republic to ?</vt:lpstr>
      <vt:lpstr>Florence:  From Republic to ?</vt:lpstr>
      <vt:lpstr>Florence:  From Republic to Principality</vt:lpstr>
      <vt:lpstr> The Prince (Il Principe) = the leader  “Of Principalities”</vt:lpstr>
      <vt:lpstr>Dedicated to Lorenzo di Piero de’ Medici (grandson of Il Magnifico)</vt:lpstr>
      <vt:lpstr>Argumentative Structure</vt:lpstr>
      <vt:lpstr>PowerPoint Presentation</vt:lpstr>
      <vt:lpstr>On the other hand . . .</vt:lpstr>
      <vt:lpstr>And more . . . (note the change in perspective)</vt:lpstr>
      <vt:lpstr>Example</vt:lpstr>
      <vt:lpstr>Virtù vs Fortuna</vt:lpstr>
      <vt:lpstr>Fortuna or “Lady Luck” a gendered and misogynist stereotype</vt:lpstr>
      <vt:lpstr>Virtù vs. Fortuna</vt:lpstr>
      <vt:lpstr>Virtù vs. Fortuna</vt:lpstr>
      <vt:lpstr>Virtù vs. Fortuna</vt:lpstr>
      <vt:lpstr>Virtù vs. Fortuna</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Humanities Core Course Fall 2013:  Section 3</dc:title>
  <dc:creator>Georges Van Den Abbeele</dc:creator>
  <cp:lastModifiedBy>Georges Van Den Abbeele</cp:lastModifiedBy>
  <cp:revision>100</cp:revision>
  <dcterms:created xsi:type="dcterms:W3CDTF">2013-11-11T23:37:21Z</dcterms:created>
  <dcterms:modified xsi:type="dcterms:W3CDTF">2015-11-06T13:34:44Z</dcterms:modified>
</cp:coreProperties>
</file>