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sldIdLst>
    <p:sldId id="348" r:id="rId2"/>
    <p:sldId id="256" r:id="rId3"/>
    <p:sldId id="361" r:id="rId4"/>
    <p:sldId id="362" r:id="rId5"/>
    <p:sldId id="358" r:id="rId6"/>
    <p:sldId id="349" r:id="rId7"/>
    <p:sldId id="350" r:id="rId8"/>
    <p:sldId id="351" r:id="rId9"/>
    <p:sldId id="352" r:id="rId10"/>
    <p:sldId id="353" r:id="rId11"/>
    <p:sldId id="354" r:id="rId12"/>
    <p:sldId id="355" r:id="rId13"/>
    <p:sldId id="300" r:id="rId14"/>
    <p:sldId id="330" r:id="rId15"/>
    <p:sldId id="346" r:id="rId16"/>
    <p:sldId id="347" r:id="rId17"/>
    <p:sldId id="306" r:id="rId18"/>
    <p:sldId id="363" r:id="rId19"/>
    <p:sldId id="305" r:id="rId20"/>
    <p:sldId id="332" r:id="rId21"/>
    <p:sldId id="335" r:id="rId22"/>
    <p:sldId id="336" r:id="rId23"/>
    <p:sldId id="359" r:id="rId24"/>
    <p:sldId id="337" r:id="rId25"/>
    <p:sldId id="36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2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8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0E542C-FC95-2945-955C-AC257ECD742B}" type="datetimeFigureOut">
              <a:rPr lang="en-US" smtClean="0"/>
              <a:pPr/>
              <a:t>4/2/16</a:t>
            </a:fld>
            <a:endParaRPr lang="en-US"/>
          </a:p>
        </p:txBody>
      </p:sp>
      <p:sp>
        <p:nvSpPr>
          <p:cNvPr id="16" name="Slide Number Placeholder 15"/>
          <p:cNvSpPr>
            <a:spLocks noGrp="1"/>
          </p:cNvSpPr>
          <p:nvPr>
            <p:ph type="sldNum" sz="quarter" idx="11"/>
          </p:nvPr>
        </p:nvSpPr>
        <p:spPr/>
        <p:txBody>
          <a:bodyPr/>
          <a:lstStyle/>
          <a:p>
            <a:fld id="{011863B9-7C65-D14C-B6D7-3007BD4579C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0E542C-FC95-2945-955C-AC257ECD742B}" type="datetimeFigureOut">
              <a:rPr lang="en-US" smtClean="0"/>
              <a:pPr/>
              <a:t>4/2/16</a:t>
            </a:fld>
            <a:endParaRPr lang="en-US"/>
          </a:p>
        </p:txBody>
      </p:sp>
      <p:sp>
        <p:nvSpPr>
          <p:cNvPr id="15" name="Slide Number Placeholder 14"/>
          <p:cNvSpPr>
            <a:spLocks noGrp="1"/>
          </p:cNvSpPr>
          <p:nvPr>
            <p:ph type="sldNum" sz="quarter" idx="15"/>
          </p:nvPr>
        </p:nvSpPr>
        <p:spPr/>
        <p:txBody>
          <a:bodyPr/>
          <a:lstStyle>
            <a:lvl1pPr algn="ctr">
              <a:defRPr/>
            </a:lvl1pPr>
          </a:lstStyle>
          <a:p>
            <a:fld id="{70D5B9CA-78E3-824B-90C3-AAD8BB13213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6DB27C-A513-4C42-B94B-53B99CD8A008}" type="datetime1">
              <a:rPr lang="en-US" smtClean="0"/>
              <a:pPr/>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0E542C-FC95-2945-955C-AC257ECD742B}" type="datetimeFigureOut">
              <a:rPr lang="en-US" smtClean="0"/>
              <a:pPr/>
              <a:t>4/2/16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D5B9CA-78E3-824B-90C3-AAD8BB13213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10E542C-FC95-2945-955C-AC257ECD742B}" type="datetimeFigureOut">
              <a:rPr lang="en-US" smtClean="0"/>
              <a:pPr/>
              <a:t>4/2/16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E542C-FC95-2945-955C-AC257ECD742B}" type="datetimeFigureOut">
              <a:rPr lang="en-US" smtClean="0"/>
              <a:pPr/>
              <a:t>4/2/16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542C-FC95-2945-955C-AC257ECD742B}" type="datetimeFigureOut">
              <a:rPr lang="en-US" smtClean="0"/>
              <a:pPr/>
              <a:t>4/2/16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0E542C-FC95-2945-955C-AC257ECD742B}" type="datetimeFigureOut">
              <a:rPr lang="en-US" smtClean="0"/>
              <a:pPr/>
              <a:t>4/2/16</a:t>
            </a:fld>
            <a:endParaRPr lang="en-US"/>
          </a:p>
        </p:txBody>
      </p:sp>
      <p:sp>
        <p:nvSpPr>
          <p:cNvPr id="9" name="Slide Number Placeholder 8"/>
          <p:cNvSpPr>
            <a:spLocks noGrp="1"/>
          </p:cNvSpPr>
          <p:nvPr>
            <p:ph type="sldNum" sz="quarter" idx="15"/>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0E542C-FC95-2945-955C-AC257ECD742B}" type="datetimeFigureOut">
              <a:rPr lang="en-US" smtClean="0"/>
              <a:pPr/>
              <a:t>4/2/16</a:t>
            </a:fld>
            <a:endParaRPr lang="en-US"/>
          </a:p>
        </p:txBody>
      </p:sp>
      <p:sp>
        <p:nvSpPr>
          <p:cNvPr id="9" name="Slide Number Placeholder 8"/>
          <p:cNvSpPr>
            <a:spLocks noGrp="1"/>
          </p:cNvSpPr>
          <p:nvPr>
            <p:ph type="sldNum" sz="quarter" idx="11"/>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0E542C-FC95-2945-955C-AC257ECD742B}" type="datetimeFigureOut">
              <a:rPr lang="en-US" smtClean="0"/>
              <a:pPr/>
              <a:t>4/2/16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D5B9CA-78E3-824B-90C3-AAD8BB13213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399739"/>
            <a:ext cx="8305800" cy="893665"/>
          </a:xfrm>
          <a:ln>
            <a:solidFill>
              <a:schemeClr val="accent6">
                <a:lumMod val="60000"/>
                <a:lumOff val="40000"/>
              </a:schemeClr>
            </a:solidFill>
          </a:ln>
        </p:spPr>
        <p:txBody>
          <a:bodyPr/>
          <a:lstStyle/>
          <a:p>
            <a:r>
              <a:rPr lang="en-US" dirty="0" smtClean="0"/>
              <a:t>Gay is not the New Black: </a:t>
            </a:r>
            <a:r>
              <a:rPr lang="en-US" dirty="0" err="1" smtClean="0"/>
              <a:t>Homonormative</a:t>
            </a:r>
            <a:r>
              <a:rPr lang="en-US" dirty="0" smtClean="0"/>
              <a:t> Citizenship and the “Don’t Ask, Don’t Tell” Policy</a:t>
            </a:r>
            <a:endParaRPr lang="en-US" dirty="0"/>
          </a:p>
        </p:txBody>
      </p:sp>
      <p:sp>
        <p:nvSpPr>
          <p:cNvPr id="3" name="Title 2"/>
          <p:cNvSpPr>
            <a:spLocks noGrp="1"/>
          </p:cNvSpPr>
          <p:nvPr>
            <p:ph type="ctrTitle"/>
          </p:nvPr>
        </p:nvSpPr>
        <p:spPr>
          <a:xfrm>
            <a:off x="457200" y="129873"/>
            <a:ext cx="8305800" cy="1168854"/>
          </a:xfrm>
        </p:spPr>
        <p:txBody>
          <a:bodyPr/>
          <a:lstStyle/>
          <a:p>
            <a:r>
              <a:rPr lang="en-US" sz="3200" b="1" dirty="0" smtClean="0"/>
              <a:t>FRIDAY FORUM  </a:t>
            </a:r>
            <a:r>
              <a:rPr lang="en-US" sz="2800" b="1" dirty="0" smtClean="0"/>
              <a:t>April 8 11:00  HIB 135</a:t>
            </a:r>
            <a:br>
              <a:rPr lang="en-US" sz="2800" b="1" dirty="0" smtClean="0"/>
            </a:br>
            <a:r>
              <a:rPr lang="en-US" sz="2800" b="1" dirty="0" smtClean="0"/>
              <a:t>Jeanne </a:t>
            </a:r>
            <a:r>
              <a:rPr lang="en-US" sz="2800" b="1" dirty="0" err="1" smtClean="0"/>
              <a:t>Scheper</a:t>
            </a:r>
            <a:r>
              <a:rPr lang="en-US" sz="2800" b="1" dirty="0" smtClean="0"/>
              <a:t>, Department of Gender &amp; Sexuality Studies</a:t>
            </a:r>
            <a:endParaRPr lang="en-US" sz="3200" b="1" dirty="0"/>
          </a:p>
        </p:txBody>
      </p:sp>
      <p:sp>
        <p:nvSpPr>
          <p:cNvPr id="6" name="TextBox 5"/>
          <p:cNvSpPr txBox="1"/>
          <p:nvPr/>
        </p:nvSpPr>
        <p:spPr>
          <a:xfrm>
            <a:off x="303056" y="49634"/>
            <a:ext cx="8716474" cy="369332"/>
          </a:xfrm>
          <a:prstGeom prst="rect">
            <a:avLst/>
          </a:prstGeom>
          <a:noFill/>
          <a:ln>
            <a:solidFill>
              <a:schemeClr val="tx1"/>
            </a:solidFill>
          </a:ln>
        </p:spPr>
        <p:txBody>
          <a:bodyPr wrap="square" rtlCol="0">
            <a:spAutoFit/>
          </a:bodyPr>
          <a:lstStyle/>
          <a:p>
            <a:pPr algn="ctr"/>
            <a:endParaRPr lang="en-US" dirty="0">
              <a:solidFill>
                <a:schemeClr val="bg1"/>
              </a:solidFill>
            </a:endParaRPr>
          </a:p>
        </p:txBody>
      </p:sp>
      <p:pic>
        <p:nvPicPr>
          <p:cNvPr id="8" name="Picture 7" descr="unnam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71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issell149.jpg"/>
          <p:cNvPicPr>
            <a:picLocks noGrp="1" noChangeAspect="1"/>
          </p:cNvPicPr>
          <p:nvPr>
            <p:ph idx="1"/>
          </p:nvPr>
        </p:nvPicPr>
        <p:blipFill>
          <a:blip r:embed="rId2"/>
          <a:srcRect l="-65038" r="-65038"/>
          <a:stretch>
            <a:fillRect/>
          </a:stretch>
        </p:blipFill>
        <p:spPr>
          <a:xfrm>
            <a:off x="0" y="917144"/>
            <a:ext cx="9144000" cy="5178856"/>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20664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ort.timer.jpg"/>
          <p:cNvPicPr>
            <a:picLocks noGrp="1" noChangeAspect="1"/>
          </p:cNvPicPr>
          <p:nvPr>
            <p:ph idx="1"/>
          </p:nvPr>
        </p:nvPicPr>
        <p:blipFill>
          <a:blip r:embed="rId2"/>
          <a:srcRect l="-35976" r="-35976"/>
          <a:stretch>
            <a:fillRect/>
          </a:stretch>
        </p:blipFill>
        <p:spPr/>
      </p:pic>
      <p:sp>
        <p:nvSpPr>
          <p:cNvPr id="3" name="Title 2"/>
          <p:cNvSpPr>
            <a:spLocks noGrp="1"/>
          </p:cNvSpPr>
          <p:nvPr>
            <p:ph type="title"/>
          </p:nvPr>
        </p:nvSpPr>
        <p:spPr/>
        <p:txBody>
          <a:bodyPr/>
          <a:lstStyle/>
          <a:p>
            <a:r>
              <a:rPr lang="en-US" dirty="0" smtClean="0"/>
              <a:t>The short timer</a:t>
            </a:r>
            <a:endParaRPr lang="en-US" dirty="0"/>
          </a:p>
        </p:txBody>
      </p:sp>
    </p:spTree>
    <p:extLst>
      <p:ext uri="{BB962C8B-B14F-4D97-AF65-F5344CB8AC3E}">
        <p14:creationId xmlns:p14="http://schemas.microsoft.com/office/powerpoint/2010/main" val="22358470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4-03 at 12.55.52 PM.png"/>
          <p:cNvPicPr>
            <a:picLocks noGrp="1" noChangeAspect="1"/>
          </p:cNvPicPr>
          <p:nvPr>
            <p:ph idx="1"/>
          </p:nvPr>
        </p:nvPicPr>
        <p:blipFill>
          <a:blip r:embed="rId2">
            <a:extLst>
              <a:ext uri="{28A0092B-C50C-407E-A947-70E740481C1C}">
                <a14:useLocalDpi xmlns:a14="http://schemas.microsoft.com/office/drawing/2010/main" val="0"/>
              </a:ext>
            </a:extLst>
          </a:blip>
          <a:srcRect t="-51388" b="-51388"/>
          <a:stretch>
            <a:fillRect/>
          </a:stretch>
        </p:blipFill>
        <p:spPr>
          <a:xfrm>
            <a:off x="457200" y="0"/>
            <a:ext cx="8229600" cy="4656852"/>
          </a:xfrm>
        </p:spPr>
      </p:pic>
      <p:sp>
        <p:nvSpPr>
          <p:cNvPr id="3" name="Title 2"/>
          <p:cNvSpPr>
            <a:spLocks noGrp="1"/>
          </p:cNvSpPr>
          <p:nvPr>
            <p:ph type="title"/>
          </p:nvPr>
        </p:nvSpPr>
        <p:spPr>
          <a:xfrm>
            <a:off x="457200" y="152400"/>
            <a:ext cx="8229600" cy="747299"/>
          </a:xfrm>
        </p:spPr>
        <p:txBody>
          <a:bodyPr/>
          <a:lstStyle/>
          <a:p>
            <a:r>
              <a:rPr lang="en-US" dirty="0" smtClean="0"/>
              <a:t>Stanley Kubrick 1928 - 1999</a:t>
            </a:r>
            <a:endParaRPr lang="en-US" dirty="0"/>
          </a:p>
        </p:txBody>
      </p:sp>
      <p:pic>
        <p:nvPicPr>
          <p:cNvPr id="5" name="Picture 4" descr="Screen Shot 2016-04-03 at 12.56.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4034"/>
            <a:ext cx="9144000" cy="2368230"/>
          </a:xfrm>
          <a:prstGeom prst="rect">
            <a:avLst/>
          </a:prstGeom>
        </p:spPr>
      </p:pic>
    </p:spTree>
    <p:extLst>
      <p:ext uri="{BB962C8B-B14F-4D97-AF65-F5344CB8AC3E}">
        <p14:creationId xmlns:p14="http://schemas.microsoft.com/office/powerpoint/2010/main" val="3848192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ivate_benjamin.jpg"/>
          <p:cNvPicPr>
            <a:picLocks noGrp="1" noChangeAspect="1"/>
          </p:cNvPicPr>
          <p:nvPr>
            <p:ph idx="1"/>
          </p:nvPr>
        </p:nvPicPr>
        <p:blipFill>
          <a:blip r:embed="rId2"/>
          <a:srcRect l="464" r="-1418"/>
          <a:stretch>
            <a:fillRect/>
          </a:stretch>
        </p:blipFill>
        <p:spPr>
          <a:xfrm>
            <a:off x="221390" y="3635075"/>
            <a:ext cx="2316497" cy="3129569"/>
          </a:xfrm>
        </p:spPr>
      </p:pic>
      <p:sp>
        <p:nvSpPr>
          <p:cNvPr id="3" name="Title 2"/>
          <p:cNvSpPr>
            <a:spLocks noGrp="1"/>
          </p:cNvSpPr>
          <p:nvPr>
            <p:ph type="title"/>
          </p:nvPr>
        </p:nvSpPr>
        <p:spPr>
          <a:xfrm>
            <a:off x="0" y="152401"/>
            <a:ext cx="8686800" cy="1081026"/>
          </a:xfrm>
        </p:spPr>
        <p:txBody>
          <a:bodyPr/>
          <a:lstStyle/>
          <a:p>
            <a:r>
              <a:rPr lang="en-US" dirty="0" smtClean="0"/>
              <a:t> </a:t>
            </a:r>
            <a:endParaRPr lang="en-US" dirty="0"/>
          </a:p>
        </p:txBody>
      </p:sp>
      <p:pic>
        <p:nvPicPr>
          <p:cNvPr id="5" name="Picture 4" descr="the-boys-in-company-c-movie-poster-1978-1020233710.jpg"/>
          <p:cNvPicPr>
            <a:picLocks noChangeAspect="1"/>
          </p:cNvPicPr>
          <p:nvPr/>
        </p:nvPicPr>
        <p:blipFill>
          <a:blip r:embed="rId3"/>
          <a:stretch>
            <a:fillRect/>
          </a:stretch>
        </p:blipFill>
        <p:spPr>
          <a:xfrm>
            <a:off x="4466298" y="1404815"/>
            <a:ext cx="2006536" cy="3210171"/>
          </a:xfrm>
          <a:prstGeom prst="rect">
            <a:avLst/>
          </a:prstGeom>
        </p:spPr>
      </p:pic>
      <p:pic>
        <p:nvPicPr>
          <p:cNvPr id="6" name="Picture 5" descr="51BSeQx4ihL.jpg"/>
          <p:cNvPicPr>
            <a:picLocks noChangeAspect="1"/>
          </p:cNvPicPr>
          <p:nvPr/>
        </p:nvPicPr>
        <p:blipFill>
          <a:blip r:embed="rId4"/>
          <a:stretch>
            <a:fillRect/>
          </a:stretch>
        </p:blipFill>
        <p:spPr>
          <a:xfrm>
            <a:off x="7070603" y="3130964"/>
            <a:ext cx="2073397" cy="3067305"/>
          </a:xfrm>
          <a:prstGeom prst="rect">
            <a:avLst/>
          </a:prstGeom>
        </p:spPr>
      </p:pic>
      <p:pic>
        <p:nvPicPr>
          <p:cNvPr id="7" name="Picture 6" descr="936full-an-officer-and-a-gentleman-poster.jpg"/>
          <p:cNvPicPr>
            <a:picLocks noChangeAspect="1"/>
          </p:cNvPicPr>
          <p:nvPr/>
        </p:nvPicPr>
        <p:blipFill>
          <a:blip r:embed="rId5"/>
          <a:stretch>
            <a:fillRect/>
          </a:stretch>
        </p:blipFill>
        <p:spPr>
          <a:xfrm flipV="1">
            <a:off x="3897059" y="6152550"/>
            <a:ext cx="2575775" cy="45719"/>
          </a:xfrm>
          <a:prstGeom prst="rect">
            <a:avLst/>
          </a:prstGeom>
        </p:spPr>
      </p:pic>
      <p:pic>
        <p:nvPicPr>
          <p:cNvPr id="8" name="Picture 7" descr="jarhead.jpg"/>
          <p:cNvPicPr>
            <a:picLocks noChangeAspect="1"/>
          </p:cNvPicPr>
          <p:nvPr/>
        </p:nvPicPr>
        <p:blipFill>
          <a:blip r:embed="rId6"/>
          <a:stretch>
            <a:fillRect/>
          </a:stretch>
        </p:blipFill>
        <p:spPr>
          <a:xfrm>
            <a:off x="221390" y="247650"/>
            <a:ext cx="2177369" cy="3252484"/>
          </a:xfrm>
          <a:prstGeom prst="rect">
            <a:avLst/>
          </a:prstGeom>
        </p:spPr>
      </p:pic>
      <p:pic>
        <p:nvPicPr>
          <p:cNvPr id="9" name="Picture 8" descr="images.jpg"/>
          <p:cNvPicPr>
            <a:picLocks noChangeAspect="1"/>
          </p:cNvPicPr>
          <p:nvPr/>
        </p:nvPicPr>
        <p:blipFill>
          <a:blip r:embed="rId7"/>
          <a:stretch>
            <a:fillRect/>
          </a:stretch>
        </p:blipFill>
        <p:spPr>
          <a:xfrm>
            <a:off x="6286500" y="152401"/>
            <a:ext cx="2857500" cy="2857500"/>
          </a:xfrm>
          <a:prstGeom prst="rect">
            <a:avLst/>
          </a:prstGeom>
        </p:spPr>
      </p:pic>
      <p:pic>
        <p:nvPicPr>
          <p:cNvPr id="10" name="Picture 9" descr="18930.jpg"/>
          <p:cNvPicPr>
            <a:picLocks noChangeAspect="1"/>
          </p:cNvPicPr>
          <p:nvPr/>
        </p:nvPicPr>
        <p:blipFill>
          <a:blip r:embed="rId8"/>
          <a:srcRect b="37113"/>
          <a:stretch>
            <a:fillRect/>
          </a:stretch>
        </p:blipFill>
        <p:spPr>
          <a:xfrm>
            <a:off x="2724362" y="4614986"/>
            <a:ext cx="4124851" cy="2132112"/>
          </a:xfrm>
          <a:prstGeom prst="rect">
            <a:avLst/>
          </a:prstGeom>
        </p:spPr>
      </p:pic>
      <p:pic>
        <p:nvPicPr>
          <p:cNvPr id="11" name="Picture 10" descr="220px-Stripesposter.jpg"/>
          <p:cNvPicPr>
            <a:picLocks noChangeAspect="1"/>
          </p:cNvPicPr>
          <p:nvPr/>
        </p:nvPicPr>
        <p:blipFill>
          <a:blip r:embed="rId9"/>
          <a:stretch>
            <a:fillRect/>
          </a:stretch>
        </p:blipFill>
        <p:spPr>
          <a:xfrm>
            <a:off x="2398759" y="247650"/>
            <a:ext cx="2095500" cy="3181350"/>
          </a:xfrm>
          <a:prstGeom prst="rect">
            <a:avLst/>
          </a:prstGeom>
        </p:spPr>
      </p:pic>
      <p:sp>
        <p:nvSpPr>
          <p:cNvPr id="13" name="TextBox 12"/>
          <p:cNvSpPr txBox="1"/>
          <p:nvPr/>
        </p:nvSpPr>
        <p:spPr>
          <a:xfrm>
            <a:off x="4649195" y="570893"/>
            <a:ext cx="1328008" cy="830997"/>
          </a:xfrm>
          <a:prstGeom prst="rect">
            <a:avLst/>
          </a:prstGeom>
          <a:noFill/>
        </p:spPr>
        <p:txBody>
          <a:bodyPr wrap="none" rtlCol="0">
            <a:spAutoFit/>
          </a:bodyPr>
          <a:lstStyle/>
          <a:p>
            <a:r>
              <a:rPr lang="en-US" sz="2400" dirty="0" smtClean="0"/>
              <a:t>Basic</a:t>
            </a:r>
          </a:p>
          <a:p>
            <a:r>
              <a:rPr lang="en-US" sz="2400" dirty="0" smtClean="0"/>
              <a:t>Training</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dirty="0" smtClean="0"/>
              <a:t>“When an individual enters the presence of others, they  commonly seek to acquire information about him or to bring into play information about him already possessed.  They will be interested in his general socioeconomic status, his conception of self, his attitude toward them, his competence, his trustworthiness, etc.  Although some of this information seems to be sought almost as an end in itself, there are usually quite practical reasons for acquiring it.  Information about the individual helps to define the situation, enabling others to know in advance how best to act in order to call forth a desired response from him.  (1)</a:t>
            </a:r>
            <a:endParaRPr lang="en-US" dirty="0"/>
          </a:p>
        </p:txBody>
      </p:sp>
      <p:sp>
        <p:nvSpPr>
          <p:cNvPr id="3" name="Title 2"/>
          <p:cNvSpPr>
            <a:spLocks noGrp="1"/>
          </p:cNvSpPr>
          <p:nvPr>
            <p:ph type="title"/>
          </p:nvPr>
        </p:nvSpPr>
        <p:spPr>
          <a:xfrm>
            <a:off x="457200" y="304800"/>
            <a:ext cx="8229600" cy="1219200"/>
          </a:xfrm>
        </p:spPr>
        <p:txBody>
          <a:bodyPr>
            <a:normAutofit fontScale="90000"/>
          </a:bodyPr>
          <a:lstStyle/>
          <a:p>
            <a:r>
              <a:rPr lang="en-US" dirty="0" smtClean="0"/>
              <a:t>Erving </a:t>
            </a:r>
            <a:r>
              <a:rPr lang="en-US" dirty="0" err="1" smtClean="0"/>
              <a:t>Goffman</a:t>
            </a:r>
            <a:r>
              <a:rPr lang="en-US" dirty="0" smtClean="0"/>
              <a:t>, </a:t>
            </a:r>
            <a:r>
              <a:rPr lang="en-US" i="1" dirty="0" smtClean="0"/>
              <a:t>Presentation of Self in Everyday Life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5049"/>
            <a:ext cx="8229600" cy="5200952"/>
          </a:xfrm>
        </p:spPr>
        <p:txBody>
          <a:bodyPr>
            <a:normAutofit fontScale="85000" lnSpcReduction="20000"/>
          </a:bodyPr>
          <a:lstStyle/>
          <a:p>
            <a:pPr>
              <a:buNone/>
            </a:pPr>
            <a:r>
              <a:rPr lang="en-US" dirty="0" smtClean="0"/>
              <a:t>In his 1908 classic work, </a:t>
            </a:r>
            <a:r>
              <a:rPr lang="en-US" i="1" dirty="0" smtClean="0"/>
              <a:t>Rites de Passage</a:t>
            </a:r>
            <a:r>
              <a:rPr lang="en-US" dirty="0" smtClean="0">
                <a:ln>
                  <a:solidFill>
                    <a:schemeClr val="accent5">
                      <a:lumMod val="50000"/>
                    </a:schemeClr>
                  </a:solidFill>
                </a:ln>
              </a:rPr>
              <a:t>, </a:t>
            </a:r>
            <a:r>
              <a:rPr lang="en-US" dirty="0" smtClean="0">
                <a:ln>
                  <a:solidFill>
                    <a:srgbClr val="35ACA2"/>
                  </a:solidFill>
                </a:ln>
              </a:rPr>
              <a:t>Arnold van </a:t>
            </a:r>
            <a:r>
              <a:rPr lang="en-US" dirty="0" err="1" smtClean="0">
                <a:ln>
                  <a:solidFill>
                    <a:srgbClr val="35ACA2"/>
                  </a:solidFill>
                </a:ln>
              </a:rPr>
              <a:t>Gennep</a:t>
            </a:r>
            <a:r>
              <a:rPr lang="en-US" dirty="0" smtClean="0">
                <a:ln>
                  <a:solidFill>
                    <a:srgbClr val="35ACA2"/>
                  </a:solidFill>
                </a:ln>
              </a:rPr>
              <a:t> </a:t>
            </a:r>
            <a:r>
              <a:rPr lang="en-US" dirty="0" smtClean="0"/>
              <a:t>defines </a:t>
            </a:r>
            <a:r>
              <a:rPr lang="en-US" dirty="0" err="1" smtClean="0"/>
              <a:t>liminality</a:t>
            </a:r>
            <a:r>
              <a:rPr lang="en-US" dirty="0" smtClean="0"/>
              <a:t> as the middle stage in initiation rituals.  The initiate has not arrived at his new status, nor is he situated in his old state; he is between. (e.g. neither civilian nor Marine)</a:t>
            </a:r>
          </a:p>
          <a:p>
            <a:pPr>
              <a:buNone/>
            </a:pPr>
            <a:r>
              <a:rPr lang="en-US" dirty="0" err="1" smtClean="0"/>
              <a:t>Liminality</a:t>
            </a:r>
            <a:r>
              <a:rPr lang="en-US" dirty="0" smtClean="0"/>
              <a:t> can be a state of confusion; what one thought one knew no longer pertains.</a:t>
            </a:r>
          </a:p>
          <a:p>
            <a:pPr>
              <a:buNone/>
            </a:pPr>
            <a:r>
              <a:rPr lang="en-US" dirty="0" smtClean="0"/>
              <a:t>In </a:t>
            </a:r>
            <a:r>
              <a:rPr lang="en-US" i="1" dirty="0" smtClean="0"/>
              <a:t>The Ritual Process </a:t>
            </a:r>
            <a:r>
              <a:rPr lang="en-US" dirty="0" smtClean="0"/>
              <a:t>(1969), </a:t>
            </a:r>
            <a:r>
              <a:rPr lang="en-US" dirty="0" smtClean="0">
                <a:ln>
                  <a:solidFill>
                    <a:schemeClr val="accent4"/>
                  </a:solidFill>
                </a:ln>
              </a:rPr>
              <a:t>Victor Turner </a:t>
            </a:r>
            <a:r>
              <a:rPr lang="en-US" dirty="0" smtClean="0"/>
              <a:t>further refines the concept:</a:t>
            </a:r>
          </a:p>
          <a:p>
            <a:pPr>
              <a:buNone/>
            </a:pPr>
            <a:r>
              <a:rPr lang="en-US" dirty="0" smtClean="0"/>
              <a:t>	The neophyte in </a:t>
            </a:r>
            <a:r>
              <a:rPr lang="en-US" dirty="0" err="1" smtClean="0"/>
              <a:t>liminality</a:t>
            </a:r>
            <a:r>
              <a:rPr lang="en-US" dirty="0" smtClean="0"/>
              <a:t> must be a tabula rasa, a blank slate, on which is inscribed the knowledge and wisdom of the group, in those respects that pertain to the new status.  The ordeals and humiliations…to which neophytes are submitted represent partly a destruction of the previous status and partly a tempering of their essence in order to prepare them to cope with their new responsibilities and restrain them in advance from abusing their new privileges.  They have to be shown that in themselves they are clay or dust, mere matter, whose form is impressed upon them by society. (103)</a:t>
            </a:r>
          </a:p>
          <a:p>
            <a:pPr>
              <a:buNone/>
            </a:pPr>
            <a:endParaRPr lang="en-US" dirty="0"/>
          </a:p>
        </p:txBody>
      </p:sp>
      <p:sp>
        <p:nvSpPr>
          <p:cNvPr id="3" name="Title 2"/>
          <p:cNvSpPr>
            <a:spLocks noGrp="1"/>
          </p:cNvSpPr>
          <p:nvPr>
            <p:ph type="title"/>
          </p:nvPr>
        </p:nvSpPr>
        <p:spPr>
          <a:xfrm>
            <a:off x="457200" y="152400"/>
            <a:ext cx="8229600" cy="742648"/>
          </a:xfrm>
        </p:spPr>
        <p:txBody>
          <a:bodyPr/>
          <a:lstStyle/>
          <a:p>
            <a:r>
              <a:rPr lang="en-US" dirty="0" err="1" smtClean="0"/>
              <a:t>Liminality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18"/>
            <a:ext cx="8229600" cy="5897882"/>
          </a:xfrm>
        </p:spPr>
        <p:txBody>
          <a:bodyPr>
            <a:normAutofit/>
          </a:bodyPr>
          <a:lstStyle/>
          <a:p>
            <a:pPr>
              <a:buNone/>
            </a:pPr>
            <a:r>
              <a:rPr lang="en-US" dirty="0" smtClean="0"/>
              <a:t>According to a former commander of Paris Island, “Training </a:t>
            </a:r>
            <a:r>
              <a:rPr lang="en-US" dirty="0" smtClean="0"/>
              <a:t>was designed at Parris Island to break the umbilical cord between military and civilian life, designed to break him down to his fundamental self, take away all that he possesses and get him started out in a way that you want him to be.  Issue him all new clothes, cut his hair, send his possessions home and tell him he doesn’t know a damn thing, that he’s the sorriest thing you’ve ever seen, but with my help you’re going to be worthwhile again</a:t>
            </a:r>
            <a:r>
              <a:rPr lang="en-US" dirty="0" smtClean="0"/>
              <a:t>.”</a:t>
            </a:r>
          </a:p>
          <a:p>
            <a:pPr>
              <a:buNone/>
            </a:pPr>
            <a:endParaRPr lang="en-US" dirty="0"/>
          </a:p>
          <a:p>
            <a:pPr>
              <a:buNone/>
            </a:pPr>
            <a:endParaRPr lang="en-US" sz="1400" dirty="0"/>
          </a:p>
        </p:txBody>
      </p:sp>
      <p:sp>
        <p:nvSpPr>
          <p:cNvPr id="3" name="Title 2"/>
          <p:cNvSpPr>
            <a:spLocks noGrp="1"/>
          </p:cNvSpPr>
          <p:nvPr>
            <p:ph type="title"/>
          </p:nvPr>
        </p:nvSpPr>
        <p:spPr>
          <a:xfrm>
            <a:off x="457200" y="152399"/>
            <a:ext cx="8229600" cy="45719"/>
          </a:xfrm>
        </p:spPr>
        <p:txBody>
          <a:bodyPr>
            <a:normAutofit fontScale="90000"/>
          </a:bodyPr>
          <a:lstStyle/>
          <a:p>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descr="air-force-basic-training.jpg"/>
          <p:cNvPicPr>
            <a:picLocks noGrp="1" noChangeAspect="1"/>
          </p:cNvPicPr>
          <p:nvPr>
            <p:ph idx="1"/>
          </p:nvPr>
        </p:nvPicPr>
        <p:blipFill>
          <a:blip r:embed="rId2"/>
          <a:srcRect l="2567" r="2374" b="6061"/>
          <a:stretch>
            <a:fillRect/>
          </a:stretch>
        </p:blipFill>
        <p:spPr>
          <a:xfrm>
            <a:off x="219364" y="152400"/>
            <a:ext cx="4525818" cy="3186545"/>
          </a:xfrm>
        </p:spPr>
      </p:pic>
      <p:pic>
        <p:nvPicPr>
          <p:cNvPr id="7" name="Picture 6" descr="army1.jpg"/>
          <p:cNvPicPr>
            <a:picLocks noChangeAspect="1"/>
          </p:cNvPicPr>
          <p:nvPr/>
        </p:nvPicPr>
        <p:blipFill>
          <a:blip r:embed="rId3"/>
          <a:srcRect l="17532" t="4545" b="6388"/>
          <a:stretch>
            <a:fillRect/>
          </a:stretch>
        </p:blipFill>
        <p:spPr>
          <a:xfrm>
            <a:off x="219364" y="3671455"/>
            <a:ext cx="4398818" cy="3186545"/>
          </a:xfrm>
          <a:prstGeom prst="rect">
            <a:avLst/>
          </a:prstGeom>
        </p:spPr>
      </p:pic>
      <p:pic>
        <p:nvPicPr>
          <p:cNvPr id="8" name="Picture 7" descr="1.png"/>
          <p:cNvPicPr>
            <a:picLocks noChangeAspect="1"/>
          </p:cNvPicPr>
          <p:nvPr/>
        </p:nvPicPr>
        <p:blipFill>
          <a:blip r:embed="rId4"/>
          <a:stretch>
            <a:fillRect/>
          </a:stretch>
        </p:blipFill>
        <p:spPr>
          <a:xfrm>
            <a:off x="5699568" y="152400"/>
            <a:ext cx="2316866" cy="2644581"/>
          </a:xfrm>
          <a:prstGeom prst="rect">
            <a:avLst/>
          </a:prstGeom>
        </p:spPr>
      </p:pic>
      <p:pic>
        <p:nvPicPr>
          <p:cNvPr id="9" name="Picture 8" descr="good-drill-sergeant.jpg"/>
          <p:cNvPicPr>
            <a:picLocks noChangeAspect="1"/>
          </p:cNvPicPr>
          <p:nvPr/>
        </p:nvPicPr>
        <p:blipFill>
          <a:blip r:embed="rId5"/>
          <a:stretch>
            <a:fillRect/>
          </a:stretch>
        </p:blipFill>
        <p:spPr>
          <a:xfrm>
            <a:off x="4421908" y="2955635"/>
            <a:ext cx="4722091" cy="33712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98990"/>
            <a:ext cx="8229600" cy="5297010"/>
          </a:xfrm>
        </p:spPr>
        <p:txBody>
          <a:bodyPr/>
          <a:lstStyle/>
          <a:p>
            <a:pPr>
              <a:buNone/>
            </a:pPr>
            <a:endParaRPr lang="en-US" dirty="0"/>
          </a:p>
          <a:p>
            <a:pPr>
              <a:buNone/>
            </a:pPr>
            <a:r>
              <a:rPr lang="en-US" dirty="0" err="1"/>
              <a:t>Lt.Col</a:t>
            </a:r>
            <a:r>
              <a:rPr lang="en-US" dirty="0"/>
              <a:t>. Michael Becker explains, “The reason we do this [simulate confusion]…is to create uncertainty.  From the recruit’s perspective, it appears to be chaos.  War is chaos.  And they see this drill instructor—this magnificent creature who brings order to chaos.  They learn that if they follow orders, their life will be calmer….The recruits aren’t the enemy—don’t get me wrong.  The enemy is their values—their un-</a:t>
            </a:r>
            <a:r>
              <a:rPr lang="en-US" dirty="0" err="1"/>
              <a:t>Marinelike</a:t>
            </a:r>
            <a:r>
              <a:rPr lang="en-US" dirty="0"/>
              <a:t> values.”  (Ricks, Thomas.  </a:t>
            </a:r>
            <a:r>
              <a:rPr lang="en-US" i="1" dirty="0"/>
              <a:t>Making of the Corps.</a:t>
            </a:r>
            <a:r>
              <a:rPr lang="en-US" dirty="0"/>
              <a:t>  NY: Scribner, 1997. p</a:t>
            </a:r>
          </a:p>
          <a:p>
            <a:endParaRPr lang="en-US" dirty="0"/>
          </a:p>
        </p:txBody>
      </p:sp>
      <p:sp>
        <p:nvSpPr>
          <p:cNvPr id="3" name="Title 2"/>
          <p:cNvSpPr>
            <a:spLocks noGrp="1"/>
          </p:cNvSpPr>
          <p:nvPr>
            <p:ph type="title"/>
          </p:nvPr>
        </p:nvSpPr>
        <p:spPr>
          <a:xfrm>
            <a:off x="457200" y="152400"/>
            <a:ext cx="8229600" cy="646590"/>
          </a:xfrm>
        </p:spPr>
        <p:txBody>
          <a:bodyPr>
            <a:normAutofit fontScale="90000"/>
          </a:bodyPr>
          <a:lstStyle/>
          <a:p>
            <a:endParaRPr lang="en-US" dirty="0"/>
          </a:p>
        </p:txBody>
      </p:sp>
    </p:spTree>
    <p:extLst>
      <p:ext uri="{BB962C8B-B14F-4D97-AF65-F5344CB8AC3E}">
        <p14:creationId xmlns:p14="http://schemas.microsoft.com/office/powerpoint/2010/main" val="83802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FBMT_Questions_Intro.jpg"/>
          <p:cNvPicPr>
            <a:picLocks noGrp="1" noChangeAspect="1"/>
          </p:cNvPicPr>
          <p:nvPr>
            <p:ph idx="1"/>
          </p:nvPr>
        </p:nvPicPr>
        <p:blipFill>
          <a:blip r:embed="rId2"/>
          <a:srcRect l="-5304" r="-5304"/>
          <a:stretch>
            <a:fillRect/>
          </a:stretch>
        </p:blipFill>
        <p:spPr/>
      </p:pic>
      <p:sp>
        <p:nvSpPr>
          <p:cNvPr id="3" name="Title 2"/>
          <p:cNvSpPr>
            <a:spLocks noGrp="1"/>
          </p:cNvSpPr>
          <p:nvPr>
            <p:ph type="title"/>
          </p:nvPr>
        </p:nvSpPr>
        <p:spPr>
          <a:xfrm>
            <a:off x="457200" y="152400"/>
            <a:ext cx="8229600" cy="759691"/>
          </a:xfr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6190" y="3699804"/>
            <a:ext cx="7656809" cy="1143000"/>
          </a:xfrm>
        </p:spPr>
        <p:txBody>
          <a:bodyPr/>
          <a:lstStyle/>
          <a:p>
            <a:r>
              <a:rPr lang="en-US" dirty="0" smtClean="0"/>
              <a:t>Basic Training</a:t>
            </a:r>
            <a:endParaRPr lang="en-US" dirty="0"/>
          </a:p>
        </p:txBody>
      </p:sp>
      <p:sp>
        <p:nvSpPr>
          <p:cNvPr id="2" name="Title 1"/>
          <p:cNvSpPr>
            <a:spLocks noGrp="1"/>
          </p:cNvSpPr>
          <p:nvPr>
            <p:ph type="ctrTitle"/>
          </p:nvPr>
        </p:nvSpPr>
        <p:spPr/>
        <p:txBody>
          <a:bodyPr/>
          <a:lstStyle/>
          <a:p>
            <a:r>
              <a:rPr lang="en-US" dirty="0" smtClean="0"/>
              <a:t>Military </a:t>
            </a:r>
            <a:r>
              <a:rPr lang="en-US" dirty="0" smtClean="0"/>
              <a:t>Culture</a:t>
            </a:r>
            <a:endParaRPr lang="en-US" dirty="0"/>
          </a:p>
        </p:txBody>
      </p:sp>
      <p:pic>
        <p:nvPicPr>
          <p:cNvPr id="4" name="Picture 3" descr="428px-US_Navy_090701-N-8395K-001_A_plebe_receives_his_first_Navy_haircut_during_Induction_Day_at_the_U.S._Naval_Academy.jpg"/>
          <p:cNvPicPr>
            <a:picLocks noChangeAspect="1"/>
          </p:cNvPicPr>
          <p:nvPr/>
        </p:nvPicPr>
        <p:blipFill>
          <a:blip r:embed="rId2"/>
          <a:stretch>
            <a:fillRect/>
          </a:stretch>
        </p:blipFill>
        <p:spPr>
          <a:xfrm>
            <a:off x="6268840" y="3919478"/>
            <a:ext cx="2002314" cy="2228752"/>
          </a:xfrm>
          <a:prstGeom prst="rect">
            <a:avLst/>
          </a:prstGeom>
        </p:spPr>
      </p:pic>
      <p:pic>
        <p:nvPicPr>
          <p:cNvPr id="5" name="Picture 4" descr="332ndFighterBriefing1945.jpg"/>
          <p:cNvPicPr>
            <a:picLocks noChangeAspect="1"/>
          </p:cNvPicPr>
          <p:nvPr/>
        </p:nvPicPr>
        <p:blipFill>
          <a:blip r:embed="rId3"/>
          <a:srcRect t="7134"/>
          <a:stretch>
            <a:fillRect/>
          </a:stretch>
        </p:blipFill>
        <p:spPr>
          <a:xfrm>
            <a:off x="198086" y="3699803"/>
            <a:ext cx="3518940" cy="3158197"/>
          </a:xfrm>
          <a:prstGeom prst="rect">
            <a:avLst/>
          </a:prstGeom>
        </p:spPr>
      </p:pic>
      <p:pic>
        <p:nvPicPr>
          <p:cNvPr id="6" name="Picture 5" descr="450x299_q75.jpg"/>
          <p:cNvPicPr>
            <a:picLocks noChangeAspect="1"/>
          </p:cNvPicPr>
          <p:nvPr/>
        </p:nvPicPr>
        <p:blipFill>
          <a:blip r:embed="rId4"/>
          <a:stretch>
            <a:fillRect/>
          </a:stretch>
        </p:blipFill>
        <p:spPr>
          <a:xfrm>
            <a:off x="4646740" y="1"/>
            <a:ext cx="3624414" cy="2697852"/>
          </a:xfrm>
          <a:prstGeom prst="rect">
            <a:avLst/>
          </a:prstGeom>
        </p:spPr>
      </p:pic>
      <p:pic>
        <p:nvPicPr>
          <p:cNvPr id="7" name="Picture 6" descr="military_humor_43.jpg"/>
          <p:cNvPicPr>
            <a:picLocks noChangeAspect="1"/>
          </p:cNvPicPr>
          <p:nvPr/>
        </p:nvPicPr>
        <p:blipFill>
          <a:blip r:embed="rId5"/>
          <a:stretch>
            <a:fillRect/>
          </a:stretch>
        </p:blipFill>
        <p:spPr>
          <a:xfrm>
            <a:off x="923285" y="1"/>
            <a:ext cx="2141222" cy="27496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7268"/>
            <a:ext cx="8229600" cy="4948732"/>
          </a:xfrm>
        </p:spPr>
        <p:txBody>
          <a:bodyPr>
            <a:normAutofit/>
          </a:bodyPr>
          <a:lstStyle/>
          <a:p>
            <a:pPr>
              <a:buNone/>
            </a:pPr>
            <a:endParaRPr lang="en-US" dirty="0" smtClean="0"/>
          </a:p>
          <a:p>
            <a:pPr>
              <a:buNone/>
            </a:pPr>
            <a:r>
              <a:rPr lang="en-US" dirty="0" smtClean="0"/>
              <a:t>“Recruits embrace their punisher and are renewed with a sense that they are part of something larger, the Corps, a union of not only all Marines but all former and future ones.  Their true lineage is not a family line but a professional one, they enjoy fraternity with Chesty Puller.”</a:t>
            </a:r>
          </a:p>
          <a:p>
            <a:pPr>
              <a:buNone/>
            </a:pPr>
            <a:endParaRPr lang="en-US" dirty="0"/>
          </a:p>
        </p:txBody>
      </p:sp>
      <p:sp>
        <p:nvSpPr>
          <p:cNvPr id="3" name="Title 2"/>
          <p:cNvSpPr>
            <a:spLocks noGrp="1"/>
          </p:cNvSpPr>
          <p:nvPr>
            <p:ph type="title"/>
          </p:nvPr>
        </p:nvSpPr>
        <p:spPr>
          <a:xfrm>
            <a:off x="457200" y="152400"/>
            <a:ext cx="8229600" cy="791321"/>
          </a:xfrm>
        </p:spPr>
        <p:txBody>
          <a:bodyPr>
            <a:normAutofit/>
          </a:bodyPr>
          <a:lstStyle/>
          <a:p>
            <a:r>
              <a:rPr lang="en-US" sz="2000" dirty="0" smtClean="0"/>
              <a:t>From </a:t>
            </a:r>
            <a:r>
              <a:rPr lang="en-US" sz="2000" dirty="0" err="1" smtClean="0"/>
              <a:t>Chaim</a:t>
            </a:r>
            <a:r>
              <a:rPr lang="en-US" sz="2000" dirty="0" smtClean="0"/>
              <a:t> </a:t>
            </a:r>
            <a:r>
              <a:rPr lang="en-US" sz="2000" dirty="0" err="1" smtClean="0"/>
              <a:t>Shatan’s</a:t>
            </a:r>
            <a:r>
              <a:rPr lang="en-US" sz="2000" dirty="0" smtClean="0"/>
              <a:t> “Bogus Manhood, Bogus Honor” </a:t>
            </a:r>
            <a:r>
              <a:rPr lang="en-US" sz="2000" i="1" dirty="0" smtClean="0"/>
              <a:t>Psychoanalytic Review</a:t>
            </a:r>
            <a:r>
              <a:rPr lang="en-US" sz="2000" dirty="0" smtClean="0"/>
              <a:t>  64.</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Self-awareness is eclipsed by the powerful sense of belonging to a group.</a:t>
            </a:r>
          </a:p>
          <a:p>
            <a:pPr>
              <a:buNone/>
            </a:pPr>
            <a:r>
              <a:rPr lang="en-US" dirty="0" smtClean="0"/>
              <a:t>One is no longer acting as a single moral agent solely responsible for one’s actions.</a:t>
            </a:r>
          </a:p>
          <a:p>
            <a:pPr>
              <a:buNone/>
            </a:pPr>
            <a:r>
              <a:rPr lang="en-US" dirty="0" smtClean="0"/>
              <a:t>One may be willing to commit acts with others that would be unthinkable to do alone.</a:t>
            </a:r>
          </a:p>
          <a:p>
            <a:pPr>
              <a:buNone/>
            </a:pPr>
            <a:r>
              <a:rPr lang="en-US" dirty="0" smtClean="0"/>
              <a:t>Dissociation can erase prohibitions that normally exist against aggression towards others.</a:t>
            </a:r>
          </a:p>
          <a:p>
            <a:pPr>
              <a:buNone/>
            </a:pPr>
            <a:endParaRPr lang="en-US" dirty="0"/>
          </a:p>
        </p:txBody>
      </p:sp>
      <p:sp>
        <p:nvSpPr>
          <p:cNvPr id="3" name="Title 2"/>
          <p:cNvSpPr>
            <a:spLocks noGrp="1"/>
          </p:cNvSpPr>
          <p:nvPr>
            <p:ph type="title"/>
          </p:nvPr>
        </p:nvSpPr>
        <p:spPr>
          <a:xfrm>
            <a:off x="457200" y="152400"/>
            <a:ext cx="8229600" cy="849576"/>
          </a:xfrm>
        </p:spPr>
        <p:txBody>
          <a:bodyPr/>
          <a:lstStyle/>
          <a:p>
            <a:r>
              <a:rPr lang="en-US" dirty="0" err="1" smtClean="0"/>
              <a:t>Deindividuation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32070"/>
            <a:ext cx="8229600" cy="5163930"/>
          </a:xfrm>
        </p:spPr>
        <p:txBody>
          <a:bodyPr>
            <a:normAutofit/>
          </a:bodyPr>
          <a:lstStyle/>
          <a:p>
            <a:pPr>
              <a:buNone/>
            </a:pPr>
            <a:r>
              <a:rPr lang="en-US" dirty="0" smtClean="0"/>
              <a:t>Looked at obedience to authority</a:t>
            </a:r>
          </a:p>
          <a:p>
            <a:pPr>
              <a:buNone/>
            </a:pPr>
            <a:r>
              <a:rPr lang="en-US" dirty="0" smtClean="0"/>
              <a:t>Experiment concerns the willingness to administer electric shock to another under the watchful eye of an authority figure</a:t>
            </a:r>
          </a:p>
          <a:p>
            <a:pPr>
              <a:buNone/>
            </a:pPr>
            <a:r>
              <a:rPr lang="en-US" dirty="0" smtClean="0"/>
              <a:t>65% of the men in the study continued to administer shocks even after they heard </a:t>
            </a:r>
            <a:r>
              <a:rPr lang="en-US" dirty="0" smtClean="0"/>
              <a:t>screams</a:t>
            </a:r>
            <a:endParaRPr lang="en-US" dirty="0" smtClean="0"/>
          </a:p>
        </p:txBody>
      </p:sp>
      <p:sp>
        <p:nvSpPr>
          <p:cNvPr id="3" name="Title 2"/>
          <p:cNvSpPr>
            <a:spLocks noGrp="1"/>
          </p:cNvSpPr>
          <p:nvPr>
            <p:ph type="title"/>
          </p:nvPr>
        </p:nvSpPr>
        <p:spPr>
          <a:xfrm>
            <a:off x="457200" y="152399"/>
            <a:ext cx="8229600" cy="779671"/>
          </a:xfrm>
        </p:spPr>
        <p:txBody>
          <a:bodyPr>
            <a:noAutofit/>
          </a:bodyPr>
          <a:lstStyle/>
          <a:p>
            <a:r>
              <a:rPr lang="en-US" sz="2800" dirty="0" smtClean="0"/>
              <a:t>Experiments by Psychologist Stanley </a:t>
            </a:r>
            <a:r>
              <a:rPr lang="en-US" sz="2800" dirty="0" err="1" smtClean="0"/>
              <a:t>Milgrim</a:t>
            </a:r>
            <a:r>
              <a:rPr lang="en-US" sz="2800" dirty="0" smtClean="0"/>
              <a:t> in the 1960’s</a:t>
            </a:r>
            <a:endParaRPr lang="en-US" sz="2800" dirty="0"/>
          </a:p>
        </p:txBody>
      </p:sp>
      <p:pic>
        <p:nvPicPr>
          <p:cNvPr id="5" name="Picture 4" descr="mind_spa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60" y="3749107"/>
            <a:ext cx="7620000" cy="28376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7791"/>
            <a:ext cx="8229600" cy="6289488"/>
          </a:xfrm>
        </p:spPr>
        <p:txBody>
          <a:bodyPr>
            <a:normAutofit/>
          </a:bodyPr>
          <a:lstStyle/>
          <a:p>
            <a:pPr>
              <a:buNone/>
            </a:pPr>
            <a:r>
              <a:rPr lang="en-US" dirty="0"/>
              <a:t>Related experiments have shown: </a:t>
            </a:r>
            <a:endParaRPr lang="en-US" dirty="0" smtClean="0"/>
          </a:p>
          <a:p>
            <a:pPr>
              <a:buNone/>
            </a:pPr>
            <a:endParaRPr lang="en-US" dirty="0"/>
          </a:p>
          <a:p>
            <a:pPr>
              <a:buNone/>
            </a:pPr>
            <a:r>
              <a:rPr lang="en-US" dirty="0"/>
              <a:t>	a) a moral disengagement that facilitates tolerance to inflict pain</a:t>
            </a:r>
          </a:p>
          <a:p>
            <a:pPr>
              <a:buNone/>
            </a:pPr>
            <a:r>
              <a:rPr lang="en-US" dirty="0"/>
              <a:t>	b) a displacement of responsibility onto the </a:t>
            </a:r>
            <a:r>
              <a:rPr lang="en-US" dirty="0" smtClean="0"/>
              <a:t>victim</a:t>
            </a:r>
          </a:p>
          <a:p>
            <a:pPr>
              <a:buNone/>
            </a:pPr>
            <a:r>
              <a:rPr lang="en-US" dirty="0" smtClean="0"/>
              <a:t>   c) that those 35% who opt to stop when the victim yells to let him out tend to see themselves as the agents of the shocks, whereas those who are willing to continue see the authority figure as responsible for the pain inflicted.</a:t>
            </a:r>
            <a:endParaRPr lang="en-US" dirty="0"/>
          </a:p>
          <a:p>
            <a:pPr>
              <a:buNone/>
            </a:pPr>
            <a:r>
              <a:rPr lang="en-US" dirty="0"/>
              <a:t>	</a:t>
            </a:r>
            <a:r>
              <a:rPr lang="en-US" dirty="0" smtClean="0"/>
              <a:t>d) </a:t>
            </a:r>
            <a:r>
              <a:rPr lang="en-US" dirty="0"/>
              <a:t>those most willing tend to be fearful of a dangerous world &amp; </a:t>
            </a:r>
            <a:r>
              <a:rPr lang="en-US" dirty="0" smtClean="0"/>
              <a:t>have a </a:t>
            </a:r>
            <a:r>
              <a:rPr lang="en-US" dirty="0"/>
              <a:t>stricter moral code </a:t>
            </a:r>
          </a:p>
          <a:p>
            <a:pPr>
              <a:buNone/>
            </a:pPr>
            <a:r>
              <a:rPr lang="en-US" dirty="0"/>
              <a:t>	</a:t>
            </a:r>
            <a:r>
              <a:rPr lang="en-US" dirty="0" smtClean="0"/>
              <a:t>e) </a:t>
            </a:r>
            <a:r>
              <a:rPr lang="en-US" dirty="0"/>
              <a:t>one experiment revealed privates less likely to administer the high levels of shocks than LT Colonels</a:t>
            </a:r>
          </a:p>
          <a:p>
            <a:endParaRPr lang="en-US" dirty="0"/>
          </a:p>
        </p:txBody>
      </p:sp>
      <p:sp>
        <p:nvSpPr>
          <p:cNvPr id="3" name="Title 2"/>
          <p:cNvSpPr>
            <a:spLocks noGrp="1"/>
          </p:cNvSpPr>
          <p:nvPr>
            <p:ph type="title"/>
          </p:nvPr>
        </p:nvSpPr>
        <p:spPr>
          <a:xfrm>
            <a:off x="457200" y="152400"/>
            <a:ext cx="8229600" cy="175391"/>
          </a:xfrm>
        </p:spPr>
        <p:txBody>
          <a:bodyPr>
            <a:normAutofit fontScale="90000"/>
          </a:bodyPr>
          <a:lstStyle/>
          <a:p>
            <a:endParaRPr lang="en-US" dirty="0"/>
          </a:p>
        </p:txBody>
      </p:sp>
    </p:spTree>
    <p:extLst>
      <p:ext uri="{BB962C8B-B14F-4D97-AF65-F5344CB8AC3E}">
        <p14:creationId xmlns:p14="http://schemas.microsoft.com/office/powerpoint/2010/main" val="18590299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0609"/>
            <a:ext cx="8229600" cy="5315391"/>
          </a:xfrm>
        </p:spPr>
        <p:txBody>
          <a:bodyPr>
            <a:normAutofit fontScale="25000" lnSpcReduction="20000"/>
          </a:bodyPr>
          <a:lstStyle/>
          <a:p>
            <a:pPr>
              <a:buNone/>
            </a:pPr>
            <a:r>
              <a:rPr lang="en-US" sz="8000" dirty="0" smtClean="0">
                <a:latin typeface="Cambria"/>
                <a:cs typeface="Cambria"/>
              </a:rPr>
              <a:t>Basic training transforms individuals into standard “government issue” soldiers by:</a:t>
            </a:r>
          </a:p>
          <a:p>
            <a:pPr lvl="0">
              <a:buNone/>
            </a:pPr>
            <a:r>
              <a:rPr lang="en-US" sz="8000" dirty="0" smtClean="0">
                <a:latin typeface="Cambria"/>
                <a:cs typeface="Cambria"/>
              </a:rPr>
              <a:t>	- prohibiting contact with the civilian world</a:t>
            </a:r>
          </a:p>
          <a:p>
            <a:pPr lvl="0">
              <a:buNone/>
            </a:pPr>
            <a:r>
              <a:rPr lang="en-US" sz="8000" dirty="0" smtClean="0">
                <a:latin typeface="Cambria"/>
                <a:cs typeface="Cambria"/>
              </a:rPr>
              <a:t>	- dressing everyone the same</a:t>
            </a:r>
          </a:p>
          <a:p>
            <a:pPr>
              <a:buNone/>
            </a:pPr>
            <a:r>
              <a:rPr lang="en-US" sz="8000" dirty="0" smtClean="0">
                <a:latin typeface="Cambria"/>
                <a:cs typeface="Cambria"/>
              </a:rPr>
              <a:t>	- shaving their heads, or if women requiring exacting standards </a:t>
            </a:r>
          </a:p>
          <a:p>
            <a:pPr>
              <a:buNone/>
            </a:pPr>
            <a:r>
              <a:rPr lang="en-US" sz="8000" dirty="0" smtClean="0">
                <a:latin typeface="Cambria"/>
                <a:cs typeface="Cambria"/>
              </a:rPr>
              <a:t>	- depriving them of sleep</a:t>
            </a:r>
          </a:p>
          <a:p>
            <a:pPr>
              <a:buNone/>
            </a:pPr>
            <a:r>
              <a:rPr lang="en-US" sz="8000" dirty="0" smtClean="0">
                <a:latin typeface="Cambria"/>
                <a:cs typeface="Cambria"/>
              </a:rPr>
              <a:t>	-exhausting them physically</a:t>
            </a:r>
          </a:p>
          <a:p>
            <a:pPr lvl="0">
              <a:buNone/>
            </a:pPr>
            <a:r>
              <a:rPr lang="en-US" sz="8000" dirty="0" smtClean="0">
                <a:latin typeface="Cambria"/>
                <a:cs typeface="Cambria"/>
              </a:rPr>
              <a:t>	- prohibiting personal possessions  </a:t>
            </a:r>
          </a:p>
          <a:p>
            <a:pPr lvl="0">
              <a:buNone/>
            </a:pPr>
            <a:r>
              <a:rPr lang="en-US" sz="8000" dirty="0" smtClean="0">
                <a:latin typeface="Cambria"/>
                <a:cs typeface="Cambria"/>
              </a:rPr>
              <a:t>	- measuring success not according to individual standards but by the success of the group</a:t>
            </a:r>
          </a:p>
          <a:p>
            <a:pPr lvl="0">
              <a:buNone/>
            </a:pPr>
            <a:r>
              <a:rPr lang="en-US" sz="8000" dirty="0" smtClean="0">
                <a:latin typeface="Cambria"/>
                <a:cs typeface="Cambria"/>
              </a:rPr>
              <a:t>	- infantilizing</a:t>
            </a:r>
          </a:p>
          <a:p>
            <a:pPr lvl="0">
              <a:buNone/>
            </a:pPr>
            <a:r>
              <a:rPr lang="en-US" sz="8000" dirty="0" smtClean="0">
                <a:latin typeface="Cambria"/>
                <a:cs typeface="Cambria"/>
              </a:rPr>
              <a:t>	- controlling every minute of their time</a:t>
            </a:r>
          </a:p>
          <a:p>
            <a:pPr lvl="0">
              <a:buNone/>
            </a:pPr>
            <a:r>
              <a:rPr lang="en-US" sz="8000" dirty="0" smtClean="0">
                <a:latin typeface="Cambria"/>
                <a:cs typeface="Cambria"/>
              </a:rPr>
              <a:t>	- simulating confusion</a:t>
            </a:r>
          </a:p>
          <a:p>
            <a:pPr lvl="0">
              <a:buNone/>
            </a:pPr>
            <a:r>
              <a:rPr lang="en-US" sz="8000" dirty="0" smtClean="0">
                <a:latin typeface="Cambria"/>
                <a:cs typeface="Cambria"/>
              </a:rPr>
              <a:t>	- prohibiting a recruit from referring to herself or himself in the first person:</a:t>
            </a:r>
          </a:p>
          <a:p>
            <a:pPr lvl="1"/>
            <a:r>
              <a:rPr lang="en-US" sz="8000" dirty="0" smtClean="0">
                <a:latin typeface="Cambria"/>
                <a:cs typeface="Cambria"/>
              </a:rPr>
              <a:t>“Private Jones reporting for duty, Sir”</a:t>
            </a:r>
          </a:p>
          <a:p>
            <a:pPr lvl="1"/>
            <a:r>
              <a:rPr lang="en-US" sz="8000" dirty="0" smtClean="0">
                <a:latin typeface="Cambria"/>
                <a:cs typeface="Cambria"/>
              </a:rPr>
              <a:t>“Midshipman Smith requests permission to ask a question sir.”</a:t>
            </a:r>
          </a:p>
          <a:p>
            <a:pPr>
              <a:buNone/>
            </a:pPr>
            <a:r>
              <a:rPr lang="en-US" sz="8000" dirty="0" smtClean="0">
                <a:latin typeface="Cambria"/>
                <a:cs typeface="Cambria"/>
              </a:rPr>
              <a:t>	- keeping them in a </a:t>
            </a:r>
            <a:r>
              <a:rPr lang="en-US" sz="8000" dirty="0" err="1" smtClean="0">
                <a:latin typeface="Cambria"/>
                <a:cs typeface="Cambria"/>
              </a:rPr>
              <a:t>liminal</a:t>
            </a:r>
            <a:r>
              <a:rPr lang="en-US" sz="8000" dirty="0" smtClean="0">
                <a:latin typeface="Cambria"/>
                <a:cs typeface="Cambria"/>
              </a:rPr>
              <a:t>, </a:t>
            </a:r>
            <a:r>
              <a:rPr lang="en-US" sz="8000" dirty="0" err="1" smtClean="0">
                <a:latin typeface="Cambria"/>
                <a:cs typeface="Cambria"/>
              </a:rPr>
              <a:t>deindividualized</a:t>
            </a:r>
            <a:r>
              <a:rPr lang="en-US" sz="8000" dirty="0" smtClean="0">
                <a:latin typeface="Cambria"/>
                <a:cs typeface="Cambria"/>
              </a:rPr>
              <a:t> state</a:t>
            </a:r>
          </a:p>
          <a:p>
            <a:pPr>
              <a:buNone/>
            </a:pPr>
            <a:r>
              <a:rPr lang="en-US" sz="8000" dirty="0" smtClean="0">
                <a:latin typeface="Cambria"/>
                <a:cs typeface="Cambria"/>
              </a:rPr>
              <a:t>	- forcing them to suppress anger and frustration</a:t>
            </a:r>
          </a:p>
          <a:p>
            <a:pPr>
              <a:buNone/>
            </a:pPr>
            <a:r>
              <a:rPr lang="en-US" sz="8000" dirty="0" smtClean="0">
                <a:latin typeface="Cambria"/>
                <a:cs typeface="Cambria"/>
              </a:rPr>
              <a:t>	- bullying and humiliating</a:t>
            </a:r>
          </a:p>
          <a:p>
            <a:pPr lvl="0">
              <a:buNone/>
            </a:pPr>
            <a:r>
              <a:rPr lang="en-US" sz="8000" dirty="0" smtClean="0">
                <a:latin typeface="Cambria"/>
                <a:cs typeface="Cambria"/>
              </a:rPr>
              <a:t> </a:t>
            </a:r>
          </a:p>
          <a:p>
            <a:pPr>
              <a:buNone/>
            </a:pPr>
            <a:r>
              <a:rPr lang="en-US" dirty="0" smtClean="0"/>
              <a:t> </a:t>
            </a:r>
          </a:p>
          <a:p>
            <a:pPr>
              <a:buNone/>
            </a:pPr>
            <a:endParaRPr lang="en-US" dirty="0" smtClean="0"/>
          </a:p>
          <a:p>
            <a:pPr>
              <a:buNone/>
            </a:pPr>
            <a:endParaRPr lang="en-US" dirty="0"/>
          </a:p>
        </p:txBody>
      </p:sp>
      <p:sp>
        <p:nvSpPr>
          <p:cNvPr id="3" name="Title 2"/>
          <p:cNvSpPr>
            <a:spLocks noGrp="1"/>
          </p:cNvSpPr>
          <p:nvPr>
            <p:ph type="title"/>
          </p:nvPr>
        </p:nvSpPr>
        <p:spPr>
          <a:xfrm>
            <a:off x="457200" y="152400"/>
            <a:ext cx="8229600" cy="628209"/>
          </a:xfrm>
        </p:spPr>
        <p:txBody>
          <a:bodyPr>
            <a:normAutofit/>
          </a:bodyPr>
          <a:lstStyle/>
          <a:p>
            <a:r>
              <a:rPr lang="en-US" sz="2400" b="1" dirty="0" smtClean="0"/>
              <a:t>So, what are the methods Basic Training Employs?</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ubrick-1920x1080.jpg"/>
          <p:cNvPicPr>
            <a:picLocks noGrp="1" noChangeAspect="1"/>
          </p:cNvPicPr>
          <p:nvPr>
            <p:ph idx="1"/>
          </p:nvPr>
        </p:nvPicPr>
        <p:blipFill>
          <a:blip r:embed="rId2">
            <a:extLst>
              <a:ext uri="{28A0092B-C50C-407E-A947-70E740481C1C}">
                <a14:useLocalDpi xmlns:a14="http://schemas.microsoft.com/office/drawing/2010/main" val="0"/>
              </a:ext>
            </a:extLst>
          </a:blip>
          <a:srcRect t="617" b="617"/>
          <a:stretch>
            <a:fillRect/>
          </a:stretch>
        </p:blipFill>
        <p:spPr>
          <a:xfrm>
            <a:off x="457200" y="0"/>
            <a:ext cx="4827935" cy="3073040"/>
          </a:xfrm>
        </p:spPr>
      </p:pic>
      <p:sp>
        <p:nvSpPr>
          <p:cNvPr id="3" name="Title 2"/>
          <p:cNvSpPr>
            <a:spLocks noGrp="1"/>
          </p:cNvSpPr>
          <p:nvPr>
            <p:ph type="title"/>
          </p:nvPr>
        </p:nvSpPr>
        <p:spPr/>
        <p:txBody>
          <a:bodyPr/>
          <a:lstStyle/>
          <a:p>
            <a:endParaRPr lang="en-US"/>
          </a:p>
        </p:txBody>
      </p:sp>
      <p:sp>
        <p:nvSpPr>
          <p:cNvPr id="5" name="TextBox 4"/>
          <p:cNvSpPr txBox="1"/>
          <p:nvPr/>
        </p:nvSpPr>
        <p:spPr>
          <a:xfrm>
            <a:off x="819401" y="3544239"/>
            <a:ext cx="7867399" cy="3200876"/>
          </a:xfrm>
          <a:prstGeom prst="rect">
            <a:avLst/>
          </a:prstGeom>
          <a:noFill/>
        </p:spPr>
        <p:txBody>
          <a:bodyPr wrap="square" rtlCol="0">
            <a:spAutoFit/>
          </a:bodyPr>
          <a:lstStyle/>
          <a:p>
            <a:r>
              <a:rPr lang="en-US" sz="2400" dirty="0" smtClean="0"/>
              <a:t>As you screen the film again, ask yourself:</a:t>
            </a:r>
          </a:p>
          <a:p>
            <a:endParaRPr lang="en-US" dirty="0"/>
          </a:p>
          <a:p>
            <a:r>
              <a:rPr lang="en-US" sz="2000" dirty="0" smtClean="0"/>
              <a:t>--How do the two halves of the film relate?</a:t>
            </a:r>
          </a:p>
          <a:p>
            <a:r>
              <a:rPr lang="en-US" sz="2000" dirty="0" smtClean="0"/>
              <a:t>--What songs frame the film?</a:t>
            </a:r>
          </a:p>
          <a:p>
            <a:r>
              <a:rPr lang="en-US" sz="2000" dirty="0" smtClean="0"/>
              <a:t>--What does the film have to say about one’s rifle in the first and second halves?</a:t>
            </a:r>
          </a:p>
          <a:p>
            <a:r>
              <a:rPr lang="en-US" sz="2000" dirty="0" smtClean="0"/>
              <a:t>--What advertisements do you see in the film?  Why are they there?</a:t>
            </a:r>
          </a:p>
          <a:p>
            <a:r>
              <a:rPr lang="en-US" sz="2000" dirty="0" smtClean="0"/>
              <a:t>--How are we to read Joker’s kill? </a:t>
            </a:r>
          </a:p>
          <a:p>
            <a:r>
              <a:rPr lang="en-US" sz="2000" dirty="0" smtClean="0"/>
              <a:t>--Kubrick is a very careful director.  Why does he add an 8</a:t>
            </a:r>
            <a:r>
              <a:rPr lang="en-US" sz="2000" baseline="30000" dirty="0" smtClean="0"/>
              <a:t>th</a:t>
            </a:r>
            <a:r>
              <a:rPr lang="en-US" sz="2000" dirty="0" smtClean="0"/>
              <a:t> man to the group of 6 + Animal Mother who move to take out the sniper?</a:t>
            </a:r>
            <a:endParaRPr lang="en-US" sz="2000" dirty="0"/>
          </a:p>
        </p:txBody>
      </p:sp>
    </p:spTree>
    <p:extLst>
      <p:ext uri="{BB962C8B-B14F-4D97-AF65-F5344CB8AC3E}">
        <p14:creationId xmlns:p14="http://schemas.microsoft.com/office/powerpoint/2010/main" val="210687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78503"/>
            <a:ext cx="8229600" cy="5920723"/>
          </a:xfrm>
        </p:spPr>
        <p:txBody>
          <a:bodyPr>
            <a:normAutofit fontScale="92500" lnSpcReduction="10000"/>
          </a:bodyPr>
          <a:lstStyle/>
          <a:p>
            <a:r>
              <a:rPr lang="en-US" dirty="0" smtClean="0"/>
              <a:t>Soldiers and Marines are not known for their polite speech, and some members of this community (and the actors who depict them) relate speech that is highly offensive, sometimes sexist, racist, and even scatological. </a:t>
            </a:r>
          </a:p>
          <a:p>
            <a:r>
              <a:rPr lang="en-US" dirty="0" smtClean="0"/>
              <a:t>I may quote something that disgusts, not to shock you but to illustrate the kinds of texts one encounters when looking closely at a culture that few but its members see.</a:t>
            </a:r>
          </a:p>
          <a:p>
            <a:r>
              <a:rPr lang="en-US" dirty="0" smtClean="0"/>
              <a:t>My job as a scholar is to move beyond the discomfort and to think about what function/s these examples of military culture might serve.</a:t>
            </a:r>
          </a:p>
          <a:p>
            <a:r>
              <a:rPr lang="en-US" dirty="0" smtClean="0"/>
              <a:t>I caution you that </a:t>
            </a:r>
            <a:r>
              <a:rPr lang="en-US" i="1" dirty="0" smtClean="0"/>
              <a:t>Invisible War </a:t>
            </a:r>
            <a:r>
              <a:rPr lang="en-US" dirty="0" smtClean="0"/>
              <a:t>is an Academy Award nominated film that presents victims of military sexual assault who recount the difficulties they have faced in the aftermath of such violence.  If you find it overwhelming, please speak with your section leader, with me, or with someone at our Counseling Center.</a:t>
            </a:r>
            <a:endParaRPr lang="en-US" dirty="0"/>
          </a:p>
        </p:txBody>
      </p:sp>
      <p:sp>
        <p:nvSpPr>
          <p:cNvPr id="3" name="Title 2"/>
          <p:cNvSpPr>
            <a:spLocks noGrp="1"/>
          </p:cNvSpPr>
          <p:nvPr>
            <p:ph type="title"/>
          </p:nvPr>
        </p:nvSpPr>
        <p:spPr>
          <a:xfrm>
            <a:off x="457200" y="152400"/>
            <a:ext cx="8229600" cy="626103"/>
          </a:xfrm>
        </p:spPr>
        <p:txBody>
          <a:bodyPr>
            <a:normAutofit fontScale="90000"/>
          </a:bodyPr>
          <a:lstStyle/>
          <a:p>
            <a:r>
              <a:rPr lang="en-US" dirty="0" smtClean="0"/>
              <a:t>Disclaimer</a:t>
            </a:r>
            <a:endParaRPr lang="en-US" dirty="0"/>
          </a:p>
        </p:txBody>
      </p:sp>
    </p:spTree>
    <p:extLst>
      <p:ext uri="{BB962C8B-B14F-4D97-AF65-F5344CB8AC3E}">
        <p14:creationId xmlns:p14="http://schemas.microsoft.com/office/powerpoint/2010/main" val="3661683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2399"/>
            <a:ext cx="8229600" cy="5153601"/>
          </a:xfrm>
        </p:spPr>
        <p:txBody>
          <a:bodyPr/>
          <a:lstStyle/>
          <a:p>
            <a:r>
              <a:rPr lang="en-US" dirty="0" smtClean="0"/>
              <a:t>Basic training is a highly ritualized military rite of passage designed to transform identity, one that will allow its members to execute violence on command in the name of the state.</a:t>
            </a:r>
          </a:p>
          <a:p>
            <a:endParaRPr lang="en-US" dirty="0"/>
          </a:p>
          <a:p>
            <a:r>
              <a:rPr lang="en-US" dirty="0" smtClean="0"/>
              <a:t>A process that ha historically pitted </a:t>
            </a:r>
            <a:r>
              <a:rPr lang="en-US" dirty="0" err="1" smtClean="0"/>
              <a:t>byper</a:t>
            </a:r>
            <a:r>
              <a:rPr lang="en-US" dirty="0" smtClean="0"/>
              <a:t>-masculinity against civilian femininity.</a:t>
            </a:r>
          </a:p>
          <a:p>
            <a:endParaRPr lang="en-US" dirty="0"/>
          </a:p>
          <a:p>
            <a:r>
              <a:rPr lang="en-US" dirty="0" smtClean="0"/>
              <a:t>Becoming a member of the corps requires that one master its culture.</a:t>
            </a:r>
            <a:endParaRPr lang="en-US" dirty="0"/>
          </a:p>
        </p:txBody>
      </p:sp>
      <p:sp>
        <p:nvSpPr>
          <p:cNvPr id="3" name="Title 2"/>
          <p:cNvSpPr>
            <a:spLocks noGrp="1"/>
          </p:cNvSpPr>
          <p:nvPr>
            <p:ph type="title"/>
          </p:nvPr>
        </p:nvSpPr>
        <p:spPr>
          <a:xfrm>
            <a:off x="457200" y="152400"/>
            <a:ext cx="8229600" cy="605616"/>
          </a:xfrm>
        </p:spPr>
        <p:txBody>
          <a:bodyPr>
            <a:normAutofit fontScale="90000"/>
          </a:bodyPr>
          <a:lstStyle/>
          <a:p>
            <a:r>
              <a:rPr lang="en-US" dirty="0" smtClean="0"/>
              <a:t>Today</a:t>
            </a:r>
            <a:endParaRPr lang="en-US" dirty="0"/>
          </a:p>
        </p:txBody>
      </p:sp>
    </p:spTree>
    <p:extLst>
      <p:ext uri="{BB962C8B-B14F-4D97-AF65-F5344CB8AC3E}">
        <p14:creationId xmlns:p14="http://schemas.microsoft.com/office/powerpoint/2010/main" val="382969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39800"/>
            <a:ext cx="8229600" cy="5156200"/>
          </a:xfrm>
        </p:spPr>
        <p:txBody>
          <a:bodyPr>
            <a:normAutofit/>
          </a:bodyPr>
          <a:lstStyle/>
          <a:p>
            <a:endParaRPr lang="en-US" dirty="0" smtClean="0"/>
          </a:p>
          <a:p>
            <a:r>
              <a:rPr lang="en-US" dirty="0" smtClean="0"/>
              <a:t>a </a:t>
            </a:r>
            <a:r>
              <a:rPr lang="en-US" dirty="0"/>
              <a:t>way of life informed by those who came before us, by the beliefs we </a:t>
            </a:r>
            <a:r>
              <a:rPr lang="en-US" dirty="0" smtClean="0"/>
              <a:t>hold, </a:t>
            </a:r>
            <a:r>
              <a:rPr lang="en-US" dirty="0"/>
              <a:t>and the activities we perform.</a:t>
            </a:r>
          </a:p>
          <a:p>
            <a:pPr marL="0" indent="0">
              <a:buNone/>
            </a:pPr>
            <a:endParaRPr lang="en-US" dirty="0" smtClean="0"/>
          </a:p>
          <a:p>
            <a:pPr marL="0" indent="0">
              <a:buNone/>
            </a:pPr>
            <a:r>
              <a:rPr lang="en-US" dirty="0"/>
              <a:t> </a:t>
            </a:r>
          </a:p>
          <a:p>
            <a:r>
              <a:rPr lang="en-US" dirty="0"/>
              <a:t>Culture is </a:t>
            </a:r>
            <a:r>
              <a:rPr lang="en-US" dirty="0" smtClean="0"/>
              <a:t>manifest </a:t>
            </a:r>
            <a:r>
              <a:rPr lang="en-US" dirty="0"/>
              <a:t>in the rituals we observe, </a:t>
            </a:r>
            <a:r>
              <a:rPr lang="en-US" dirty="0" smtClean="0"/>
              <a:t>the </a:t>
            </a:r>
            <a:r>
              <a:rPr lang="en-US" dirty="0"/>
              <a:t>jokes we </a:t>
            </a:r>
            <a:r>
              <a:rPr lang="en-US" dirty="0" smtClean="0"/>
              <a:t>tell, the </a:t>
            </a:r>
            <a:r>
              <a:rPr lang="en-US" dirty="0"/>
              <a:t>slang we speak</a:t>
            </a:r>
            <a:r>
              <a:rPr lang="en-US" dirty="0" smtClean="0"/>
              <a:t>, the </a:t>
            </a:r>
            <a:r>
              <a:rPr lang="en-US" dirty="0"/>
              <a:t>clothes we </a:t>
            </a:r>
            <a:r>
              <a:rPr lang="en-US" dirty="0" smtClean="0"/>
              <a:t>wear, the </a:t>
            </a:r>
            <a:r>
              <a:rPr lang="en-US" dirty="0"/>
              <a:t>food we eat</a:t>
            </a:r>
            <a:r>
              <a:rPr lang="en-US" dirty="0" smtClean="0"/>
              <a:t>, the </a:t>
            </a:r>
            <a:r>
              <a:rPr lang="en-US" dirty="0"/>
              <a:t>music we listen to and </a:t>
            </a:r>
            <a:r>
              <a:rPr lang="en-US" dirty="0" smtClean="0"/>
              <a:t>perform, the </a:t>
            </a:r>
            <a:r>
              <a:rPr lang="en-US" dirty="0">
                <a:solidFill>
                  <a:srgbClr val="FF0000"/>
                </a:solidFill>
              </a:rPr>
              <a:t>work we </a:t>
            </a:r>
            <a:r>
              <a:rPr lang="en-US" dirty="0" smtClean="0">
                <a:solidFill>
                  <a:srgbClr val="FF0000"/>
                </a:solidFill>
              </a:rPr>
              <a:t>do, </a:t>
            </a:r>
            <a:r>
              <a:rPr lang="en-US" dirty="0">
                <a:solidFill>
                  <a:srgbClr val="FF0000"/>
                </a:solidFill>
              </a:rPr>
              <a:t>and the ways in which we interact with others who share our work place.</a:t>
            </a:r>
          </a:p>
          <a:p>
            <a:endParaRPr lang="en-US" dirty="0"/>
          </a:p>
        </p:txBody>
      </p:sp>
      <p:sp>
        <p:nvSpPr>
          <p:cNvPr id="3" name="Title 2"/>
          <p:cNvSpPr>
            <a:spLocks noGrp="1"/>
          </p:cNvSpPr>
          <p:nvPr>
            <p:ph type="title"/>
          </p:nvPr>
        </p:nvSpPr>
        <p:spPr>
          <a:xfrm>
            <a:off x="457200" y="152400"/>
            <a:ext cx="8229600" cy="787400"/>
          </a:xfrm>
        </p:spPr>
        <p:txBody>
          <a:bodyPr/>
          <a:lstStyle/>
          <a:p>
            <a:r>
              <a:rPr lang="en-US" dirty="0" smtClean="0"/>
              <a:t>			Culture</a:t>
            </a:r>
            <a:endParaRPr lang="en-US" dirty="0"/>
          </a:p>
        </p:txBody>
      </p:sp>
    </p:spTree>
    <p:extLst>
      <p:ext uri="{BB962C8B-B14F-4D97-AF65-F5344CB8AC3E}">
        <p14:creationId xmlns:p14="http://schemas.microsoft.com/office/powerpoint/2010/main" val="13187964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830"/>
            <a:ext cx="8229600" cy="809769"/>
          </a:xfrm>
        </p:spPr>
        <p:txBody>
          <a:bodyPr>
            <a:normAutofit fontScale="90000"/>
          </a:bodyPr>
          <a:lstStyle/>
          <a:p>
            <a:r>
              <a:rPr lang="en-US" dirty="0" smtClean="0"/>
              <a:t>What to look for in </a:t>
            </a:r>
            <a:r>
              <a:rPr lang="en-US" dirty="0" smtClean="0"/>
              <a:t>Full Metal Jacket?</a:t>
            </a:r>
            <a:endParaRPr lang="en-US" dirty="0"/>
          </a:p>
        </p:txBody>
      </p:sp>
      <p:sp>
        <p:nvSpPr>
          <p:cNvPr id="3" name="TextBox 2"/>
          <p:cNvSpPr txBox="1"/>
          <p:nvPr/>
        </p:nvSpPr>
        <p:spPr>
          <a:xfrm>
            <a:off x="457200" y="1611238"/>
            <a:ext cx="4608955" cy="3970318"/>
          </a:xfrm>
          <a:prstGeom prst="rect">
            <a:avLst/>
          </a:prstGeom>
          <a:noFill/>
        </p:spPr>
        <p:txBody>
          <a:bodyPr wrap="square" rtlCol="0">
            <a:spAutoFit/>
          </a:bodyPr>
          <a:lstStyle/>
          <a:p>
            <a:r>
              <a:rPr lang="en-US" dirty="0" smtClean="0"/>
              <a:t>Kubrick is famous for his long takes.</a:t>
            </a:r>
          </a:p>
          <a:p>
            <a:endParaRPr lang="en-US" dirty="0" smtClean="0"/>
          </a:p>
          <a:p>
            <a:r>
              <a:rPr lang="en-US" dirty="0" smtClean="0"/>
              <a:t>Where is he placing these long takes and why?</a:t>
            </a:r>
          </a:p>
          <a:p>
            <a:endParaRPr lang="en-US" dirty="0" smtClean="0"/>
          </a:p>
          <a:p>
            <a:r>
              <a:rPr lang="en-US" dirty="0" smtClean="0"/>
              <a:t>He’s also known for his deep focus shots in which the background, middle ground and fore ground are all in focus.</a:t>
            </a:r>
          </a:p>
          <a:p>
            <a:endParaRPr lang="en-US" dirty="0" smtClean="0"/>
          </a:p>
          <a:p>
            <a:r>
              <a:rPr lang="en-US" dirty="0" smtClean="0"/>
              <a:t>Places where you see the real verging on the absurd</a:t>
            </a:r>
          </a:p>
          <a:p>
            <a:endParaRPr lang="en-US" dirty="0" smtClean="0"/>
          </a:p>
          <a:p>
            <a:r>
              <a:rPr lang="en-US" dirty="0" smtClean="0"/>
              <a:t>Why is the film called “Full Metal Jacket” and not “Short-timers?”</a:t>
            </a:r>
          </a:p>
        </p:txBody>
      </p:sp>
      <p:pic>
        <p:nvPicPr>
          <p:cNvPr id="4" name="Content Placeholder 3" descr="7.62x51_FMJ_Pic_01.jpg"/>
          <p:cNvPicPr>
            <a:picLocks noChangeAspect="1"/>
          </p:cNvPicPr>
          <p:nvPr/>
        </p:nvPicPr>
        <p:blipFill>
          <a:blip r:embed="rId2"/>
          <a:srcRect l="26073" r="17925"/>
          <a:stretch>
            <a:fillRect/>
          </a:stretch>
        </p:blipFill>
        <p:spPr>
          <a:xfrm>
            <a:off x="5272949" y="1611237"/>
            <a:ext cx="3413851" cy="4572000"/>
          </a:xfrm>
          <a:prstGeom prst="rect">
            <a:avLst/>
          </a:prstGeom>
        </p:spPr>
      </p:pic>
    </p:spTree>
    <p:extLst>
      <p:ext uri="{BB962C8B-B14F-4D97-AF65-F5344CB8AC3E}">
        <p14:creationId xmlns:p14="http://schemas.microsoft.com/office/powerpoint/2010/main" val="17525445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_Short_timers_Cover.jpg"/>
          <p:cNvPicPr>
            <a:picLocks noGrp="1" noChangeAspect="1"/>
          </p:cNvPicPr>
          <p:nvPr>
            <p:ph idx="1"/>
          </p:nvPr>
        </p:nvPicPr>
        <p:blipFill>
          <a:blip r:embed="rId2"/>
          <a:srcRect l="-99760" r="-99760"/>
          <a:stretch>
            <a:fillRect/>
          </a:stretch>
        </p:blipFill>
        <p:spPr>
          <a:xfrm>
            <a:off x="-2306137" y="1371600"/>
            <a:ext cx="8229600" cy="4572000"/>
          </a:xfrm>
        </p:spPr>
      </p:pic>
      <p:sp>
        <p:nvSpPr>
          <p:cNvPr id="3" name="Title 2"/>
          <p:cNvSpPr>
            <a:spLocks noGrp="1"/>
          </p:cNvSpPr>
          <p:nvPr>
            <p:ph type="title"/>
          </p:nvPr>
        </p:nvSpPr>
        <p:spPr/>
        <p:txBody>
          <a:bodyPr/>
          <a:lstStyle/>
          <a:p>
            <a:r>
              <a:rPr lang="en-US" dirty="0" smtClean="0"/>
              <a:t>Short timers</a:t>
            </a:r>
            <a:endParaRPr lang="en-US" dirty="0"/>
          </a:p>
        </p:txBody>
      </p:sp>
      <p:sp>
        <p:nvSpPr>
          <p:cNvPr id="5" name="TextBox 4"/>
          <p:cNvSpPr txBox="1"/>
          <p:nvPr/>
        </p:nvSpPr>
        <p:spPr>
          <a:xfrm>
            <a:off x="4145200" y="563137"/>
            <a:ext cx="4541600" cy="4801315"/>
          </a:xfrm>
          <a:prstGeom prst="rect">
            <a:avLst/>
          </a:prstGeom>
          <a:noFill/>
        </p:spPr>
        <p:txBody>
          <a:bodyPr wrap="square" rtlCol="0">
            <a:spAutoFit/>
          </a:bodyPr>
          <a:lstStyle/>
          <a:p>
            <a:r>
              <a:rPr lang="en-US" dirty="0" smtClean="0"/>
              <a:t>Gustav </a:t>
            </a:r>
            <a:r>
              <a:rPr lang="en-US" dirty="0" err="1" smtClean="0"/>
              <a:t>Hasford</a:t>
            </a:r>
            <a:r>
              <a:rPr lang="en-US" dirty="0" smtClean="0"/>
              <a:t> (1947-1993)</a:t>
            </a:r>
          </a:p>
          <a:p>
            <a:endParaRPr lang="en-US" dirty="0" smtClean="0"/>
          </a:p>
          <a:p>
            <a:r>
              <a:rPr lang="en-US" dirty="0" smtClean="0"/>
              <a:t>Kubrick based his film on </a:t>
            </a:r>
            <a:r>
              <a:rPr lang="en-US" dirty="0" err="1" smtClean="0"/>
              <a:t>Hasford’s</a:t>
            </a:r>
            <a:r>
              <a:rPr lang="en-US" dirty="0" smtClean="0"/>
              <a:t> </a:t>
            </a:r>
            <a:r>
              <a:rPr lang="en-US" i="1" dirty="0" smtClean="0"/>
              <a:t>Short Timers,</a:t>
            </a:r>
            <a:r>
              <a:rPr lang="en-US" dirty="0" smtClean="0"/>
              <a:t> published in 1979</a:t>
            </a:r>
          </a:p>
          <a:p>
            <a:endParaRPr lang="en-US" dirty="0" smtClean="0"/>
          </a:p>
          <a:p>
            <a:r>
              <a:rPr lang="en-US" dirty="0" smtClean="0"/>
              <a:t>Enlisted in the Marine Corps, and like Joker, was sent to Vietnam as a combat correspondent.</a:t>
            </a:r>
          </a:p>
          <a:p>
            <a:endParaRPr lang="en-US" dirty="0" smtClean="0"/>
          </a:p>
          <a:p>
            <a:r>
              <a:rPr lang="en-US" dirty="0" smtClean="0"/>
              <a:t>Of that job, he writes: “We appeared to be journalists, but we were really simply promoting the war and promoting the Marine Corps.”  He goes on, “In war, truth is the first casualty….History may be written with blood and iron but it’s printed with ink.” (35)</a:t>
            </a:r>
          </a:p>
          <a:p>
            <a:endParaRPr lang="en-US" dirty="0" smtClean="0"/>
          </a:p>
        </p:txBody>
      </p:sp>
    </p:spTree>
    <p:extLst>
      <p:ext uri="{BB962C8B-B14F-4D97-AF65-F5344CB8AC3E}">
        <p14:creationId xmlns:p14="http://schemas.microsoft.com/office/powerpoint/2010/main" val="30455688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ortimer.jpg"/>
          <p:cNvPicPr>
            <a:picLocks noGrp="1" noChangeAspect="1"/>
          </p:cNvPicPr>
          <p:nvPr>
            <p:ph idx="1"/>
          </p:nvPr>
        </p:nvPicPr>
        <p:blipFill>
          <a:blip r:embed="rId2"/>
          <a:srcRect l="-523" r="1243"/>
          <a:stretch>
            <a:fillRect/>
          </a:stretch>
        </p:blipFill>
        <p:spPr>
          <a:xfrm>
            <a:off x="2869167" y="1481540"/>
            <a:ext cx="5980861" cy="4074038"/>
          </a:xfrm>
        </p:spPr>
      </p:pic>
      <p:sp>
        <p:nvSpPr>
          <p:cNvPr id="3" name="Title 2"/>
          <p:cNvSpPr>
            <a:spLocks noGrp="1"/>
          </p:cNvSpPr>
          <p:nvPr>
            <p:ph type="title"/>
          </p:nvPr>
        </p:nvSpPr>
        <p:spPr>
          <a:xfrm>
            <a:off x="457200" y="152400"/>
            <a:ext cx="8229600" cy="835293"/>
          </a:xfrm>
        </p:spPr>
        <p:txBody>
          <a:bodyPr/>
          <a:lstStyle/>
          <a:p>
            <a:r>
              <a:rPr lang="en-US" dirty="0" smtClean="0"/>
              <a:t>Short-timer Calendars</a:t>
            </a:r>
            <a:endParaRPr lang="en-US" dirty="0"/>
          </a:p>
        </p:txBody>
      </p:sp>
      <p:pic>
        <p:nvPicPr>
          <p:cNvPr id="5" name="Picture 4" descr="url.jpg"/>
          <p:cNvPicPr>
            <a:picLocks noChangeAspect="1"/>
          </p:cNvPicPr>
          <p:nvPr/>
        </p:nvPicPr>
        <p:blipFill>
          <a:blip r:embed="rId3"/>
          <a:stretch>
            <a:fillRect/>
          </a:stretch>
        </p:blipFill>
        <p:spPr>
          <a:xfrm>
            <a:off x="222023" y="987693"/>
            <a:ext cx="2362200" cy="3429000"/>
          </a:xfrm>
          <a:prstGeom prst="rect">
            <a:avLst/>
          </a:prstGeom>
        </p:spPr>
      </p:pic>
    </p:spTree>
    <p:extLst>
      <p:ext uri="{BB962C8B-B14F-4D97-AF65-F5344CB8AC3E}">
        <p14:creationId xmlns:p14="http://schemas.microsoft.com/office/powerpoint/2010/main" val="15682455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st-6201-0-83425100-1369364138.jpg"/>
          <p:cNvPicPr>
            <a:picLocks noGrp="1" noChangeAspect="1"/>
          </p:cNvPicPr>
          <p:nvPr>
            <p:ph idx="1"/>
          </p:nvPr>
        </p:nvPicPr>
        <p:blipFill>
          <a:blip r:embed="rId2"/>
          <a:srcRect l="-17326" r="-17326"/>
          <a:stretch>
            <a:fillRect/>
          </a:stretch>
        </p:blipFill>
        <p:spPr>
          <a:xfrm>
            <a:off x="-341008" y="599671"/>
            <a:ext cx="9485008" cy="5820334"/>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853045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13749</TotalTime>
  <Words>1212</Words>
  <Application>Microsoft Macintosh PowerPoint</Application>
  <PresentationFormat>On-screen Show (4:3)</PresentationFormat>
  <Paragraphs>102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FRIDAY FORUM  April 8 11:00  HIB 135 Jeanne Scheper, Department of Gender &amp; Sexuality Studies</vt:lpstr>
      <vt:lpstr>Military Culture</vt:lpstr>
      <vt:lpstr>Disclaimer</vt:lpstr>
      <vt:lpstr>Today</vt:lpstr>
      <vt:lpstr>   Culture</vt:lpstr>
      <vt:lpstr>What to look for in Full Metal Jacket?</vt:lpstr>
      <vt:lpstr>Short timers</vt:lpstr>
      <vt:lpstr>Short-timer Calendars</vt:lpstr>
      <vt:lpstr>PowerPoint Presentation</vt:lpstr>
      <vt:lpstr>PowerPoint Presentation</vt:lpstr>
      <vt:lpstr>The short timer</vt:lpstr>
      <vt:lpstr>Stanley Kubrick 1928 - 1999</vt:lpstr>
      <vt:lpstr> </vt:lpstr>
      <vt:lpstr>Erving Goffman, Presentation of Self in Everyday Life</vt:lpstr>
      <vt:lpstr>Liminality</vt:lpstr>
      <vt:lpstr>PowerPoint Presentation</vt:lpstr>
      <vt:lpstr>PowerPoint Presentation</vt:lpstr>
      <vt:lpstr>PowerPoint Presentation</vt:lpstr>
      <vt:lpstr>PowerPoint Presentation</vt:lpstr>
      <vt:lpstr>From Chaim Shatan’s “Bogus Manhood, Bogus Honor” Psychoanalytic Review  64.</vt:lpstr>
      <vt:lpstr>Deindividuation</vt:lpstr>
      <vt:lpstr>Experiments by Psychologist Stanley Milgrim in the 1960’s</vt:lpstr>
      <vt:lpstr>PowerPoint Presentation</vt:lpstr>
      <vt:lpstr>So, what are the methods Basic Training Employs?</vt:lpstr>
      <vt:lpstr>PowerPoint Presentation</vt:lpstr>
    </vt:vector>
  </TitlesOfParts>
  <Company>UC Irvine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Thill</dc:creator>
  <cp:lastModifiedBy>Carol Burke</cp:lastModifiedBy>
  <cp:revision>58</cp:revision>
  <dcterms:created xsi:type="dcterms:W3CDTF">2014-04-02T08:16:53Z</dcterms:created>
  <dcterms:modified xsi:type="dcterms:W3CDTF">2016-04-04T05:21:34Z</dcterms:modified>
</cp:coreProperties>
</file>