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310" r:id="rId3"/>
    <p:sldId id="301" r:id="rId4"/>
    <p:sldId id="303" r:id="rId5"/>
    <p:sldId id="264" r:id="rId6"/>
    <p:sldId id="312" r:id="rId7"/>
    <p:sldId id="313" r:id="rId8"/>
    <p:sldId id="267" r:id="rId9"/>
    <p:sldId id="307" r:id="rId10"/>
    <p:sldId id="309" r:id="rId11"/>
    <p:sldId id="308" r:id="rId12"/>
    <p:sldId id="311" r:id="rId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0000" autoAdjust="0"/>
  </p:normalViewPr>
  <p:slideViewPr>
    <p:cSldViewPr>
      <p:cViewPr varScale="1">
        <p:scale>
          <a:sx n="55" d="100"/>
          <a:sy n="55" d="100"/>
        </p:scale>
        <p:origin x="-195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1EB75C-7F90-0646-982D-F611E575490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560649-F963-AD45-8507-D0F9DA4341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A5688-4FFA-364F-B0D3-C9288D1B0D5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67CCDF-7A5C-834D-B455-40A71C2DE93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E655AF-98C0-FF4D-A7E1-2EFE6D52F3D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0EE8EB-728F-0948-83C4-B6064123916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58609A-AA73-254B-8C05-88F11450BC9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61CEEC-7C9B-9542-B607-64B14A55B52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AD4EAD4-DCF0-F941-801B-C5D5A0CC5A6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6ABF9F-5F5E-774B-8B5D-7E559E8B0B7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47696AF-99F1-F24F-A522-8C5CD68CEF2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54F0FD-03FD-E943-98E0-6407C9A7FAD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07A622-E6FA-524F-8141-EAC5B9A213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2693C11-2BB3-3241-8813-4598892CFF2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Times" pitchFamily="-107" charset="0"/>
        </a:defRPr>
      </a:lvl6pPr>
      <a:lvl7pPr marL="914400" algn="ctr" rtl="0" fontAlgn="base">
        <a:spcBef>
          <a:spcPct val="0"/>
        </a:spcBef>
        <a:spcAft>
          <a:spcPct val="0"/>
        </a:spcAft>
        <a:defRPr sz="4400">
          <a:solidFill>
            <a:schemeClr val="tx2"/>
          </a:solidFill>
          <a:latin typeface="Times" pitchFamily="-107" charset="0"/>
        </a:defRPr>
      </a:lvl7pPr>
      <a:lvl8pPr marL="1371600" algn="ctr" rtl="0" fontAlgn="base">
        <a:spcBef>
          <a:spcPct val="0"/>
        </a:spcBef>
        <a:spcAft>
          <a:spcPct val="0"/>
        </a:spcAft>
        <a:defRPr sz="4400">
          <a:solidFill>
            <a:schemeClr val="tx2"/>
          </a:solidFill>
          <a:latin typeface="Times" pitchFamily="-107" charset="0"/>
        </a:defRPr>
      </a:lvl8pPr>
      <a:lvl9pPr marL="1828800" algn="ctr" rtl="0" fontAlgn="base">
        <a:spcBef>
          <a:spcPct val="0"/>
        </a:spcBef>
        <a:spcAft>
          <a:spcPct val="0"/>
        </a:spcAft>
        <a:defRPr sz="4400">
          <a:solidFill>
            <a:schemeClr val="tx2"/>
          </a:solidFill>
          <a:latin typeface="Times"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NO%20NAME:Lecture%205%20Notes.docx!OLE_LINK2" TargetMode="External"/><Relationship Id="rId4" Type="http://schemas.openxmlformats.org/officeDocument/2006/relationships/image" Target="../media/image5.png"/><Relationship Id="rId5" Type="http://schemas.openxmlformats.org/officeDocument/2006/relationships/image" Target="../media/image6.gi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oleObject" Target="NO%20NAME:Lecture%205%20Notes.docx!OLE_LINK3" TargetMode="External"/><Relationship Id="rId5"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4" Type="http://schemas.openxmlformats.org/officeDocument/2006/relationships/hyperlink" Target="http://www.gocomics.com/doonesbury/2007/03/27%23.U032Aq1dU08" TargetMode="External"/><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2286000"/>
            <a:ext cx="7772400" cy="1143000"/>
          </a:xfrm>
        </p:spPr>
        <p:txBody>
          <a:bodyPr/>
          <a:lstStyle/>
          <a:p>
            <a:pPr eaLnBrk="1" hangingPunct="1"/>
            <a:r>
              <a:rPr lang="en-US" dirty="0" smtClean="0">
                <a:ea typeface="ＭＳ Ｐゴシック" charset="-128"/>
                <a:cs typeface="ＭＳ Ｐゴシック" charset="-128"/>
              </a:rPr>
              <a:t>Women in the Military</a:t>
            </a:r>
          </a:p>
        </p:txBody>
      </p:sp>
      <p:sp>
        <p:nvSpPr>
          <p:cNvPr id="15363" name="Rectangle 3"/>
          <p:cNvSpPr>
            <a:spLocks noGrp="1" noChangeArrowheads="1"/>
          </p:cNvSpPr>
          <p:nvPr>
            <p:ph type="subTitle" idx="1"/>
          </p:nvPr>
        </p:nvSpPr>
        <p:spPr/>
        <p:txBody>
          <a:bodyPr/>
          <a:lstStyle/>
          <a:p>
            <a:pPr eaLnBrk="1" hangingPunct="1"/>
            <a:r>
              <a:rPr lang="en-US" dirty="0" smtClean="0">
                <a:ea typeface="ＭＳ Ｐゴシック" charset="-128"/>
                <a:cs typeface="ＭＳ Ｐゴシック" charset="-128"/>
              </a:rPr>
              <a:t>Week Three</a:t>
            </a:r>
          </a:p>
        </p:txBody>
      </p:sp>
      <p:pic>
        <p:nvPicPr>
          <p:cNvPr id="4" name="Picture 3" descr="images.jpg"/>
          <p:cNvPicPr>
            <a:picLocks noChangeAspect="1"/>
          </p:cNvPicPr>
          <p:nvPr/>
        </p:nvPicPr>
        <p:blipFill>
          <a:blip r:embed="rId2"/>
          <a:stretch>
            <a:fillRect/>
          </a:stretch>
        </p:blipFill>
        <p:spPr>
          <a:xfrm>
            <a:off x="457200" y="228600"/>
            <a:ext cx="3048000" cy="2133600"/>
          </a:xfrm>
          <a:prstGeom prst="rect">
            <a:avLst/>
          </a:prstGeom>
        </p:spPr>
      </p:pic>
      <p:pic>
        <p:nvPicPr>
          <p:cNvPr id="5" name="Picture 4" descr="WAAC_Uniforms.jpg"/>
          <p:cNvPicPr>
            <a:picLocks noChangeAspect="1"/>
          </p:cNvPicPr>
          <p:nvPr/>
        </p:nvPicPr>
        <p:blipFill>
          <a:blip r:embed="rId3"/>
          <a:stretch>
            <a:fillRect/>
          </a:stretch>
        </p:blipFill>
        <p:spPr>
          <a:xfrm>
            <a:off x="5562600" y="0"/>
            <a:ext cx="3135389" cy="2514600"/>
          </a:xfrm>
          <a:prstGeom prst="rect">
            <a:avLst/>
          </a:prstGeom>
        </p:spPr>
      </p:pic>
      <p:pic>
        <p:nvPicPr>
          <p:cNvPr id="6" name="Picture 5"/>
          <p:cNvPicPr>
            <a:picLocks noChangeAspect="1" noChangeArrowheads="1"/>
          </p:cNvPicPr>
          <p:nvPr/>
        </p:nvPicPr>
        <p:blipFill>
          <a:blip r:embed="rId4"/>
          <a:srcRect/>
          <a:stretch>
            <a:fillRect/>
          </a:stretch>
        </p:blipFill>
        <p:spPr bwMode="auto">
          <a:xfrm>
            <a:off x="228600" y="3505200"/>
            <a:ext cx="3200400" cy="2971800"/>
          </a:xfrm>
          <a:prstGeom prst="rect">
            <a:avLst/>
          </a:prstGeom>
          <a:noFill/>
          <a:ln w="9525">
            <a:noFill/>
            <a:miter lim="800000"/>
            <a:headEnd/>
            <a:tailEnd/>
          </a:ln>
          <a:effectLst/>
        </p:spPr>
      </p:pic>
      <p:pic>
        <p:nvPicPr>
          <p:cNvPr id="7" name="Picture 6" descr="776c9c8743e4b6c6a520e26384c0585a.jpg"/>
          <p:cNvPicPr>
            <a:picLocks noChangeAspect="1"/>
          </p:cNvPicPr>
          <p:nvPr/>
        </p:nvPicPr>
        <p:blipFill>
          <a:blip r:embed="rId5"/>
          <a:stretch>
            <a:fillRect/>
          </a:stretch>
        </p:blipFill>
        <p:spPr>
          <a:xfrm>
            <a:off x="3581400" y="3352800"/>
            <a:ext cx="4953000" cy="3276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85800" y="0"/>
            <a:ext cx="7772400" cy="228600"/>
          </a:xfrm>
        </p:spPr>
        <p:txBody>
          <a:bodyPr/>
          <a:lstStyle/>
          <a:p>
            <a:endParaRPr lang="en-US" dirty="0"/>
          </a:p>
        </p:txBody>
      </p:sp>
      <p:sp>
        <p:nvSpPr>
          <p:cNvPr id="3" name="Content Placeholder 2"/>
          <p:cNvSpPr>
            <a:spLocks noGrp="1"/>
          </p:cNvSpPr>
          <p:nvPr>
            <p:ph idx="1"/>
          </p:nvPr>
        </p:nvSpPr>
        <p:spPr>
          <a:xfrm>
            <a:off x="685800" y="228600"/>
            <a:ext cx="7772400" cy="5867400"/>
          </a:xfrm>
        </p:spPr>
        <p:txBody>
          <a:bodyPr/>
          <a:lstStyle/>
          <a:p>
            <a:r>
              <a:rPr lang="en-US" sz="2400" dirty="0"/>
              <a:t>62 recruits assaulted by 33 drill instructors at </a:t>
            </a:r>
            <a:r>
              <a:rPr lang="en-US" sz="2400" dirty="0" err="1"/>
              <a:t>Lackland</a:t>
            </a:r>
            <a:r>
              <a:rPr lang="en-US" sz="2400" dirty="0"/>
              <a:t> AF </a:t>
            </a:r>
            <a:r>
              <a:rPr lang="en-US" sz="2400" dirty="0" smtClean="0"/>
              <a:t>base</a:t>
            </a:r>
          </a:p>
          <a:p>
            <a:pPr marL="0" indent="0">
              <a:buNone/>
            </a:pPr>
            <a:endParaRPr lang="en-US" sz="2400" dirty="0"/>
          </a:p>
          <a:p>
            <a:pPr marL="0" indent="0">
              <a:buNone/>
            </a:pPr>
            <a:endParaRPr lang="en-US" sz="2400" dirty="0"/>
          </a:p>
          <a:p>
            <a:endParaRPr lang="en-US" sz="2400" dirty="0" smtClean="0"/>
          </a:p>
          <a:p>
            <a:r>
              <a:rPr lang="en-US" sz="2400" dirty="0" smtClean="0"/>
              <a:t>Lt </a:t>
            </a:r>
            <a:r>
              <a:rPr lang="en-US" sz="2400" dirty="0"/>
              <a:t>Col in charge of the Sexual Harassment and Assault Prevention program at Ft Campbell, KY charged with stalking an ex-wife and sending her threatening emails in violation of a restraining </a:t>
            </a:r>
            <a:r>
              <a:rPr lang="en-US" sz="2400" dirty="0" smtClean="0"/>
              <a:t>order</a:t>
            </a:r>
          </a:p>
          <a:p>
            <a:pPr marL="0" indent="0">
              <a:buNone/>
            </a:pPr>
            <a:endParaRPr lang="en-US" sz="2400" dirty="0"/>
          </a:p>
          <a:p>
            <a:r>
              <a:rPr lang="en-US" sz="2400" dirty="0"/>
              <a:t>Lt Col heading the </a:t>
            </a:r>
            <a:r>
              <a:rPr lang="en-US" sz="2400" dirty="0" smtClean="0"/>
              <a:t>AF </a:t>
            </a:r>
            <a:r>
              <a:rPr lang="en-US" sz="2400" dirty="0"/>
              <a:t>Sexual Assault </a:t>
            </a:r>
            <a:endParaRPr lang="en-US" sz="2400" dirty="0" smtClean="0"/>
          </a:p>
          <a:p>
            <a:pPr marL="0" indent="0">
              <a:buNone/>
            </a:pPr>
            <a:r>
              <a:rPr lang="en-US" sz="2400" dirty="0" smtClean="0"/>
              <a:t>Prevention Program </a:t>
            </a:r>
            <a:r>
              <a:rPr lang="en-US" sz="2400" dirty="0"/>
              <a:t>charged with </a:t>
            </a:r>
            <a:r>
              <a:rPr lang="en-US" sz="2400" dirty="0" smtClean="0"/>
              <a:t>sexual</a:t>
            </a:r>
          </a:p>
          <a:p>
            <a:pPr marL="0" indent="0">
              <a:buNone/>
            </a:pPr>
            <a:r>
              <a:rPr lang="en-US" sz="2400" dirty="0" smtClean="0"/>
              <a:t>battery </a:t>
            </a:r>
            <a:endParaRPr lang="en-US" sz="2400" dirty="0"/>
          </a:p>
          <a:p>
            <a:endParaRPr lang="en-US" dirty="0"/>
          </a:p>
        </p:txBody>
      </p:sp>
      <p:pic>
        <p:nvPicPr>
          <p:cNvPr id="4" name="Picture 3" descr="Lackland_marchin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685800"/>
            <a:ext cx="3505200" cy="1752600"/>
          </a:xfrm>
          <a:prstGeom prst="rect">
            <a:avLst/>
          </a:prstGeom>
        </p:spPr>
      </p:pic>
      <p:pic>
        <p:nvPicPr>
          <p:cNvPr id="5" name="Picture 4" descr="130506-jeff-krusinski-fixed-aspect-6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3657600"/>
            <a:ext cx="2667000" cy="2971800"/>
          </a:xfrm>
          <a:prstGeom prst="rect">
            <a:avLst/>
          </a:prstGeom>
        </p:spPr>
      </p:pic>
      <p:sp>
        <p:nvSpPr>
          <p:cNvPr id="6" name="TextBox 5"/>
          <p:cNvSpPr txBox="1"/>
          <p:nvPr/>
        </p:nvSpPr>
        <p:spPr>
          <a:xfrm>
            <a:off x="4953000" y="6248400"/>
            <a:ext cx="2057400" cy="400110"/>
          </a:xfrm>
          <a:prstGeom prst="rect">
            <a:avLst/>
          </a:prstGeom>
          <a:noFill/>
        </p:spPr>
        <p:txBody>
          <a:bodyPr wrap="square" rtlCol="0">
            <a:spAutoFit/>
          </a:bodyPr>
          <a:lstStyle/>
          <a:p>
            <a:r>
              <a:rPr lang="en-US" sz="2000" dirty="0" smtClean="0"/>
              <a:t>Lt Col </a:t>
            </a:r>
            <a:r>
              <a:rPr lang="en-US" sz="2000" dirty="0" err="1" smtClean="0"/>
              <a:t>Krusinski</a:t>
            </a:r>
            <a:endParaRPr lang="en-US" sz="2000" dirty="0"/>
          </a:p>
        </p:txBody>
      </p:sp>
    </p:spTree>
    <p:extLst>
      <p:ext uri="{BB962C8B-B14F-4D97-AF65-F5344CB8AC3E}">
        <p14:creationId xmlns:p14="http://schemas.microsoft.com/office/powerpoint/2010/main" val="3719367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sz="2400" dirty="0" smtClean="0"/>
              <a:t>Lt Gen Craig Franklin overturns Lt Col James Wilkerson’s conviction for sexual assault</a:t>
            </a:r>
            <a:endParaRPr lang="en-US" sz="2400" dirty="0"/>
          </a:p>
        </p:txBody>
      </p:sp>
      <p:sp>
        <p:nvSpPr>
          <p:cNvPr id="3" name="Content Placeholder 2"/>
          <p:cNvSpPr>
            <a:spLocks noGrp="1"/>
          </p:cNvSpPr>
          <p:nvPr>
            <p:ph idx="1"/>
          </p:nvPr>
        </p:nvSpPr>
        <p:spPr>
          <a:xfrm>
            <a:off x="609600" y="685800"/>
            <a:ext cx="7772400" cy="5257800"/>
          </a:xfrm>
        </p:spPr>
        <p:txBody>
          <a:bodyPr/>
          <a:lstStyle/>
          <a:p>
            <a:pPr>
              <a:buNone/>
            </a:pPr>
            <a:endParaRPr lang="en-US" dirty="0" smtClean="0"/>
          </a:p>
          <a:p>
            <a:pPr>
              <a:buNone/>
            </a:pPr>
            <a:endParaRPr lang="en-US" dirty="0"/>
          </a:p>
          <a:p>
            <a:pPr>
              <a:buNone/>
            </a:pPr>
            <a:endParaRPr lang="en-US" dirty="0" smtClean="0"/>
          </a:p>
          <a:p>
            <a:pPr>
              <a:buNone/>
            </a:pPr>
            <a:endParaRPr lang="en-US" sz="2800" dirty="0" smtClean="0"/>
          </a:p>
          <a:p>
            <a:pPr>
              <a:buNone/>
            </a:pPr>
            <a:endParaRPr lang="en-US" sz="2800" dirty="0" smtClean="0"/>
          </a:p>
          <a:p>
            <a:pPr>
              <a:buNone/>
            </a:pPr>
            <a:r>
              <a:rPr lang="en-US" sz="2400" dirty="0" smtClean="0"/>
              <a:t>Wilkerson had flown in the same unit as Gen Franklin</a:t>
            </a:r>
          </a:p>
          <a:p>
            <a:pPr>
              <a:buNone/>
            </a:pPr>
            <a:r>
              <a:rPr lang="en-US" sz="2400" dirty="0" smtClean="0"/>
              <a:t>Franklin explained his decision to overturn the conviction of Wilkerson, a man he saw as someone “who adored his wife and his 9-year old son,” someone “who had been selected for promotion to full colonel, a wing inspector general, a career officer”</a:t>
            </a:r>
            <a:endParaRPr lang="en-US" sz="2400" dirty="0"/>
          </a:p>
        </p:txBody>
      </p:sp>
      <p:pic>
        <p:nvPicPr>
          <p:cNvPr id="4" name="Picture 3" descr="Air-Force-Lt.-Gen.-Craig-Frankli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85800"/>
            <a:ext cx="1905000" cy="2362200"/>
          </a:xfrm>
          <a:prstGeom prst="rect">
            <a:avLst/>
          </a:prstGeom>
        </p:spPr>
      </p:pic>
      <p:pic>
        <p:nvPicPr>
          <p:cNvPr id="5" name="Picture 4" descr="Screen Shot 2015-04-19 at 4.03.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533400"/>
            <a:ext cx="1828800" cy="2743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r>
              <a:rPr lang="en-US" dirty="0" smtClean="0"/>
              <a:t>Uniform Code of Military Justice</a:t>
            </a:r>
            <a:endParaRPr lang="en-US" dirty="0"/>
          </a:p>
        </p:txBody>
      </p:sp>
      <p:sp>
        <p:nvSpPr>
          <p:cNvPr id="3" name="Content Placeholder 2"/>
          <p:cNvSpPr>
            <a:spLocks noGrp="1"/>
          </p:cNvSpPr>
          <p:nvPr>
            <p:ph idx="1"/>
          </p:nvPr>
        </p:nvSpPr>
        <p:spPr>
          <a:xfrm>
            <a:off x="685800" y="762000"/>
            <a:ext cx="7772400" cy="5334000"/>
          </a:xfrm>
        </p:spPr>
        <p:txBody>
          <a:bodyPr/>
          <a:lstStyle/>
          <a:p>
            <a:pPr marL="0" indent="0">
              <a:buNone/>
            </a:pPr>
            <a:endParaRPr lang="en-US" sz="1600" dirty="0" smtClean="0"/>
          </a:p>
          <a:p>
            <a:r>
              <a:rPr lang="en-US" sz="1600" dirty="0" smtClean="0"/>
              <a:t>The UCMJ revised the Articles of War and gave those accused the right to legal representation and if enlisted, the right to enlisted jurors </a:t>
            </a:r>
          </a:p>
          <a:p>
            <a:r>
              <a:rPr lang="en-US" sz="1600" dirty="0" smtClean="0"/>
              <a:t>Even with these changes, military commanders maintained significant control over this justice system.</a:t>
            </a:r>
          </a:p>
          <a:p>
            <a:r>
              <a:rPr lang="en-US" sz="1600" dirty="0"/>
              <a:t>Unlike civilian justice, military justice supports discipline at the same time it enforces rule of law.  When discipline is at stake, the rule of law must give way , and the commander makes that call</a:t>
            </a:r>
            <a:r>
              <a:rPr lang="en-US" sz="1600" dirty="0" smtClean="0"/>
              <a:t>.</a:t>
            </a:r>
          </a:p>
          <a:p>
            <a:r>
              <a:rPr lang="en-US" sz="1600" dirty="0" smtClean="0"/>
              <a:t>In her book  </a:t>
            </a:r>
            <a:r>
              <a:rPr lang="en-US" sz="1600" i="1" dirty="0"/>
              <a:t>Defending </a:t>
            </a:r>
            <a:r>
              <a:rPr lang="en-US" sz="1600" i="1" dirty="0" smtClean="0"/>
              <a:t>America ,</a:t>
            </a:r>
            <a:r>
              <a:rPr lang="en-US" sz="1600" dirty="0" smtClean="0"/>
              <a:t>Elizabeth Hillman explains the conundrum this way, “Asked to preserve the freedom of American citizens, the armed forces are starkly undemocratic, composed of many non volunteers and governed in authoritarian fashion”)</a:t>
            </a:r>
          </a:p>
          <a:p>
            <a:r>
              <a:rPr lang="en-US" sz="1600" dirty="0" smtClean="0"/>
              <a:t>Military justice has never been subject to Supreme Court review.</a:t>
            </a:r>
          </a:p>
          <a:p>
            <a:r>
              <a:rPr lang="en-US" sz="1600" dirty="0" err="1" smtClean="0"/>
              <a:t>Feres</a:t>
            </a:r>
            <a:r>
              <a:rPr lang="en-US" sz="1600" dirty="0" smtClean="0"/>
              <a:t> Doctrine (1950) – government is held harmless for the injuries sustained by members of the armed due to the negligence of others.</a:t>
            </a:r>
          </a:p>
          <a:p>
            <a:r>
              <a:rPr lang="en-US" sz="1600" dirty="0" smtClean="0"/>
              <a:t>The impact of </a:t>
            </a:r>
            <a:r>
              <a:rPr lang="en-US" sz="1600" i="1" dirty="0" smtClean="0"/>
              <a:t>Invisible War </a:t>
            </a:r>
            <a:r>
              <a:rPr lang="en-US" sz="1600" dirty="0" smtClean="0"/>
              <a:t>and changes to the processing of claims of sexual assault.</a:t>
            </a:r>
          </a:p>
          <a:p>
            <a:r>
              <a:rPr lang="en-US" sz="1600" dirty="0" smtClean="0"/>
              <a:t>2015 survey showed an 11% increase in reported sexual assault incidents.  Does this indicate that more victims are willing to report or that there are more victims?</a:t>
            </a:r>
            <a:endParaRPr lang="en-US" sz="1600" dirty="0"/>
          </a:p>
        </p:txBody>
      </p:sp>
    </p:spTree>
    <p:extLst>
      <p:ext uri="{BB962C8B-B14F-4D97-AF65-F5344CB8AC3E}">
        <p14:creationId xmlns:p14="http://schemas.microsoft.com/office/powerpoint/2010/main" val="53601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400" dirty="0" smtClean="0"/>
              <a:t>WUBA, Working Uniform Blue Alpha</a:t>
            </a:r>
            <a:endParaRPr lang="en-US" sz="2400" dirty="0"/>
          </a:p>
        </p:txBody>
      </p:sp>
      <p:sp>
        <p:nvSpPr>
          <p:cNvPr id="3" name="Content Placeholder 2"/>
          <p:cNvSpPr>
            <a:spLocks noGrp="1"/>
          </p:cNvSpPr>
          <p:nvPr>
            <p:ph idx="1"/>
          </p:nvPr>
        </p:nvSpPr>
        <p:spPr/>
        <p:txBody>
          <a:bodyPr/>
          <a:lstStyle/>
          <a:p>
            <a:endParaRPr lang="en-US" dirty="0"/>
          </a:p>
        </p:txBody>
      </p:sp>
      <p:graphicFrame>
        <p:nvGraphicFramePr>
          <p:cNvPr id="60418" name="Object 2"/>
          <p:cNvGraphicFramePr>
            <a:graphicFrameLocks noChangeAspect="1"/>
          </p:cNvGraphicFramePr>
          <p:nvPr>
            <p:extLst>
              <p:ext uri="{D42A27DB-BD31-4B8C-83A1-F6EECF244321}">
                <p14:modId xmlns:p14="http://schemas.microsoft.com/office/powerpoint/2010/main" val="3335636018"/>
              </p:ext>
            </p:extLst>
          </p:nvPr>
        </p:nvGraphicFramePr>
        <p:xfrm>
          <a:off x="3581400" y="1219200"/>
          <a:ext cx="4876800" cy="3702050"/>
        </p:xfrm>
        <a:graphic>
          <a:graphicData uri="http://schemas.openxmlformats.org/presentationml/2006/ole">
            <mc:AlternateContent xmlns:mc="http://schemas.openxmlformats.org/markup-compatibility/2006">
              <mc:Choice xmlns:v="urn:schemas-microsoft-com:vml" Requires="v">
                <p:oleObj spid="_x0000_s1030" name="Document" r:id="rId3" imgW="5486400" imgH="2286000" progId="Word.Document.12">
                  <p:link updateAutomatic="1"/>
                </p:oleObj>
              </mc:Choice>
              <mc:Fallback>
                <p:oleObj name="Document" r:id="rId3" imgW="5486400" imgH="22860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19200"/>
                        <a:ext cx="4876800" cy="370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5" name="Content Placeholder 3" descr="servicedressblues.gif"/>
          <p:cNvPicPr>
            <a:picLocks noChangeAspect="1"/>
          </p:cNvPicPr>
          <p:nvPr/>
        </p:nvPicPr>
        <p:blipFill>
          <a:blip r:embed="rId5"/>
          <a:srcRect l="5926" r="741"/>
          <a:stretch>
            <a:fillRect/>
          </a:stretch>
        </p:blipFill>
        <p:spPr bwMode="auto">
          <a:xfrm>
            <a:off x="533400" y="1143000"/>
            <a:ext cx="2743200" cy="4419600"/>
          </a:xfrm>
          <a:prstGeom prst="rect">
            <a:avLst/>
          </a:prstGeom>
          <a:noFill/>
          <a:ln w="9525">
            <a:noFill/>
            <a:miter lim="800000"/>
            <a:headEnd/>
            <a:tailEnd/>
          </a:ln>
        </p:spPr>
      </p:pic>
    </p:spTree>
    <p:extLst>
      <p:ext uri="{BB962C8B-B14F-4D97-AF65-F5344CB8AC3E}">
        <p14:creationId xmlns:p14="http://schemas.microsoft.com/office/powerpoint/2010/main" val="11446093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3200" dirty="0" smtClean="0"/>
              <a:t>James Webb, former Sec. Navy and U.S. Senator</a:t>
            </a:r>
            <a:endParaRPr lang="en-US" sz="3200" dirty="0"/>
          </a:p>
        </p:txBody>
      </p:sp>
      <p:pic>
        <p:nvPicPr>
          <p:cNvPr id="4" name="Content Placeholder 3" descr="220px-Jim_Webb_official_110th_Congress_photo.jpg"/>
          <p:cNvPicPr>
            <a:picLocks noGrp="1" noChangeAspect="1"/>
          </p:cNvPicPr>
          <p:nvPr>
            <p:ph idx="1"/>
          </p:nvPr>
        </p:nvPicPr>
        <p:blipFill>
          <a:blip r:embed="rId3"/>
          <a:srcRect l="6566" r="1301"/>
          <a:stretch>
            <a:fillRect/>
          </a:stretch>
        </p:blipFill>
        <p:spPr>
          <a:xfrm>
            <a:off x="152400" y="914400"/>
            <a:ext cx="2667000" cy="3124200"/>
          </a:xfrm>
        </p:spPr>
      </p:pic>
      <p:graphicFrame>
        <p:nvGraphicFramePr>
          <p:cNvPr id="59394" name="Object 2"/>
          <p:cNvGraphicFramePr>
            <a:graphicFrameLocks noChangeAspect="1"/>
          </p:cNvGraphicFramePr>
          <p:nvPr/>
        </p:nvGraphicFramePr>
        <p:xfrm>
          <a:off x="3352800" y="2159000"/>
          <a:ext cx="5486400" cy="3106738"/>
        </p:xfrm>
        <a:graphic>
          <a:graphicData uri="http://schemas.openxmlformats.org/presentationml/2006/ole">
            <mc:AlternateContent xmlns:mc="http://schemas.openxmlformats.org/markup-compatibility/2006">
              <mc:Choice xmlns:v="urn:schemas-microsoft-com:vml" Requires="v">
                <p:oleObj spid="_x0000_s59406" name="Document" r:id="rId4" imgW="5486400" imgH="3683000" progId="Word.Document.12">
                  <p:link updateAutomatic="1"/>
                </p:oleObj>
              </mc:Choice>
              <mc:Fallback>
                <p:oleObj name="Document" r:id="rId4" imgW="5486400" imgH="3683000" progId="Word.Document.12">
                  <p:link updateAutomatic="1"/>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159000"/>
                        <a:ext cx="5486400" cy="310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sz="3200" dirty="0" smtClean="0"/>
              <a:t>Reactions to Webb</a:t>
            </a:r>
            <a:endParaRPr lang="en-US" sz="3200" dirty="0"/>
          </a:p>
        </p:txBody>
      </p:sp>
      <p:sp>
        <p:nvSpPr>
          <p:cNvPr id="3" name="Content Placeholder 2"/>
          <p:cNvSpPr>
            <a:spLocks noGrp="1"/>
          </p:cNvSpPr>
          <p:nvPr>
            <p:ph idx="1"/>
          </p:nvPr>
        </p:nvSpPr>
        <p:spPr>
          <a:xfrm>
            <a:off x="685800" y="1143000"/>
            <a:ext cx="7772400" cy="2743200"/>
          </a:xfrm>
        </p:spPr>
        <p:txBody>
          <a:bodyPr/>
          <a:lstStyle/>
          <a:p>
            <a:pPr>
              <a:buNone/>
            </a:pPr>
            <a:r>
              <a:rPr lang="en-US" sz="2400" dirty="0" smtClean="0"/>
              <a:t>- Supporters argue that women at the Service Academies were “feminizing” the Pentagon, that their very presence was corrosive to the essential esprit de corps or male bonding necessary for forging warrior leaders.</a:t>
            </a:r>
          </a:p>
          <a:p>
            <a:pPr>
              <a:buNone/>
            </a:pPr>
            <a:r>
              <a:rPr lang="en-US" sz="2400" dirty="0" smtClean="0"/>
              <a:t>- Critics called his stress-is-fungible thesis simply wrong.</a:t>
            </a:r>
          </a:p>
          <a:p>
            <a:pPr>
              <a:buNone/>
            </a:pPr>
            <a:r>
              <a:rPr lang="en-US" sz="2400" dirty="0" smtClean="0"/>
              <a:t>- Still others staged their own protest. </a:t>
            </a:r>
            <a:endParaRPr lang="en-US" sz="2400" dirty="0"/>
          </a:p>
        </p:txBody>
      </p:sp>
      <p:pic>
        <p:nvPicPr>
          <p:cNvPr id="4" name="Picture 3" descr="Screen Shot 2015-04-19 at 3.17.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038600"/>
            <a:ext cx="6934200" cy="254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sz="quarter"/>
          </p:nvPr>
        </p:nvSpPr>
        <p:spPr/>
        <p:txBody>
          <a:bodyPr/>
          <a:lstStyle/>
          <a:p>
            <a:pPr eaLnBrk="1" hangingPunct="1"/>
            <a:r>
              <a:rPr lang="en-US" sz="3200" dirty="0">
                <a:ea typeface="ＭＳ Ｐゴシック" charset="-128"/>
                <a:cs typeface="ＭＳ Ｐゴシック" charset="-128"/>
              </a:rPr>
              <a:t>More than </a:t>
            </a:r>
            <a:r>
              <a:rPr lang="en-US" sz="3200" dirty="0" smtClean="0">
                <a:ea typeface="ＭＳ Ｐゴシック" charset="-128"/>
                <a:cs typeface="ＭＳ Ｐゴシック" charset="-128"/>
              </a:rPr>
              <a:t>280,000 </a:t>
            </a:r>
            <a:r>
              <a:rPr lang="en-US" sz="3200" dirty="0">
                <a:ea typeface="ＭＳ Ｐゴシック" charset="-128"/>
                <a:cs typeface="ＭＳ Ｐゴシック" charset="-128"/>
              </a:rPr>
              <a:t>women deployed in </a:t>
            </a:r>
            <a:r>
              <a:rPr lang="en-US" sz="3200" dirty="0" smtClean="0">
                <a:ea typeface="ＭＳ Ｐゴシック" charset="-128"/>
                <a:cs typeface="ＭＳ Ｐゴシック" charset="-128"/>
              </a:rPr>
              <a:t>recent wars in Iraq and Afghanistan</a:t>
            </a:r>
            <a:endParaRPr lang="en-US" sz="3200" dirty="0">
              <a:ea typeface="ＭＳ Ｐゴシック" charset="-128"/>
              <a:cs typeface="ＭＳ Ｐゴシック" charset="-128"/>
            </a:endParaRPr>
          </a:p>
        </p:txBody>
      </p:sp>
      <p:pic>
        <p:nvPicPr>
          <p:cNvPr id="24579" name="Picture 7" descr="kasey-reed-and-jody-gorsuch.jpg                                000298C8Macintosh HD                   BB606D11:"/>
          <p:cNvPicPr>
            <a:picLocks noGrp="1" noChangeAspect="1" noChangeArrowheads="1"/>
          </p:cNvPicPr>
          <p:nvPr>
            <p:ph sz="quarter" idx="1"/>
          </p:nvPr>
        </p:nvPicPr>
        <p:blipFill>
          <a:blip r:embed="rId2"/>
          <a:srcRect/>
          <a:stretch>
            <a:fillRect/>
          </a:stretch>
        </p:blipFill>
        <p:spPr>
          <a:xfrm>
            <a:off x="1112838" y="1981200"/>
            <a:ext cx="2954337" cy="1981200"/>
          </a:xfrm>
        </p:spPr>
      </p:pic>
      <p:pic>
        <p:nvPicPr>
          <p:cNvPr id="24580" name="Picture 8" descr="0911_C66.jpg                                                   000298C8Macintosh HD                   BB606D11:"/>
          <p:cNvPicPr>
            <a:picLocks noGrp="1" noChangeAspect="1" noChangeArrowheads="1"/>
          </p:cNvPicPr>
          <p:nvPr>
            <p:ph sz="quarter" idx="2"/>
          </p:nvPr>
        </p:nvPicPr>
        <p:blipFill>
          <a:blip r:embed="rId3"/>
          <a:srcRect/>
          <a:stretch>
            <a:fillRect/>
          </a:stretch>
        </p:blipFill>
        <p:spPr>
          <a:xfrm>
            <a:off x="5121275" y="1981200"/>
            <a:ext cx="2862263" cy="1981200"/>
          </a:xfrm>
        </p:spPr>
      </p:pic>
      <p:pic>
        <p:nvPicPr>
          <p:cNvPr id="24581" name="Picture 9" descr="women_marine_large_image.jpg                                   000298C8Macintosh HD                   BB606D11:"/>
          <p:cNvPicPr>
            <a:picLocks noGrp="1" noChangeAspect="1" noChangeArrowheads="1"/>
          </p:cNvPicPr>
          <p:nvPr>
            <p:ph sz="quarter" idx="3"/>
          </p:nvPr>
        </p:nvPicPr>
        <p:blipFill>
          <a:blip r:embed="rId4"/>
          <a:srcRect/>
          <a:stretch>
            <a:fillRect/>
          </a:stretch>
        </p:blipFill>
        <p:spPr>
          <a:xfrm>
            <a:off x="1092200" y="4114800"/>
            <a:ext cx="2995613" cy="1981200"/>
          </a:xfrm>
        </p:spPr>
      </p:pic>
      <p:pic>
        <p:nvPicPr>
          <p:cNvPr id="24582" name="Picture 10" descr="lioness_span.jpg                                               000298C8Macintosh HD                   BB606D11:"/>
          <p:cNvPicPr>
            <a:picLocks noGrp="1" noChangeAspect="1" noChangeArrowheads="1"/>
          </p:cNvPicPr>
          <p:nvPr>
            <p:ph sz="quarter" idx="4"/>
          </p:nvPr>
        </p:nvPicPr>
        <p:blipFill>
          <a:blip r:embed="rId5"/>
          <a:srcRect/>
          <a:stretch>
            <a:fillRect/>
          </a:stretch>
        </p:blipFill>
        <p:spPr>
          <a:xfrm>
            <a:off x="4883150" y="4114800"/>
            <a:ext cx="3340100" cy="1981200"/>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p:txBody>
          <a:bodyPr/>
          <a:lstStyle/>
          <a:p>
            <a:pPr>
              <a:buNone/>
            </a:pPr>
            <a:r>
              <a:rPr lang="en-US" dirty="0" smtClean="0"/>
              <a:t>Suzanne Swift</a:t>
            </a:r>
          </a:p>
          <a:p>
            <a:endParaRPr lang="en-US" dirty="0" smtClean="0"/>
          </a:p>
          <a:p>
            <a:pPr>
              <a:buNone/>
            </a:pPr>
            <a:endParaRPr lang="en-US" dirty="0"/>
          </a:p>
        </p:txBody>
      </p:sp>
      <p:pic>
        <p:nvPicPr>
          <p:cNvPr id="8" name="Picture 7" descr="628x471-1.jpg"/>
          <p:cNvPicPr>
            <a:picLocks noChangeAspect="1"/>
          </p:cNvPicPr>
          <p:nvPr/>
        </p:nvPicPr>
        <p:blipFill>
          <a:blip r:embed="rId2"/>
          <a:stretch>
            <a:fillRect/>
          </a:stretch>
        </p:blipFill>
        <p:spPr>
          <a:xfrm>
            <a:off x="5715000" y="1295400"/>
            <a:ext cx="2425700" cy="4895850"/>
          </a:xfrm>
          <a:prstGeom prst="rect">
            <a:avLst/>
          </a:prstGeom>
        </p:spPr>
      </p:pic>
      <p:sp>
        <p:nvSpPr>
          <p:cNvPr id="9" name="TextBox 8"/>
          <p:cNvSpPr txBox="1"/>
          <p:nvPr/>
        </p:nvSpPr>
        <p:spPr>
          <a:xfrm>
            <a:off x="762000" y="1752600"/>
            <a:ext cx="4114800" cy="4585871"/>
          </a:xfrm>
          <a:prstGeom prst="rect">
            <a:avLst/>
          </a:prstGeom>
          <a:noFill/>
        </p:spPr>
        <p:txBody>
          <a:bodyPr wrap="square" rtlCol="0">
            <a:spAutoFit/>
          </a:bodyPr>
          <a:lstStyle/>
          <a:p>
            <a:r>
              <a:rPr lang="en-US" dirty="0" smtClean="0"/>
              <a:t>Deployed to Iraq in 2004-05</a:t>
            </a:r>
          </a:p>
          <a:p>
            <a:r>
              <a:rPr lang="en-US" dirty="0" smtClean="0"/>
              <a:t>66</a:t>
            </a:r>
            <a:r>
              <a:rPr lang="en-US" baseline="30000" dirty="0" smtClean="0"/>
              <a:t>th</a:t>
            </a:r>
            <a:r>
              <a:rPr lang="en-US" dirty="0" smtClean="0"/>
              <a:t> MP Company</a:t>
            </a:r>
          </a:p>
          <a:p>
            <a:endParaRPr lang="en-US" dirty="0" smtClean="0"/>
          </a:p>
          <a:p>
            <a:r>
              <a:rPr lang="en-US" dirty="0" smtClean="0"/>
              <a:t>James </a:t>
            </a:r>
            <a:r>
              <a:rPr lang="en-US" dirty="0" err="1" smtClean="0"/>
              <a:t>Klimaski</a:t>
            </a:r>
            <a:r>
              <a:rPr lang="en-US" dirty="0" smtClean="0"/>
              <a:t>: “</a:t>
            </a:r>
            <a:r>
              <a:rPr lang="en-US" sz="2000" dirty="0" smtClean="0"/>
              <a:t>In the civilian world, it’s all about relief for the victim.  In the military, it’s about punishing the transgressor.  Nothing is done to make them [the victims] whole again.  If victims get a bad performance review by a superior who sexually harassed them, if they fail to get a promotion, it’s their job to clear it up.” (</a:t>
            </a:r>
            <a:r>
              <a:rPr lang="en-US" sz="1600" dirty="0" smtClean="0"/>
              <a:t>phone interview with C. Burke, April 2006)</a:t>
            </a:r>
            <a:endParaRPr lang="en-US" dirty="0"/>
          </a:p>
        </p:txBody>
      </p:sp>
    </p:spTree>
    <p:extLst>
      <p:ext uri="{BB962C8B-B14F-4D97-AF65-F5344CB8AC3E}">
        <p14:creationId xmlns:p14="http://schemas.microsoft.com/office/powerpoint/2010/main" val="32331448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p:txBody>
          <a:bodyPr/>
          <a:lstStyle/>
          <a:p>
            <a:pPr>
              <a:buNone/>
            </a:pPr>
            <a:r>
              <a:rPr lang="en-US" dirty="0" smtClean="0"/>
              <a:t>Suzanne Swift</a:t>
            </a:r>
            <a:endParaRPr lang="en-US" dirty="0"/>
          </a:p>
        </p:txBody>
      </p:sp>
      <p:pic>
        <p:nvPicPr>
          <p:cNvPr id="8" name="Picture 7" descr="628x471.jpg"/>
          <p:cNvPicPr>
            <a:picLocks noChangeAspect="1"/>
          </p:cNvPicPr>
          <p:nvPr/>
        </p:nvPicPr>
        <p:blipFill>
          <a:blip r:embed="rId2"/>
          <a:srcRect b="3846"/>
          <a:stretch>
            <a:fillRect/>
          </a:stretch>
        </p:blipFill>
        <p:spPr>
          <a:xfrm>
            <a:off x="3429000" y="152400"/>
            <a:ext cx="5232400" cy="3562350"/>
          </a:xfrm>
          <a:prstGeom prst="rect">
            <a:avLst/>
          </a:prstGeom>
        </p:spPr>
      </p:pic>
      <p:pic>
        <p:nvPicPr>
          <p:cNvPr id="9" name="Picture 8" descr="db070327.gif"/>
          <p:cNvPicPr>
            <a:picLocks noChangeAspect="1"/>
          </p:cNvPicPr>
          <p:nvPr/>
        </p:nvPicPr>
        <p:blipFill>
          <a:blip r:embed="rId3"/>
          <a:stretch>
            <a:fillRect/>
          </a:stretch>
        </p:blipFill>
        <p:spPr>
          <a:xfrm>
            <a:off x="914400" y="3810000"/>
            <a:ext cx="7620000" cy="2413000"/>
          </a:xfrm>
          <a:prstGeom prst="rect">
            <a:avLst/>
          </a:prstGeom>
        </p:spPr>
      </p:pic>
      <p:sp>
        <p:nvSpPr>
          <p:cNvPr id="13" name="Rectangle 12"/>
          <p:cNvSpPr/>
          <p:nvPr/>
        </p:nvSpPr>
        <p:spPr>
          <a:xfrm>
            <a:off x="1143000" y="6248400"/>
            <a:ext cx="5197475" cy="646331"/>
          </a:xfrm>
          <a:prstGeom prst="rect">
            <a:avLst/>
          </a:prstGeom>
        </p:spPr>
        <p:txBody>
          <a:bodyPr wrap="square">
            <a:spAutoFit/>
          </a:bodyPr>
          <a:lstStyle/>
          <a:p>
            <a:r>
              <a:rPr lang="en-US" sz="1200" b="1" dirty="0" smtClean="0">
                <a:solidFill>
                  <a:srgbClr val="FFFFFF"/>
                </a:solidFill>
                <a:hlinkClick r:id="rId4"/>
              </a:rPr>
              <a:t>http://www.gocomics.com/doonesbury/2007/03/27#.U032Aq1dU08</a:t>
            </a:r>
            <a:r>
              <a:rPr lang="en-US" sz="1200" b="1" dirty="0" smtClean="0">
                <a:solidFill>
                  <a:srgbClr val="FFFFFF"/>
                </a:solidFill>
              </a:rPr>
              <a:t>  </a:t>
            </a:r>
            <a:r>
              <a:rPr lang="en-US" sz="1200" b="1" dirty="0" smtClean="0"/>
              <a:t>http://www.gocomics.com/doonesbury/2007/03/27#.U032Aq1dU08</a:t>
            </a:r>
            <a:r>
              <a:rPr lang="en-US" sz="1200" dirty="0" smtClean="0"/>
              <a:t> </a:t>
            </a:r>
          </a:p>
          <a:p>
            <a:pPr lvl="0"/>
            <a:r>
              <a:rPr lang="en-US" sz="1200" dirty="0" smtClean="0">
                <a:solidFill>
                  <a:srgbClr val="FFFFFF"/>
                </a:solidFill>
              </a:rPr>
              <a:t> </a:t>
            </a:r>
            <a:endParaRPr lang="en-US" sz="1200" dirty="0">
              <a:solidFill>
                <a:srgbClr val="FFFFFF"/>
              </a:solidFill>
            </a:endParaRPr>
          </a:p>
        </p:txBody>
      </p:sp>
      <p:sp>
        <p:nvSpPr>
          <p:cNvPr id="15" name="TextBox 14"/>
          <p:cNvSpPr txBox="1"/>
          <p:nvPr/>
        </p:nvSpPr>
        <p:spPr>
          <a:xfrm>
            <a:off x="0" y="3276601"/>
            <a:ext cx="3352800" cy="369332"/>
          </a:xfrm>
          <a:prstGeom prst="rect">
            <a:avLst/>
          </a:prstGeom>
          <a:noFill/>
        </p:spPr>
        <p:txBody>
          <a:bodyPr wrap="square" rtlCol="0">
            <a:spAutoFit/>
          </a:bodyPr>
          <a:lstStyle/>
          <a:p>
            <a:r>
              <a:rPr lang="en-US" sz="1800" dirty="0" smtClean="0"/>
              <a:t>Doonesbury, March 27, 2007</a:t>
            </a:r>
            <a:endParaRPr lang="en-US" sz="1800" dirty="0"/>
          </a:p>
        </p:txBody>
      </p:sp>
    </p:spTree>
    <p:extLst>
      <p:ext uri="{BB962C8B-B14F-4D97-AF65-F5344CB8AC3E}">
        <p14:creationId xmlns:p14="http://schemas.microsoft.com/office/powerpoint/2010/main" val="9719470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ea typeface="ＭＳ Ｐゴシック" charset="-128"/>
                <a:cs typeface="ＭＳ Ｐゴシック" charset="-128"/>
              </a:rPr>
              <a:t>Veterans’ Administration Data</a:t>
            </a:r>
            <a:endParaRPr lang="en-US" dirty="0">
              <a:ea typeface="ＭＳ Ｐゴシック" charset="-128"/>
              <a:cs typeface="ＭＳ Ｐゴシック" charset="-128"/>
            </a:endParaRPr>
          </a:p>
        </p:txBody>
      </p:sp>
      <p:sp>
        <p:nvSpPr>
          <p:cNvPr id="27651" name="Rectangle 3"/>
          <p:cNvSpPr>
            <a:spLocks noGrp="1" noChangeArrowheads="1"/>
          </p:cNvSpPr>
          <p:nvPr>
            <p:ph type="body" idx="1"/>
          </p:nvPr>
        </p:nvSpPr>
        <p:spPr/>
        <p:txBody>
          <a:bodyPr/>
          <a:lstStyle/>
          <a:p>
            <a:pPr marL="0" indent="0">
              <a:buNone/>
            </a:pPr>
            <a:r>
              <a:rPr lang="en-US" dirty="0" smtClean="0">
                <a:ea typeface="ＭＳ Ｐゴシック" charset="-128"/>
                <a:cs typeface="ＭＳ Ｐゴシック" charset="-128"/>
              </a:rPr>
              <a:t> - 70</a:t>
            </a:r>
            <a:r>
              <a:rPr lang="en-US" dirty="0">
                <a:ea typeface="ＭＳ Ｐゴシック" charset="-128"/>
                <a:cs typeface="ＭＳ Ｐゴシック" charset="-128"/>
              </a:rPr>
              <a:t>% </a:t>
            </a:r>
            <a:r>
              <a:rPr lang="en-US" dirty="0" smtClean="0">
                <a:ea typeface="ＭＳ Ｐゴシック" charset="-128"/>
                <a:cs typeface="ＭＳ Ｐゴシック" charset="-128"/>
              </a:rPr>
              <a:t>of women say </a:t>
            </a:r>
            <a:r>
              <a:rPr lang="en-US" dirty="0">
                <a:ea typeface="ＭＳ Ｐゴシック" charset="-128"/>
                <a:cs typeface="ＭＳ Ｐゴシック" charset="-128"/>
              </a:rPr>
              <a:t>they have experienced sexual harassment while serving</a:t>
            </a:r>
          </a:p>
          <a:p>
            <a:pPr marL="0" indent="0">
              <a:buNone/>
            </a:pPr>
            <a:r>
              <a:rPr lang="en-US" dirty="0"/>
              <a:t> </a:t>
            </a:r>
            <a:r>
              <a:rPr lang="en-US" dirty="0" smtClean="0"/>
              <a:t>- One in 5 women suffer from military sexual trauma</a:t>
            </a:r>
          </a:p>
          <a:p>
            <a:pPr>
              <a:buFontTx/>
              <a:buChar char="-"/>
            </a:pPr>
            <a:r>
              <a:rPr lang="en-US" dirty="0" smtClean="0"/>
              <a:t>One in 100 men</a:t>
            </a:r>
          </a:p>
          <a:p>
            <a:pPr eaLnBrk="1" hangingPunct="1">
              <a:buFontTx/>
              <a:buChar char="-"/>
            </a:pPr>
            <a:r>
              <a:rPr lang="en-US" dirty="0"/>
              <a:t>O</a:t>
            </a:r>
            <a:r>
              <a:rPr lang="en-US" dirty="0" smtClean="0"/>
              <a:t>nly 10-13% report</a:t>
            </a:r>
            <a:endParaRPr lang="en-US" dirty="0"/>
          </a:p>
          <a:p>
            <a:pPr eaLnBrk="1" hangingPunct="1"/>
            <a:endParaRPr lang="en-US" dirty="0">
              <a:ea typeface="ＭＳ Ｐゴシック" charset="-128"/>
              <a:cs typeface="ＭＳ Ｐゴシック" charset="-128"/>
            </a:endParaRPr>
          </a:p>
        </p:txBody>
      </p:sp>
      <p:sp>
        <p:nvSpPr>
          <p:cNvPr id="4" name="TextBox 3"/>
          <p:cNvSpPr txBox="1"/>
          <p:nvPr/>
        </p:nvSpPr>
        <p:spPr>
          <a:xfrm>
            <a:off x="685800" y="5715000"/>
            <a:ext cx="7086600" cy="307777"/>
          </a:xfrm>
          <a:prstGeom prst="rect">
            <a:avLst/>
          </a:prstGeom>
          <a:noFill/>
        </p:spPr>
        <p:txBody>
          <a:bodyPr wrap="square" rtlCol="0">
            <a:spAutoFit/>
          </a:bodyPr>
          <a:lstStyle/>
          <a:p>
            <a:r>
              <a:rPr lang="en-US" sz="1400" dirty="0" smtClean="0"/>
              <a:t>http://</a:t>
            </a:r>
            <a:r>
              <a:rPr lang="en-US" sz="1400" dirty="0" err="1" smtClean="0"/>
              <a:t>www.mentalhealth.va.gov/docs/mst_general_factsheet.pdf</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z="2800" dirty="0" smtClean="0"/>
              <a:t>More Bad News</a:t>
            </a:r>
            <a:endParaRPr lang="en-US" sz="2800" dirty="0"/>
          </a:p>
        </p:txBody>
      </p:sp>
      <p:sp>
        <p:nvSpPr>
          <p:cNvPr id="3" name="Content Placeholder 2"/>
          <p:cNvSpPr>
            <a:spLocks noGrp="1"/>
          </p:cNvSpPr>
          <p:nvPr>
            <p:ph idx="1"/>
          </p:nvPr>
        </p:nvSpPr>
        <p:spPr>
          <a:xfrm>
            <a:off x="685800" y="685800"/>
            <a:ext cx="7772400" cy="5410200"/>
          </a:xfrm>
        </p:spPr>
        <p:txBody>
          <a:bodyPr/>
          <a:lstStyle/>
          <a:p>
            <a:r>
              <a:rPr lang="en-US" sz="2400" dirty="0" smtClean="0"/>
              <a:t>Commander of the 82</a:t>
            </a:r>
            <a:r>
              <a:rPr lang="en-US" sz="2400" baseline="30000" dirty="0" smtClean="0"/>
              <a:t>nd</a:t>
            </a:r>
            <a:r>
              <a:rPr lang="en-US" sz="2400" dirty="0" smtClean="0"/>
              <a:t> Airborne charged with forcible sodomy, indecent action and violating orders.  He pleaded guilty to lesser changes and received a fine of $20,000 and demotion to </a:t>
            </a:r>
            <a:r>
              <a:rPr lang="en-US" sz="2400" dirty="0" err="1" smtClean="0"/>
              <a:t>Lt.Col</a:t>
            </a:r>
            <a:r>
              <a:rPr lang="en-US" sz="2400" dirty="0" smtClean="0"/>
              <a:t>.</a:t>
            </a:r>
          </a:p>
          <a:p>
            <a:pPr marL="0" indent="0">
              <a:buNone/>
            </a:pPr>
            <a:endParaRPr lang="en-US" sz="2400" dirty="0" smtClean="0"/>
          </a:p>
          <a:p>
            <a:endParaRPr lang="en-US" sz="2400" dirty="0"/>
          </a:p>
          <a:p>
            <a:endParaRPr lang="en-US" sz="2400" dirty="0" smtClean="0"/>
          </a:p>
          <a:p>
            <a:endParaRPr lang="en-US" sz="2400" dirty="0" smtClean="0"/>
          </a:p>
          <a:p>
            <a:endParaRPr lang="en-US" sz="2400" dirty="0"/>
          </a:p>
          <a:p>
            <a:r>
              <a:rPr lang="en-US" sz="2400" dirty="0" smtClean="0"/>
              <a:t>Brig. Gen. Sinclair</a:t>
            </a:r>
          </a:p>
          <a:p>
            <a:endParaRPr lang="en-US" sz="2400" dirty="0"/>
          </a:p>
          <a:p>
            <a:r>
              <a:rPr lang="en-US" sz="2400" dirty="0" smtClean="0"/>
              <a:t>Commander of the 173</a:t>
            </a:r>
            <a:r>
              <a:rPr lang="en-US" sz="2400" baseline="30000" dirty="0" smtClean="0"/>
              <a:t>rd</a:t>
            </a:r>
            <a:r>
              <a:rPr lang="en-US" sz="2400" dirty="0" smtClean="0"/>
              <a:t> Airborne pleaded guilty to bigamy and fraud.</a:t>
            </a:r>
          </a:p>
        </p:txBody>
      </p:sp>
      <p:pic>
        <p:nvPicPr>
          <p:cNvPr id="4" name="Picture 3" descr="Screen Shot 2015-04-19 at 3.51.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133600"/>
            <a:ext cx="4114800" cy="2794000"/>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12191</TotalTime>
  <Words>681</Words>
  <Application>Microsoft Macintosh PowerPoint</Application>
  <PresentationFormat>On-screen Show (4:3)</PresentationFormat>
  <Paragraphs>62</Paragraphs>
  <Slides>12</Slides>
  <Notes>0</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12</vt:i4>
      </vt:variant>
    </vt:vector>
  </HeadingPairs>
  <TitlesOfParts>
    <vt:vector size="15" baseType="lpstr">
      <vt:lpstr>Blank Presentation</vt:lpstr>
      <vt:lpstr>NO NAME:Lecture 5 Notes.docx!OLE_LINK2</vt:lpstr>
      <vt:lpstr>NO NAME:Lecture 5 Notes.docx!OLE_LINK3</vt:lpstr>
      <vt:lpstr>Women in the Military</vt:lpstr>
      <vt:lpstr>WUBA, Working Uniform Blue Alpha</vt:lpstr>
      <vt:lpstr>James Webb, former Sec. Navy and U.S. Senator</vt:lpstr>
      <vt:lpstr>Reactions to Webb</vt:lpstr>
      <vt:lpstr>More than 280,000 women deployed in recent wars in Iraq and Afghanistan</vt:lpstr>
      <vt:lpstr>PowerPoint Presentation</vt:lpstr>
      <vt:lpstr>PowerPoint Presentation</vt:lpstr>
      <vt:lpstr>Veterans’ Administration Data</vt:lpstr>
      <vt:lpstr>More Bad News</vt:lpstr>
      <vt:lpstr>PowerPoint Presentation</vt:lpstr>
      <vt:lpstr>Lt Gen Craig Franklin overturns Lt Col James Wilkerson’s conviction for sexual assault</vt:lpstr>
      <vt:lpstr>Uniform Code of Military Justice</vt:lpstr>
    </vt:vector>
  </TitlesOfParts>
  <Company>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THE MILITARY</dc:title>
  <dc:creator>Trial User</dc:creator>
  <cp:lastModifiedBy>Carol Burke</cp:lastModifiedBy>
  <cp:revision>52</cp:revision>
  <dcterms:created xsi:type="dcterms:W3CDTF">2014-04-16T07:50:33Z</dcterms:created>
  <dcterms:modified xsi:type="dcterms:W3CDTF">2016-04-18T03:53:36Z</dcterms:modified>
</cp:coreProperties>
</file>