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1" r:id="rId1"/>
  </p:sldMasterIdLst>
  <p:notesMasterIdLst>
    <p:notesMasterId r:id="rId26"/>
  </p:notesMasterIdLst>
  <p:sldIdLst>
    <p:sldId id="276" r:id="rId2"/>
    <p:sldId id="256" r:id="rId3"/>
    <p:sldId id="281" r:id="rId4"/>
    <p:sldId id="282" r:id="rId5"/>
    <p:sldId id="257" r:id="rId6"/>
    <p:sldId id="269" r:id="rId7"/>
    <p:sldId id="258" r:id="rId8"/>
    <p:sldId id="277" r:id="rId9"/>
    <p:sldId id="283" r:id="rId10"/>
    <p:sldId id="259" r:id="rId11"/>
    <p:sldId id="260" r:id="rId12"/>
    <p:sldId id="261" r:id="rId13"/>
    <p:sldId id="262" r:id="rId14"/>
    <p:sldId id="264" r:id="rId15"/>
    <p:sldId id="284" r:id="rId16"/>
    <p:sldId id="265" r:id="rId17"/>
    <p:sldId id="270" r:id="rId18"/>
    <p:sldId id="266" r:id="rId19"/>
    <p:sldId id="267" r:id="rId20"/>
    <p:sldId id="271" r:id="rId21"/>
    <p:sldId id="272" r:id="rId22"/>
    <p:sldId id="279" r:id="rId23"/>
    <p:sldId id="275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8" d="100"/>
          <a:sy n="108" d="100"/>
        </p:scale>
        <p:origin x="-50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D203C-EFB1-A44F-AB2F-D4CB4ED89EDA}" type="datetimeFigureOut">
              <a:rPr lang="en-US" smtClean="0"/>
              <a:t>4/16/16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F7C1B-AF2C-774E-A0DE-9EA10AB80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986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Address to the German Bundestag (Parliament) January 27, 2016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F7C1B-AF2C-774E-A0DE-9EA10AB802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415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209F-FA31-3E49-B610-0E09D1271645}" type="datetimeFigureOut">
              <a:rPr lang="en-US" smtClean="0"/>
              <a:t>4/16/16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A179D-3BD1-114C-9A94-44249F49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591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209F-FA31-3E49-B610-0E09D1271645}" type="datetimeFigureOut">
              <a:rPr lang="en-US" smtClean="0"/>
              <a:t>4/16/16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A179D-3BD1-114C-9A94-44249F49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445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209F-FA31-3E49-B610-0E09D1271645}" type="datetimeFigureOut">
              <a:rPr lang="en-US" smtClean="0"/>
              <a:t>4/16/16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A179D-3BD1-114C-9A94-44249F49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971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209F-FA31-3E49-B610-0E09D1271645}" type="datetimeFigureOut">
              <a:rPr lang="en-US" smtClean="0"/>
              <a:t>4/16/16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A179D-3BD1-114C-9A94-44249F49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445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209F-FA31-3E49-B610-0E09D1271645}" type="datetimeFigureOut">
              <a:rPr lang="en-US" smtClean="0"/>
              <a:t>4/16/16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A179D-3BD1-114C-9A94-44249F49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624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209F-FA31-3E49-B610-0E09D1271645}" type="datetimeFigureOut">
              <a:rPr lang="en-US" smtClean="0"/>
              <a:t>4/16/16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A179D-3BD1-114C-9A94-44249F49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925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209F-FA31-3E49-B610-0E09D1271645}" type="datetimeFigureOut">
              <a:rPr lang="en-US" smtClean="0"/>
              <a:t>4/16/16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A179D-3BD1-114C-9A94-44249F49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682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209F-FA31-3E49-B610-0E09D1271645}" type="datetimeFigureOut">
              <a:rPr lang="en-US" smtClean="0"/>
              <a:t>4/16/16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A179D-3BD1-114C-9A94-44249F49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551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209F-FA31-3E49-B610-0E09D1271645}" type="datetimeFigureOut">
              <a:rPr lang="en-US" smtClean="0"/>
              <a:t>4/16/16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A179D-3BD1-114C-9A94-44249F49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26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209F-FA31-3E49-B610-0E09D1271645}" type="datetimeFigureOut">
              <a:rPr lang="en-US" smtClean="0"/>
              <a:t>4/16/16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A179D-3BD1-114C-9A94-44249F49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349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209F-FA31-3E49-B610-0E09D1271645}" type="datetimeFigureOut">
              <a:rPr lang="en-US" smtClean="0"/>
              <a:t>4/16/16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A179D-3BD1-114C-9A94-44249F49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7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4209F-FA31-3E49-B610-0E09D1271645}" type="datetimeFigureOut">
              <a:rPr lang="en-US" smtClean="0"/>
              <a:t>4/16/16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A179D-3BD1-114C-9A94-44249F49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093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mailto:gkhart@uci.ed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7364" y="750455"/>
            <a:ext cx="6115526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Gail Hart</a:t>
            </a:r>
          </a:p>
          <a:p>
            <a:endParaRPr lang="en-US" dirty="0"/>
          </a:p>
          <a:p>
            <a:r>
              <a:rPr lang="en-US" dirty="0" smtClean="0"/>
              <a:t>Professor of German</a:t>
            </a:r>
          </a:p>
          <a:p>
            <a:endParaRPr lang="en-US" dirty="0"/>
          </a:p>
          <a:p>
            <a:r>
              <a:rPr lang="en-US" dirty="0" smtClean="0"/>
              <a:t>Department of European Languages and Studies</a:t>
            </a:r>
          </a:p>
          <a:p>
            <a:endParaRPr lang="en-US" dirty="0"/>
          </a:p>
          <a:p>
            <a:r>
              <a:rPr lang="en-US" dirty="0" smtClean="0"/>
              <a:t>HIB 229</a:t>
            </a:r>
          </a:p>
          <a:p>
            <a:endParaRPr lang="en-US" dirty="0"/>
          </a:p>
          <a:p>
            <a:r>
              <a:rPr lang="en-US" dirty="0" smtClean="0"/>
              <a:t>Office Hours  Tuesday 1-3pm    and many other times by appt.</a:t>
            </a:r>
          </a:p>
          <a:p>
            <a:endParaRPr lang="en-US" dirty="0"/>
          </a:p>
          <a:p>
            <a:r>
              <a:rPr lang="en-US" dirty="0" smtClean="0">
                <a:hlinkClick r:id="rId2"/>
              </a:rPr>
              <a:t>gkhart@uci.edu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X46339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749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Vienna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7433" b="74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41948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City of music, art, pastry, literature, and psychoanalysis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Vienna Court Opera: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635" y="2095121"/>
            <a:ext cx="4387273" cy="403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06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Museum of Fine Arts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753" b="87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99786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/>
              <a:t>Vienna Boys’ Choir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1349520"/>
            <a:ext cx="7073900" cy="5308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73215" y="940660"/>
            <a:ext cx="723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1498-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735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7182" y="704273"/>
            <a:ext cx="66989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Oldest University in the German-Speaking World 1365 (UCI was 1965)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00" y="1447800"/>
            <a:ext cx="59563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70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7845" y="858352"/>
            <a:ext cx="2216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Spanish Riding School   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002" y="639771"/>
            <a:ext cx="4165600" cy="22762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3600" y="3228489"/>
            <a:ext cx="2324100" cy="3505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28853" y="1422748"/>
            <a:ext cx="723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1572-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603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2091" y="981364"/>
            <a:ext cx="13515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r>
              <a:rPr lang="en-US" dirty="0" err="1" smtClean="0"/>
              <a:t>Sacher</a:t>
            </a:r>
            <a:r>
              <a:rPr lang="en-US" dirty="0" smtClean="0"/>
              <a:t> Torte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1689100"/>
            <a:ext cx="5080000" cy="3467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2273" y="5414818"/>
            <a:ext cx="5413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Vienna is known for cakes, pastries, and whipped cream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9723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364" y="1731817"/>
            <a:ext cx="3163453" cy="39600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43364" y="796636"/>
            <a:ext cx="5415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Sigmund Freud: 1856-1939  </a:t>
            </a:r>
            <a:r>
              <a:rPr lang="en-US" dirty="0" err="1" smtClean="0"/>
              <a:t>Reichsfluchtsteuer</a:t>
            </a:r>
            <a:r>
              <a:rPr lang="en-US" dirty="0" smtClean="0"/>
              <a:t> (exit tax)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1885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727" y="738909"/>
            <a:ext cx="8052355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 of this history, entertainment, culture, and nourishment was withdrawn from the </a:t>
            </a:r>
          </a:p>
          <a:p>
            <a:r>
              <a:rPr lang="en-US" dirty="0" smtClean="0"/>
              <a:t>Jewish population  with the</a:t>
            </a:r>
          </a:p>
          <a:p>
            <a:endParaRPr lang="en-US" dirty="0"/>
          </a:p>
          <a:p>
            <a:r>
              <a:rPr lang="en-US" dirty="0" smtClean="0"/>
              <a:t>Anschluss or Annexation to Germany on March 12, 1938</a:t>
            </a:r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5096" y="3093027"/>
            <a:ext cx="3543300" cy="2298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096" y="2493236"/>
            <a:ext cx="5080000" cy="37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071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637" y="958273"/>
            <a:ext cx="3529282" cy="54177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32000" y="65809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Anschluss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246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0899"/>
            <a:ext cx="7772400" cy="3369552"/>
          </a:xfrm>
        </p:spPr>
        <p:txBody>
          <a:bodyPr/>
          <a:lstStyle/>
          <a:p>
            <a:r>
              <a:rPr lang="en-US" dirty="0" smtClean="0"/>
              <a:t>Witnesses to War</a:t>
            </a:r>
            <a:br>
              <a:rPr lang="en-US" dirty="0" smtClean="0"/>
            </a:br>
            <a:r>
              <a:rPr lang="en-US" dirty="0" smtClean="0"/>
              <a:t>Ruth </a:t>
            </a:r>
            <a:r>
              <a:rPr lang="en-US" dirty="0" err="1" smtClean="0"/>
              <a:t>Kluger</a:t>
            </a:r>
            <a:r>
              <a:rPr lang="en-US" dirty="0" smtClean="0"/>
              <a:t>: Still Alive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th</a:t>
            </a:r>
            <a:r>
              <a:rPr lang="en-US" dirty="0" smtClean="0"/>
              <a:t> </a:t>
            </a:r>
            <a:r>
              <a:rPr lang="en-US" dirty="0" err="1" smtClean="0"/>
              <a:t>Kluger</a:t>
            </a:r>
            <a:r>
              <a:rPr lang="en-US" dirty="0" smtClean="0"/>
              <a:t>: </a:t>
            </a:r>
            <a:r>
              <a:rPr lang="en-US" dirty="0" err="1" smtClean="0"/>
              <a:t>Stil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8304" y="2919269"/>
            <a:ext cx="266700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5599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7182" y="415636"/>
            <a:ext cx="673870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Kluger</a:t>
            </a:r>
            <a:r>
              <a:rPr lang="en-US" dirty="0" smtClean="0"/>
              <a:t> was 6 at the time of the Anschluss; now she is in her 80s. </a:t>
            </a:r>
          </a:p>
          <a:p>
            <a:endParaRPr lang="en-US" dirty="0"/>
          </a:p>
          <a:p>
            <a:r>
              <a:rPr lang="en-US" dirty="0" smtClean="0"/>
              <a:t>The book you have is a translation, updating, modification of her 1992</a:t>
            </a:r>
          </a:p>
          <a:p>
            <a:r>
              <a:rPr lang="en-US" dirty="0"/>
              <a:t>a</a:t>
            </a:r>
            <a:r>
              <a:rPr lang="en-US" dirty="0" smtClean="0"/>
              <a:t>utobiography, </a:t>
            </a:r>
            <a:r>
              <a:rPr lang="en-US" dirty="0" err="1" smtClean="0"/>
              <a:t>weiter</a:t>
            </a:r>
            <a:r>
              <a:rPr lang="en-US" dirty="0" smtClean="0"/>
              <a:t> </a:t>
            </a:r>
            <a:r>
              <a:rPr lang="en-US" dirty="0" err="1" smtClean="0"/>
              <a:t>leben</a:t>
            </a:r>
            <a:r>
              <a:rPr lang="en-US" dirty="0" smtClean="0"/>
              <a:t>: 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Jugend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UCEAP: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38763"/>
            <a:ext cx="9144000" cy="24858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4818" y="6038273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ACCIDENT   1988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3801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9000" y="773545"/>
            <a:ext cx="40369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Kluger</a:t>
            </a:r>
            <a:r>
              <a:rPr lang="en-US" dirty="0" smtClean="0"/>
              <a:t> addresses the Austrian Parliament</a:t>
            </a:r>
          </a:p>
          <a:p>
            <a:r>
              <a:rPr lang="en-US" dirty="0" smtClean="0"/>
              <a:t>Holocaust Remembrance Day 2011</a:t>
            </a:r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988" y="1708633"/>
            <a:ext cx="5721178" cy="415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2349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050636"/>
            <a:ext cx="7320408" cy="4524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Jonathan Yardley</a:t>
            </a:r>
          </a:p>
          <a:p>
            <a:r>
              <a:rPr lang="en-US" dirty="0" smtClean="0"/>
              <a:t>Washington Post  9 December 2001</a:t>
            </a:r>
          </a:p>
          <a:p>
            <a:endParaRPr lang="en-US" dirty="0"/>
          </a:p>
          <a:p>
            <a:r>
              <a:rPr lang="en-US" dirty="0" smtClean="0"/>
              <a:t>What an amazing book it is. The literature of the Holocaust is vast and</a:t>
            </a:r>
          </a:p>
          <a:p>
            <a:r>
              <a:rPr lang="en-US" dirty="0"/>
              <a:t>e</a:t>
            </a:r>
            <a:r>
              <a:rPr lang="en-US" dirty="0" smtClean="0"/>
              <a:t>ver-growing, some of it of an uncommonly high order, but </a:t>
            </a:r>
            <a:r>
              <a:rPr lang="en-US" i="1" dirty="0" smtClean="0"/>
              <a:t>Still Alive</a:t>
            </a:r>
            <a:r>
              <a:rPr lang="en-US" dirty="0" smtClean="0"/>
              <a:t> moves</a:t>
            </a:r>
          </a:p>
          <a:p>
            <a:r>
              <a:rPr lang="en-US" dirty="0"/>
              <a:t>a</a:t>
            </a:r>
            <a:r>
              <a:rPr lang="en-US" dirty="0" smtClean="0"/>
              <a:t>t once to the forefront. </a:t>
            </a:r>
          </a:p>
          <a:p>
            <a:endParaRPr lang="en-US" dirty="0"/>
          </a:p>
          <a:p>
            <a:r>
              <a:rPr lang="en-US" dirty="0" smtClean="0"/>
              <a:t>The story it tells is by now numbingly familiar—a child is wrested out of</a:t>
            </a:r>
          </a:p>
          <a:p>
            <a:r>
              <a:rPr lang="en-US" dirty="0"/>
              <a:t>i</a:t>
            </a:r>
            <a:r>
              <a:rPr lang="en-US" dirty="0" smtClean="0"/>
              <a:t>nnocence into horror, adapts and copes, miraculously survives and some </a:t>
            </a:r>
          </a:p>
          <a:p>
            <a:r>
              <a:rPr lang="en-US" dirty="0"/>
              <a:t>g</a:t>
            </a:r>
            <a:r>
              <a:rPr lang="en-US" dirty="0" smtClean="0"/>
              <a:t>rows into full productive adulthood—but the voice that tells it is new and </a:t>
            </a:r>
          </a:p>
          <a:p>
            <a:r>
              <a:rPr lang="en-US" dirty="0"/>
              <a:t>o</a:t>
            </a:r>
            <a:r>
              <a:rPr lang="en-US" dirty="0" smtClean="0"/>
              <a:t>riginal.</a:t>
            </a:r>
          </a:p>
          <a:p>
            <a:endParaRPr lang="en-US" dirty="0"/>
          </a:p>
          <a:p>
            <a:r>
              <a:rPr lang="en-US" dirty="0" smtClean="0"/>
              <a:t>Herself “more hard-boiled than I want others to be,” </a:t>
            </a:r>
            <a:r>
              <a:rPr lang="en-US" dirty="0" err="1" smtClean="0"/>
              <a:t>Kluger</a:t>
            </a:r>
            <a:r>
              <a:rPr lang="en-US" dirty="0" smtClean="0"/>
              <a:t> doggedly resists </a:t>
            </a:r>
          </a:p>
          <a:p>
            <a:r>
              <a:rPr lang="en-US" dirty="0"/>
              <a:t>s</a:t>
            </a:r>
            <a:r>
              <a:rPr lang="en-US" dirty="0" smtClean="0"/>
              <a:t>elf-deception, self-congratulation, and sentimentality….She views the </a:t>
            </a:r>
          </a:p>
          <a:p>
            <a:r>
              <a:rPr lang="en-US" dirty="0" smtClean="0"/>
              <a:t>Holocaust and her own path through it with a clinical clarity that takes the</a:t>
            </a:r>
          </a:p>
          <a:p>
            <a:r>
              <a:rPr lang="en-US" dirty="0"/>
              <a:t>b</a:t>
            </a:r>
            <a:r>
              <a:rPr lang="en-US" dirty="0" smtClean="0"/>
              <a:t>reath away.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8148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6818" y="496455"/>
            <a:ext cx="7894897" cy="4801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Gabriele Anan  NY Review of Books  November 7, 2002</a:t>
            </a:r>
          </a:p>
          <a:p>
            <a:endParaRPr lang="en-US" dirty="0"/>
          </a:p>
          <a:p>
            <a:r>
              <a:rPr lang="en-US" dirty="0" smtClean="0"/>
              <a:t>[</a:t>
            </a:r>
            <a:r>
              <a:rPr lang="en-US" dirty="0" err="1" smtClean="0"/>
              <a:t>Kluger</a:t>
            </a:r>
            <a:r>
              <a:rPr lang="en-US" dirty="0" smtClean="0"/>
              <a:t>] resents all views on the Holocaust that do not tally exactly with her own, </a:t>
            </a:r>
          </a:p>
          <a:p>
            <a:r>
              <a:rPr lang="en-US" dirty="0"/>
              <a:t>a</a:t>
            </a:r>
            <a:r>
              <a:rPr lang="en-US" dirty="0" smtClean="0"/>
              <a:t>nd gets indignant about everyone who criticizes her…</a:t>
            </a:r>
          </a:p>
          <a:p>
            <a:endParaRPr lang="en-US" dirty="0"/>
          </a:p>
          <a:p>
            <a:r>
              <a:rPr lang="en-US" dirty="0" smtClean="0"/>
              <a:t>And of course nobody could expect to get it completely right unless they too had </a:t>
            </a:r>
          </a:p>
          <a:p>
            <a:r>
              <a:rPr lang="en-US" dirty="0"/>
              <a:t>s</a:t>
            </a:r>
            <a:r>
              <a:rPr lang="en-US" dirty="0" smtClean="0"/>
              <a:t>urvived the Holocaust. That makes it difficult to judge her book. It holds one’s</a:t>
            </a:r>
          </a:p>
          <a:p>
            <a:r>
              <a:rPr lang="en-US" dirty="0"/>
              <a:t>a</a:t>
            </a:r>
            <a:r>
              <a:rPr lang="en-US" dirty="0" smtClean="0"/>
              <a:t>ttention by the very nature of her story, and the story could hardly be better told,</a:t>
            </a:r>
          </a:p>
          <a:p>
            <a:r>
              <a:rPr lang="en-US" dirty="0"/>
              <a:t>i</a:t>
            </a:r>
            <a:r>
              <a:rPr lang="en-US" dirty="0" smtClean="0"/>
              <a:t>n a forceful, colloquial style. All the same, Primo Levi told a similar story</a:t>
            </a:r>
          </a:p>
          <a:p>
            <a:r>
              <a:rPr lang="en-US" dirty="0"/>
              <a:t>w</a:t>
            </a:r>
            <a:r>
              <a:rPr lang="en-US" dirty="0" smtClean="0"/>
              <a:t>ithout making one feel so hectored.</a:t>
            </a:r>
          </a:p>
          <a:p>
            <a:r>
              <a:rPr lang="en-US" dirty="0" smtClean="0"/>
              <a:t>-----------------------------------</a:t>
            </a:r>
          </a:p>
          <a:p>
            <a:endParaRPr lang="en-US" dirty="0"/>
          </a:p>
          <a:p>
            <a:r>
              <a:rPr lang="en-US" dirty="0" smtClean="0"/>
              <a:t>For discussion: One thing the book accomplishes is to make </a:t>
            </a:r>
            <a:r>
              <a:rPr lang="en-US" dirty="0" err="1" smtClean="0"/>
              <a:t>Kluger</a:t>
            </a:r>
            <a:r>
              <a:rPr lang="en-US" dirty="0" smtClean="0"/>
              <a:t> and her</a:t>
            </a:r>
          </a:p>
          <a:p>
            <a:r>
              <a:rPr lang="en-US" dirty="0"/>
              <a:t>e</a:t>
            </a:r>
            <a:r>
              <a:rPr lang="en-US" dirty="0" smtClean="0"/>
              <a:t>xperience intelligible to those who handle her as a representative of</a:t>
            </a:r>
          </a:p>
          <a:p>
            <a:r>
              <a:rPr lang="en-US" dirty="0"/>
              <a:t>t</a:t>
            </a:r>
            <a:r>
              <a:rPr lang="en-US" dirty="0" smtClean="0"/>
              <a:t>he remote past, the Holocaust, human suffering, the war. She is trying to</a:t>
            </a:r>
          </a:p>
          <a:p>
            <a:r>
              <a:rPr lang="en-US" dirty="0"/>
              <a:t>i</a:t>
            </a:r>
            <a:r>
              <a:rPr lang="en-US" dirty="0" smtClean="0"/>
              <a:t>ntegrate the victim into the conversation.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1462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0182" y="1143000"/>
            <a:ext cx="6691480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Some definitions for next time: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Monument</a:t>
            </a:r>
            <a:r>
              <a:rPr lang="en-US" dirty="0" smtClean="0"/>
              <a:t>: A statue or other structure that commemorates</a:t>
            </a:r>
          </a:p>
          <a:p>
            <a:r>
              <a:rPr lang="en-US" dirty="0" smtClean="0"/>
              <a:t>A famous person or event. </a:t>
            </a:r>
            <a:r>
              <a:rPr lang="en-US" dirty="0" err="1"/>
              <a:t>m</a:t>
            </a:r>
            <a:r>
              <a:rPr lang="en-US" dirty="0" err="1" smtClean="0"/>
              <a:t>onere</a:t>
            </a:r>
            <a:r>
              <a:rPr lang="en-US" dirty="0" smtClean="0"/>
              <a:t>= to remind</a:t>
            </a:r>
          </a:p>
          <a:p>
            <a:endParaRPr lang="en-US" dirty="0"/>
          </a:p>
          <a:p>
            <a:r>
              <a:rPr lang="en-US" b="1" dirty="0" smtClean="0"/>
              <a:t>Memorial</a:t>
            </a:r>
            <a:r>
              <a:rPr lang="en-US" dirty="0" smtClean="0"/>
              <a:t>: Often a synonym for monument but emphasizes the</a:t>
            </a:r>
          </a:p>
          <a:p>
            <a:r>
              <a:rPr lang="en-US" dirty="0"/>
              <a:t>m</a:t>
            </a:r>
            <a:r>
              <a:rPr lang="en-US" dirty="0" smtClean="0"/>
              <a:t>ental exercise of memory</a:t>
            </a:r>
            <a:r>
              <a:rPr lang="en-US" b="1" dirty="0" smtClean="0"/>
              <a:t>. </a:t>
            </a:r>
            <a:r>
              <a:rPr lang="en-US" dirty="0" smtClean="0"/>
              <a:t>Of or belonging to memory.</a:t>
            </a:r>
          </a:p>
          <a:p>
            <a:endParaRPr lang="en-US" b="1" dirty="0"/>
          </a:p>
          <a:p>
            <a:r>
              <a:rPr lang="en-US" b="1" dirty="0" smtClean="0"/>
              <a:t>Museum: </a:t>
            </a:r>
            <a:r>
              <a:rPr lang="en-US" dirty="0" smtClean="0"/>
              <a:t>Latin and Greek derivation= library, study, place of learning</a:t>
            </a:r>
          </a:p>
          <a:p>
            <a:endParaRPr lang="en-US" b="1" dirty="0"/>
          </a:p>
          <a:p>
            <a:r>
              <a:rPr lang="en-US" dirty="0" smtClean="0"/>
              <a:t>Learning Center, Resource Center, Research Center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All of the above have been used to commemorate </a:t>
            </a:r>
            <a:r>
              <a:rPr lang="en-US" smtClean="0"/>
              <a:t>the Holocaust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94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" y="990600"/>
            <a:ext cx="8636000" cy="48641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0364" y="6246091"/>
            <a:ext cx="7601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January 27, 2016    Address to German Parliament (Bundestag) on Forced Labor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1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182" y="1046018"/>
            <a:ext cx="3797300" cy="213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04636" y="3948545"/>
            <a:ext cx="6213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 Angela Merkel, Chancellor of Germany and Joachim </a:t>
            </a:r>
            <a:r>
              <a:rPr lang="en-US" dirty="0" err="1" smtClean="0"/>
              <a:t>Gauck</a:t>
            </a:r>
            <a:r>
              <a:rPr lang="en-US" dirty="0" smtClean="0"/>
              <a:t>,</a:t>
            </a:r>
          </a:p>
          <a:p>
            <a:r>
              <a:rPr lang="en-US" dirty="0" smtClean="0"/>
              <a:t>President of Germany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346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and Witness Accounts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History: Big Picture—descriptive/analytical narrative compiled from facts and factors, with an emphasis on general experience</a:t>
            </a:r>
          </a:p>
          <a:p>
            <a:r>
              <a:rPr lang="en-US" dirty="0" smtClean="0"/>
              <a:t>Witness Accounts—personal experiences that 	reflect a facet or segment of the Big Picture</a:t>
            </a:r>
          </a:p>
          <a:p>
            <a:r>
              <a:rPr lang="en-US" dirty="0" smtClean="0"/>
              <a:t>Louisa May Alcott, Frederick Douglass</a:t>
            </a:r>
          </a:p>
          <a:p>
            <a:r>
              <a:rPr lang="en-US" dirty="0" smtClean="0"/>
              <a:t>Ruth </a:t>
            </a:r>
            <a:r>
              <a:rPr lang="en-US" dirty="0" err="1" smtClean="0"/>
              <a:t>Kluger</a:t>
            </a:r>
            <a:r>
              <a:rPr lang="en-US" dirty="0" smtClean="0"/>
              <a:t>, contributors to Film, Nanking.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340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1182" y="542636"/>
            <a:ext cx="6709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Thinking about History From My Space 1979    Chen </a:t>
            </a:r>
            <a:r>
              <a:rPr lang="en-US" dirty="0" err="1" smtClean="0"/>
              <a:t>Yifei</a:t>
            </a:r>
            <a:r>
              <a:rPr lang="en-US" dirty="0" smtClean="0"/>
              <a:t>  (1946-2005)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1270000"/>
            <a:ext cx="812800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577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Nanking (Film 2007)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30522" b="305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31459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8364" y="1362365"/>
            <a:ext cx="4191000" cy="46401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97364" y="646545"/>
            <a:ext cx="3794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Lu </a:t>
            </a:r>
            <a:r>
              <a:rPr lang="en-US" dirty="0" err="1" smtClean="0"/>
              <a:t>Chuan</a:t>
            </a:r>
            <a:r>
              <a:rPr lang="en-US" dirty="0" smtClean="0"/>
              <a:t>   City of Life and Death  2009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492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0611" y="905385"/>
            <a:ext cx="7717039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HOME         Vienna as HOME</a:t>
            </a:r>
          </a:p>
          <a:p>
            <a:endParaRPr lang="en-US" dirty="0"/>
          </a:p>
          <a:p>
            <a:r>
              <a:rPr lang="en-US" dirty="0" smtClean="0"/>
              <a:t>p. 24    “Oh, you are from Vienna…”</a:t>
            </a:r>
          </a:p>
          <a:p>
            <a:endParaRPr lang="en-US" dirty="0"/>
          </a:p>
          <a:p>
            <a:r>
              <a:rPr lang="en-US" dirty="0" smtClean="0"/>
              <a:t>p. 41    “And yet being thrown out of our sandbox for no apparent reason</a:t>
            </a:r>
          </a:p>
          <a:p>
            <a:r>
              <a:rPr lang="en-US" dirty="0"/>
              <a:t> </a:t>
            </a:r>
            <a:r>
              <a:rPr lang="en-US" dirty="0" smtClean="0"/>
              <a:t>            by the parents of other kids—that was the quintessential experience</a:t>
            </a:r>
          </a:p>
          <a:p>
            <a:r>
              <a:rPr lang="en-US" dirty="0"/>
              <a:t> </a:t>
            </a:r>
            <a:r>
              <a:rPr lang="en-US" dirty="0" smtClean="0"/>
              <a:t>            of my generation…in Hitler’s Vienna.</a:t>
            </a:r>
          </a:p>
          <a:p>
            <a:endParaRPr lang="en-US" dirty="0"/>
          </a:p>
          <a:p>
            <a:r>
              <a:rPr lang="en-US" dirty="0" smtClean="0"/>
              <a:t>p. 60    “But it is the city where I learned to speak, listen, and read, all the</a:t>
            </a:r>
          </a:p>
          <a:p>
            <a:r>
              <a:rPr lang="en-US" dirty="0"/>
              <a:t> </a:t>
            </a:r>
            <a:r>
              <a:rPr lang="en-US" dirty="0" smtClean="0"/>
              <a:t>            basics for a human life. I remain its reluctant child.</a:t>
            </a:r>
          </a:p>
          <a:p>
            <a:endParaRPr lang="en-US" dirty="0"/>
          </a:p>
          <a:p>
            <a:r>
              <a:rPr lang="en-US" dirty="0" smtClean="0"/>
              <a:t>p. 112  “I don’t hail from Auschwitz, I come from Vienna. Vienna is a part of me.”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Kluger’s</a:t>
            </a:r>
            <a:r>
              <a:rPr lang="en-US" dirty="0" smtClean="0"/>
              <a:t> ambivalence about Vienna.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3595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2051</TotalTime>
  <Words>817</Words>
  <Application>Microsoft Macintosh PowerPoint</Application>
  <PresentationFormat>On-screen Show (4:3)</PresentationFormat>
  <Paragraphs>119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Witnesses to War Ruth Kluger: Still Alive</vt:lpstr>
      <vt:lpstr>PowerPoint Presentation</vt:lpstr>
      <vt:lpstr>PowerPoint Presentation</vt:lpstr>
      <vt:lpstr>History and Witness Accounts</vt:lpstr>
      <vt:lpstr>PowerPoint Presentation</vt:lpstr>
      <vt:lpstr>Nanking (Film 2007)</vt:lpstr>
      <vt:lpstr>PowerPoint Presentation</vt:lpstr>
      <vt:lpstr>PowerPoint Presentation</vt:lpstr>
      <vt:lpstr>Vienna</vt:lpstr>
      <vt:lpstr>City of music, art, pastry, literature, and psychoanalysis</vt:lpstr>
      <vt:lpstr>Museum of Fine Arts</vt:lpstr>
      <vt:lpstr>Vienna Boys’ Choir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UC Irvine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Witnesses to War Ruth Kluger: Still Alive</dc:title>
  <dc:creator>Gail Hart</dc:creator>
  <cp:lastModifiedBy>Gail Hart</cp:lastModifiedBy>
  <cp:revision>30</cp:revision>
  <dcterms:created xsi:type="dcterms:W3CDTF">2014-04-02T14:58:23Z</dcterms:created>
  <dcterms:modified xsi:type="dcterms:W3CDTF">2016-04-16T15:02:19Z</dcterms:modified>
</cp:coreProperties>
</file>