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6" r:id="rId9"/>
    <p:sldId id="262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96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4A58-735C-A84D-82AF-E1BB5BF47C3D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41DA-4E24-0049-A842-E7A18F09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4A58-735C-A84D-82AF-E1BB5BF47C3D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41DA-4E24-0049-A842-E7A18F09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7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4A58-735C-A84D-82AF-E1BB5BF47C3D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41DA-4E24-0049-A842-E7A18F09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5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4A58-735C-A84D-82AF-E1BB5BF47C3D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41DA-4E24-0049-A842-E7A18F09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1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4A58-735C-A84D-82AF-E1BB5BF47C3D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41DA-4E24-0049-A842-E7A18F09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8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4A58-735C-A84D-82AF-E1BB5BF47C3D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41DA-4E24-0049-A842-E7A18F09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6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4A58-735C-A84D-82AF-E1BB5BF47C3D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41DA-4E24-0049-A842-E7A18F09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7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4A58-735C-A84D-82AF-E1BB5BF47C3D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41DA-4E24-0049-A842-E7A18F09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0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4A58-735C-A84D-82AF-E1BB5BF47C3D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41DA-4E24-0049-A842-E7A18F09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4A58-735C-A84D-82AF-E1BB5BF47C3D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41DA-4E24-0049-A842-E7A18F09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8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4A58-735C-A84D-82AF-E1BB5BF47C3D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41DA-4E24-0049-A842-E7A18F09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1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14A58-735C-A84D-82AF-E1BB5BF47C3D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741DA-4E24-0049-A842-E7A18F09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9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8813" y="974904"/>
            <a:ext cx="8640263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Zombies and War </a:t>
            </a:r>
          </a:p>
          <a:p>
            <a:endParaRPr lang="en-US" dirty="0"/>
          </a:p>
          <a:p>
            <a:r>
              <a:rPr lang="en-US" dirty="0" smtClean="0"/>
              <a:t>Max Brooks: World War Z  (2006)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The Zombie Survival Guide (2003)</a:t>
            </a:r>
          </a:p>
          <a:p>
            <a:endParaRPr lang="en-US" dirty="0"/>
          </a:p>
          <a:p>
            <a:r>
              <a:rPr lang="en-US" dirty="0" smtClean="0"/>
              <a:t>Taking Zombies seriously</a:t>
            </a:r>
          </a:p>
          <a:p>
            <a:endParaRPr lang="en-US" dirty="0" smtClean="0"/>
          </a:p>
          <a:p>
            <a:r>
              <a:rPr lang="en-US" dirty="0"/>
              <a:t>A zombie's digestive tract is completely dormant. The complex system that </a:t>
            </a:r>
            <a:r>
              <a:rPr lang="en-US" dirty="0" smtClean="0"/>
              <a:t>processes</a:t>
            </a:r>
          </a:p>
          <a:p>
            <a:r>
              <a:rPr lang="en-US" dirty="0" smtClean="0"/>
              <a:t> </a:t>
            </a:r>
            <a:r>
              <a:rPr lang="en-US" dirty="0"/>
              <a:t>food, extracts nutrition, and excretes waste does not factor into a zombie's </a:t>
            </a:r>
            <a:endParaRPr lang="en-US" dirty="0" smtClean="0"/>
          </a:p>
          <a:p>
            <a:r>
              <a:rPr lang="en-US" dirty="0" smtClean="0"/>
              <a:t>physiology</a:t>
            </a:r>
            <a:r>
              <a:rPr lang="en-US" dirty="0"/>
              <a:t>. Autopsies conducted on neutralized undead have shown that their "</a:t>
            </a:r>
            <a:r>
              <a:rPr lang="en-US" dirty="0" smtClean="0"/>
              <a:t>food”</a:t>
            </a:r>
          </a:p>
          <a:p>
            <a:r>
              <a:rPr lang="en-US" dirty="0" smtClean="0"/>
              <a:t>lies </a:t>
            </a:r>
            <a:r>
              <a:rPr lang="en-US" dirty="0"/>
              <a:t>in its original, undigested state at all sections of the tract. This partially chewed, </a:t>
            </a:r>
            <a:endParaRPr lang="en-US" dirty="0" smtClean="0"/>
          </a:p>
          <a:p>
            <a:r>
              <a:rPr lang="en-US" dirty="0" smtClean="0"/>
              <a:t>slowly </a:t>
            </a:r>
            <a:r>
              <a:rPr lang="en-US" dirty="0"/>
              <a:t>rotting </a:t>
            </a:r>
            <a:r>
              <a:rPr lang="en-US" dirty="0" smtClean="0"/>
              <a:t>matter will </a:t>
            </a:r>
            <a:r>
              <a:rPr lang="en-US" dirty="0"/>
              <a:t>continue to accumulate, as the zombie devours more </a:t>
            </a:r>
            <a:endParaRPr lang="en-US" dirty="0" smtClean="0"/>
          </a:p>
          <a:p>
            <a:r>
              <a:rPr lang="en-US" dirty="0" smtClean="0"/>
              <a:t>victims</a:t>
            </a:r>
            <a:r>
              <a:rPr lang="en-US" dirty="0"/>
              <a:t>, until it is forced through the anus or literally bursts through the stomach </a:t>
            </a:r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/>
              <a:t>intestinal </a:t>
            </a:r>
            <a:r>
              <a:rPr lang="en-US" dirty="0" smtClean="0"/>
              <a:t>lining</a:t>
            </a:r>
            <a:r>
              <a:rPr lang="en-US" dirty="0"/>
              <a:t> </a:t>
            </a:r>
            <a:r>
              <a:rPr lang="en-US" dirty="0" smtClean="0"/>
              <a:t>(ZSG 11-12)</a:t>
            </a:r>
          </a:p>
          <a:p>
            <a:endParaRPr lang="en-US" dirty="0"/>
          </a:p>
          <a:p>
            <a:r>
              <a:rPr lang="en-US" dirty="0" smtClean="0">
                <a:latin typeface="Abadi MT Condensed Extra Bold"/>
              </a:rPr>
              <a:t>SOMETIMES A ZOMBIE IS JUST A ZOMBIE</a:t>
            </a:r>
            <a:endParaRPr lang="en-US" dirty="0">
              <a:latin typeface="Abadi MT Condensed Extra 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35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8772" y="718350"/>
            <a:ext cx="3772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Battle of Yonkers and Todd </a:t>
            </a:r>
            <a:r>
              <a:rPr lang="en-US" dirty="0" err="1" smtClean="0"/>
              <a:t>Wainio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498" y="1167319"/>
            <a:ext cx="5401086" cy="538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6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2331" y="910765"/>
            <a:ext cx="6591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Sometime a cigar is just a cigar/sometimes a quotation is apocryphal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53" y="1557096"/>
            <a:ext cx="5080356" cy="51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2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114" y="731178"/>
            <a:ext cx="64499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Brooks’ zombies gain in detail and specification, their suggestive</a:t>
            </a:r>
          </a:p>
          <a:p>
            <a:r>
              <a:rPr lang="en-US" dirty="0"/>
              <a:t>r</a:t>
            </a:r>
            <a:r>
              <a:rPr lang="en-US" dirty="0" smtClean="0"/>
              <a:t>esemblance to other figures and other contexts diminishes</a:t>
            </a:r>
          </a:p>
          <a:p>
            <a:endParaRPr lang="en-US" dirty="0"/>
          </a:p>
          <a:p>
            <a:r>
              <a:rPr lang="en-US" dirty="0" smtClean="0"/>
              <a:t>Max Brooks  1972-</a:t>
            </a:r>
          </a:p>
          <a:p>
            <a:endParaRPr lang="en-US" dirty="0"/>
          </a:p>
          <a:p>
            <a:r>
              <a:rPr lang="en-US" dirty="0" smtClean="0"/>
              <a:t>Wrote World War Z in the manner of Studs </a:t>
            </a:r>
            <a:r>
              <a:rPr lang="en-US" dirty="0" err="1" smtClean="0"/>
              <a:t>Terkel’s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“The Good War:” An Oral History of World War II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200" y="3429000"/>
            <a:ext cx="18669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9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900" y="901700"/>
            <a:ext cx="2622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ORAL HISTORY  vs.  FILM</a:t>
            </a:r>
          </a:p>
          <a:p>
            <a:endParaRPr lang="en-US" dirty="0"/>
          </a:p>
          <a:p>
            <a:r>
              <a:rPr lang="en-US" dirty="0" smtClean="0"/>
              <a:t>Film  of World War Z 2013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27100" y="2349500"/>
            <a:ext cx="653695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Problems of transforming a series of print interviews into a BIG film:</a:t>
            </a:r>
          </a:p>
          <a:p>
            <a:endParaRPr lang="en-US" dirty="0"/>
          </a:p>
          <a:p>
            <a:r>
              <a:rPr lang="en-US" dirty="0" smtClean="0"/>
              <a:t>Need for ACTION  vs. the reflective nature of the interviews</a:t>
            </a:r>
          </a:p>
          <a:p>
            <a:endParaRPr lang="en-US" dirty="0"/>
          </a:p>
          <a:p>
            <a:r>
              <a:rPr lang="en-US" dirty="0" smtClean="0"/>
              <a:t>Need for central role for the STAR vs. many voices (43) of the book</a:t>
            </a:r>
          </a:p>
          <a:p>
            <a:endParaRPr lang="en-US" dirty="0"/>
          </a:p>
          <a:p>
            <a:r>
              <a:rPr lang="en-US" dirty="0" smtClean="0"/>
              <a:t>Difficulties of accommodating nuance within a SPECTACLE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7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37" y="1908653"/>
            <a:ext cx="2312621" cy="3466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800" y="1908652"/>
            <a:ext cx="4041193" cy="3466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4626" y="1180147"/>
            <a:ext cx="498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Troy 2004                                        World War Z   2013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2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800"/>
            <a:ext cx="9144000" cy="52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7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751" y="897938"/>
            <a:ext cx="624041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venir Black Oblique"/>
              </a:rPr>
              <a:t>Zombie interventions in the human culture of war</a:t>
            </a:r>
          </a:p>
          <a:p>
            <a:endParaRPr lang="en-US" dirty="0" smtClean="0"/>
          </a:p>
          <a:p>
            <a:r>
              <a:rPr lang="en-US" b="1" dirty="0" smtClean="0"/>
              <a:t>WEAPONS: </a:t>
            </a:r>
            <a:r>
              <a:rPr lang="en-US" dirty="0" smtClean="0"/>
              <a:t>       Reversion to hand-held weapons  </a:t>
            </a:r>
          </a:p>
          <a:p>
            <a:endParaRPr lang="en-US" dirty="0"/>
          </a:p>
          <a:p>
            <a:r>
              <a:rPr lang="en-US" dirty="0" smtClean="0"/>
              <a:t>The LOBO: 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019300"/>
            <a:ext cx="28956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8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200" y="863600"/>
            <a:ext cx="746569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TACTICS:</a:t>
            </a:r>
          </a:p>
          <a:p>
            <a:endParaRPr lang="en-US" b="1" dirty="0"/>
          </a:p>
          <a:p>
            <a:r>
              <a:rPr lang="en-US" b="1" dirty="0" smtClean="0"/>
              <a:t>SACRIFICE AND PRAGMATISM</a:t>
            </a:r>
          </a:p>
          <a:p>
            <a:endParaRPr lang="en-US" b="1" dirty="0"/>
          </a:p>
          <a:p>
            <a:r>
              <a:rPr lang="en-US" b="1" dirty="0" smtClean="0"/>
              <a:t>Paul </a:t>
            </a:r>
            <a:r>
              <a:rPr lang="en-US" b="1" dirty="0" err="1" smtClean="0"/>
              <a:t>Redeker</a:t>
            </a:r>
            <a:r>
              <a:rPr lang="en-US" b="1" dirty="0" smtClean="0"/>
              <a:t>: </a:t>
            </a:r>
            <a:r>
              <a:rPr lang="en-US" dirty="0" smtClean="0"/>
              <a:t>“The heart should only exist to pump blood to the brain” (106).</a:t>
            </a:r>
          </a:p>
          <a:p>
            <a:endParaRPr lang="en-US" b="1" dirty="0"/>
          </a:p>
          <a:p>
            <a:r>
              <a:rPr lang="en-US" dirty="0" smtClean="0"/>
              <a:t>“The first casualty of the conflict must be our own sentimentality” (107).</a:t>
            </a:r>
          </a:p>
          <a:p>
            <a:endParaRPr lang="en-US" dirty="0"/>
          </a:p>
          <a:p>
            <a:r>
              <a:rPr lang="en-US" dirty="0" smtClean="0"/>
              <a:t>Also known as the South African Plan, the Chang Doctrine, and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err="1" smtClean="0"/>
              <a:t>Prochnow</a:t>
            </a:r>
            <a:r>
              <a:rPr lang="en-US" dirty="0" smtClean="0"/>
              <a:t> Plan  (Jürgen </a:t>
            </a:r>
            <a:r>
              <a:rPr lang="en-US" dirty="0" err="1" smtClean="0"/>
              <a:t>Prochnow</a:t>
            </a:r>
            <a:r>
              <a:rPr lang="en-US" dirty="0" smtClean="0"/>
              <a:t> played John </a:t>
            </a:r>
            <a:r>
              <a:rPr lang="en-US" dirty="0" err="1" smtClean="0"/>
              <a:t>Rabe</a:t>
            </a:r>
            <a:r>
              <a:rPr lang="en-US" dirty="0" smtClean="0"/>
              <a:t> in </a:t>
            </a:r>
            <a:r>
              <a:rPr lang="en-US" i="1" dirty="0" smtClean="0"/>
              <a:t>Nanking</a:t>
            </a:r>
          </a:p>
          <a:p>
            <a:r>
              <a:rPr lang="en-US" dirty="0"/>
              <a:t>a</a:t>
            </a:r>
            <a:r>
              <a:rPr lang="en-US" dirty="0" smtClean="0"/>
              <a:t>nd the submarine </a:t>
            </a:r>
            <a:r>
              <a:rPr lang="en-US" dirty="0" err="1" smtClean="0"/>
              <a:t>capt</a:t>
            </a:r>
            <a:r>
              <a:rPr lang="en-US" dirty="0" smtClean="0"/>
              <a:t> in </a:t>
            </a:r>
            <a:r>
              <a:rPr lang="en-US" i="1" dirty="0" smtClean="0"/>
              <a:t>Das Boot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200" y="4330700"/>
            <a:ext cx="3403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63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014" y="1013387"/>
            <a:ext cx="6290116" cy="7017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Human Spirit and the “human factor”</a:t>
            </a:r>
          </a:p>
          <a:p>
            <a:endParaRPr lang="en-US" dirty="0"/>
          </a:p>
          <a:p>
            <a:r>
              <a:rPr lang="en-US" dirty="0" smtClean="0"/>
              <a:t>“Patient Zero”  China conceals the outbreak</a:t>
            </a:r>
          </a:p>
          <a:p>
            <a:endParaRPr lang="en-US" dirty="0"/>
          </a:p>
          <a:p>
            <a:r>
              <a:rPr lang="en-US" dirty="0" smtClean="0"/>
              <a:t>US and Canada also suppress information </a:t>
            </a:r>
          </a:p>
          <a:p>
            <a:endParaRPr lang="en-US" dirty="0"/>
          </a:p>
          <a:p>
            <a:r>
              <a:rPr lang="en-US" dirty="0" smtClean="0"/>
              <a:t>Travis D’ Ambrosia: Supreme Allied Commander in Europe</a:t>
            </a:r>
          </a:p>
          <a:p>
            <a:r>
              <a:rPr lang="en-US" dirty="0" err="1" smtClean="0"/>
              <a:t>Breck</a:t>
            </a:r>
            <a:r>
              <a:rPr lang="en-US" dirty="0" smtClean="0"/>
              <a:t> Scott and Phalanx, vaccine for “African rabies</a:t>
            </a:r>
          </a:p>
          <a:p>
            <a:endParaRPr lang="en-US" dirty="0"/>
          </a:p>
          <a:p>
            <a:r>
              <a:rPr lang="en-US" dirty="0" smtClean="0"/>
              <a:t>Israel institutes “voluntary quarantine” for “any foreign-born Jew,</a:t>
            </a:r>
          </a:p>
          <a:p>
            <a:r>
              <a:rPr lang="en-US" dirty="0" smtClean="0"/>
              <a:t>Any foreigner of Israeli-born parents, any Palestinian living in the </a:t>
            </a:r>
          </a:p>
          <a:p>
            <a:r>
              <a:rPr lang="en-US" dirty="0"/>
              <a:t>f</a:t>
            </a:r>
            <a:r>
              <a:rPr lang="en-US" dirty="0" smtClean="0"/>
              <a:t>ormerly occupied territories, and any Palestinian whose family </a:t>
            </a:r>
          </a:p>
          <a:p>
            <a:r>
              <a:rPr lang="en-US" dirty="0"/>
              <a:t>h</a:t>
            </a:r>
            <a:r>
              <a:rPr lang="en-US" dirty="0" smtClean="0"/>
              <a:t>ad once lived within the borders of Israel” (p. 37).</a:t>
            </a:r>
          </a:p>
          <a:p>
            <a:endParaRPr lang="en-US" dirty="0"/>
          </a:p>
          <a:p>
            <a:r>
              <a:rPr lang="en-US" dirty="0" smtClean="0"/>
              <a:t>Jürgen </a:t>
            </a:r>
            <a:r>
              <a:rPr lang="en-US" dirty="0" err="1" smtClean="0"/>
              <a:t>Warmbrunn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Saladin Kader</a:t>
            </a:r>
          </a:p>
          <a:p>
            <a:endParaRPr lang="en-US" dirty="0"/>
          </a:p>
          <a:p>
            <a:r>
              <a:rPr lang="en-US" dirty="0" smtClean="0"/>
              <a:t>More geopolitics:</a:t>
            </a:r>
          </a:p>
          <a:p>
            <a:endParaRPr lang="en-US" dirty="0"/>
          </a:p>
          <a:p>
            <a:r>
              <a:rPr lang="en-US" dirty="0" smtClean="0"/>
              <a:t>“Cuba won the zombie war” (p.228 [not assigned])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66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451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Irvine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Hart</dc:creator>
  <cp:lastModifiedBy>Core</cp:lastModifiedBy>
  <cp:revision>28</cp:revision>
  <dcterms:created xsi:type="dcterms:W3CDTF">2014-05-20T14:57:58Z</dcterms:created>
  <dcterms:modified xsi:type="dcterms:W3CDTF">2016-05-06T17:30:37Z</dcterms:modified>
</cp:coreProperties>
</file>